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1" r:id="rId5"/>
    <p:sldId id="262" r:id="rId6"/>
    <p:sldId id="263" r:id="rId7"/>
    <p:sldId id="264" r:id="rId8"/>
    <p:sldId id="265" r:id="rId9"/>
    <p:sldId id="269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496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5601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612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386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932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144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009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499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085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239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67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70B1E-0855-4497-BF8E-1CF7F3AF976A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E3200-7EB6-4F42-BAF9-333ACB78CE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9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4294967295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cs-CZ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eaLnBrk="1" hangingPunct="1">
              <a:buFontTx/>
              <a:buNone/>
              <a:defRPr/>
            </a:pPr>
            <a:r>
              <a:rPr lang="cs-CZ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Název školy:  Základní škola Karla Klíče Hostinné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Autor:  Jiří Vlček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Název:  VY_32_INOVACE_01_A1_6. </a:t>
            </a:r>
            <a:r>
              <a:rPr lang="cs-CZ" sz="2000" dirty="0" smtClean="0"/>
              <a:t>Past tense </a:t>
            </a:r>
            <a:r>
              <a:rPr lang="cs-CZ" sz="2000" dirty="0" err="1" smtClean="0"/>
              <a:t>simple</a:t>
            </a:r>
            <a:r>
              <a:rPr lang="cs-CZ" sz="2000" dirty="0" smtClean="0"/>
              <a:t> - </a:t>
            </a:r>
            <a:r>
              <a:rPr lang="cs-CZ" sz="2000" dirty="0" err="1" smtClean="0"/>
              <a:t>question</a:t>
            </a:r>
            <a:r>
              <a:rPr lang="cs-CZ" sz="2000" dirty="0" err="1"/>
              <a:t>,</a:t>
            </a:r>
            <a:r>
              <a:rPr lang="cs-CZ" sz="2000" dirty="0" err="1" smtClean="0"/>
              <a:t>negative</a:t>
            </a:r>
            <a:endParaRPr lang="cs-CZ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eaLnBrk="1" hangingPunct="1">
              <a:buFontTx/>
              <a:buNone/>
              <a:defRPr/>
            </a:pPr>
            <a:r>
              <a:rPr lang="cs-CZ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Téma:   Anglický jazyk pro šestý ročník</a:t>
            </a:r>
          </a:p>
          <a:p>
            <a:pPr marL="0" indent="0" eaLnBrk="1" hangingPunct="1">
              <a:buFontTx/>
              <a:buNone/>
              <a:defRPr/>
            </a:pPr>
            <a:r>
              <a:rPr lang="cs-CZ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Číslo projektu: CZ.1.07/1.4.00/21.2131</a:t>
            </a:r>
          </a:p>
          <a:p>
            <a:pPr marL="0" indent="0" eaLnBrk="1" hangingPunct="1">
              <a:buFontTx/>
              <a:buNone/>
              <a:defRPr/>
            </a:pPr>
            <a:endParaRPr lang="cs-CZ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eaLnBrk="1" hangingPunct="1">
              <a:buFontTx/>
              <a:buNone/>
              <a:defRPr/>
            </a:pPr>
            <a:endParaRPr lang="cs-CZ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eaLnBrk="1" hangingPunct="1">
              <a:buFontTx/>
              <a:buNone/>
              <a:defRPr/>
            </a:pPr>
            <a:endParaRPr lang="cs-CZ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eaLnBrk="1" hangingPunct="1">
              <a:buFontTx/>
              <a:buNone/>
              <a:defRPr/>
            </a:pPr>
            <a:endParaRPr lang="cs-CZ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indent="0" eaLnBrk="1" hangingPunct="1">
              <a:buFontTx/>
              <a:buNone/>
              <a:defRPr/>
            </a:pPr>
            <a:endParaRPr lang="cs-CZ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52819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Past tense </a:t>
            </a:r>
            <a:r>
              <a:rPr lang="cs-CZ" dirty="0" err="1" smtClean="0"/>
              <a:t>simple</a:t>
            </a:r>
            <a:r>
              <a:rPr lang="cs-CZ" dirty="0" smtClean="0"/>
              <a:t> - </a:t>
            </a:r>
            <a:r>
              <a:rPr lang="cs-CZ" dirty="0" err="1" smtClean="0"/>
              <a:t>question</a:t>
            </a:r>
            <a:r>
              <a:rPr lang="cs-CZ" dirty="0" smtClean="0"/>
              <a:t> and negative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98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Past </a:t>
            </a:r>
            <a:r>
              <a:rPr lang="cs-CZ" dirty="0" err="1" smtClean="0"/>
              <a:t>simple</a:t>
            </a:r>
            <a:r>
              <a:rPr lang="cs-CZ" dirty="0" smtClean="0"/>
              <a:t> tense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cs-CZ" i="1" dirty="0" smtClean="0"/>
          </a:p>
          <a:p>
            <a:pPr eaLnBrk="1" hangingPunct="1">
              <a:buFontTx/>
              <a:buNone/>
            </a:pPr>
            <a:r>
              <a:rPr lang="cs-CZ" i="1" dirty="0" smtClean="0"/>
              <a:t>- minulý čas prostý</a:t>
            </a:r>
          </a:p>
          <a:p>
            <a:pPr eaLnBrk="1" hangingPunct="1">
              <a:buFontTx/>
              <a:buNone/>
            </a:pPr>
            <a:endParaRPr lang="cs-CZ" i="1" dirty="0" smtClean="0"/>
          </a:p>
          <a:p>
            <a:pPr eaLnBrk="1" hangingPunct="1">
              <a:buFontTx/>
              <a:buNone/>
            </a:pPr>
            <a:endParaRPr lang="cs-CZ" i="1" dirty="0" smtClean="0"/>
          </a:p>
          <a:p>
            <a:pPr eaLnBrk="1" hangingPunct="1">
              <a:buFontTx/>
              <a:buNone/>
            </a:pPr>
            <a:r>
              <a:rPr lang="cs-CZ" i="1" dirty="0" smtClean="0"/>
              <a:t>- děj se odehrává v minulosti a v minulosti byl i ukončen</a:t>
            </a:r>
          </a:p>
        </p:txBody>
      </p:sp>
    </p:spTree>
    <p:extLst>
      <p:ext uri="{BB962C8B-B14F-4D97-AF65-F5344CB8AC3E}">
        <p14:creationId xmlns:p14="http://schemas.microsoft.com/office/powerpoint/2010/main" val="3236021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Past </a:t>
            </a:r>
            <a:r>
              <a:rPr lang="cs-CZ" dirty="0" err="1" smtClean="0"/>
              <a:t>simple</a:t>
            </a:r>
            <a:r>
              <a:rPr lang="cs-CZ" dirty="0" smtClean="0"/>
              <a:t> tense - </a:t>
            </a:r>
            <a:r>
              <a:rPr lang="cs-CZ" dirty="0" err="1" smtClean="0"/>
              <a:t>question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07014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 err="1" smtClean="0">
                <a:solidFill>
                  <a:srgbClr val="FF0066"/>
                </a:solidFill>
              </a:rPr>
              <a:t>Present</a:t>
            </a:r>
            <a:r>
              <a:rPr lang="cs-CZ" i="1" u="sng" dirty="0" smtClean="0">
                <a:solidFill>
                  <a:srgbClr val="FF0066"/>
                </a:solidFill>
              </a:rPr>
              <a:t> tense </a:t>
            </a:r>
            <a:r>
              <a:rPr lang="cs-CZ" i="1" u="sng" dirty="0" err="1" smtClean="0">
                <a:solidFill>
                  <a:srgbClr val="FF0066"/>
                </a:solidFill>
              </a:rPr>
              <a:t>simple</a:t>
            </a:r>
            <a:r>
              <a:rPr lang="cs-CZ" i="1" u="sng" dirty="0" smtClean="0">
                <a:solidFill>
                  <a:srgbClr val="FF0066"/>
                </a:solidFill>
              </a:rPr>
              <a:t> (přít. čas prostý)</a:t>
            </a:r>
            <a:endParaRPr lang="cs-CZ" i="1" u="sng" dirty="0">
              <a:solidFill>
                <a:srgbClr val="FF006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885" y="3169051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/>
              <a:t>What</a:t>
            </a:r>
            <a:r>
              <a:rPr lang="cs-CZ" i="1" dirty="0" smtClean="0"/>
              <a:t> </a:t>
            </a:r>
            <a:r>
              <a:rPr lang="cs-CZ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r>
              <a:rPr lang="cs-CZ" i="1" dirty="0" smtClean="0"/>
              <a:t> </a:t>
            </a:r>
            <a:r>
              <a:rPr lang="cs-CZ" i="1" dirty="0" err="1" smtClean="0"/>
              <a:t>you</a:t>
            </a:r>
            <a:r>
              <a:rPr lang="cs-CZ" i="1" dirty="0" smtClean="0"/>
              <a:t> do in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morning</a:t>
            </a:r>
            <a:r>
              <a:rPr lang="cs-CZ" i="1" dirty="0" smtClean="0"/>
              <a:t>?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7624" y="450912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Co děláš ráno?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96909" y="207014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66"/>
                </a:solidFill>
              </a:rPr>
              <a:t>Past tense </a:t>
            </a:r>
            <a:r>
              <a:rPr lang="cs-CZ" dirty="0" err="1" smtClean="0">
                <a:solidFill>
                  <a:srgbClr val="FF0066"/>
                </a:solidFill>
              </a:rPr>
              <a:t>simple</a:t>
            </a:r>
            <a:r>
              <a:rPr lang="cs-CZ" dirty="0" smtClean="0">
                <a:solidFill>
                  <a:srgbClr val="FF0066"/>
                </a:solidFill>
              </a:rPr>
              <a:t> (minulý čas prostý)</a:t>
            </a:r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81235" y="316905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u="sng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do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17239" y="450912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Cos </a:t>
            </a:r>
            <a:r>
              <a:rPr lang="cs-CZ" u="sng" dirty="0" smtClean="0"/>
              <a:t>dělal</a:t>
            </a:r>
            <a:r>
              <a:rPr lang="cs-CZ" dirty="0" smtClean="0"/>
              <a:t> ráno?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108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07014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 err="1" smtClean="0">
                <a:solidFill>
                  <a:srgbClr val="FF0066"/>
                </a:solidFill>
              </a:rPr>
              <a:t>Present</a:t>
            </a:r>
            <a:r>
              <a:rPr lang="cs-CZ" i="1" u="sng" dirty="0" smtClean="0">
                <a:solidFill>
                  <a:srgbClr val="FF0066"/>
                </a:solidFill>
              </a:rPr>
              <a:t> tense </a:t>
            </a:r>
            <a:r>
              <a:rPr lang="cs-CZ" i="1" u="sng" dirty="0" err="1" smtClean="0">
                <a:solidFill>
                  <a:srgbClr val="FF0066"/>
                </a:solidFill>
              </a:rPr>
              <a:t>simple</a:t>
            </a:r>
            <a:r>
              <a:rPr lang="cs-CZ" i="1" u="sng" dirty="0" smtClean="0">
                <a:solidFill>
                  <a:srgbClr val="FF0066"/>
                </a:solidFill>
              </a:rPr>
              <a:t> (přít. čas prostý)</a:t>
            </a:r>
            <a:endParaRPr lang="cs-CZ" i="1" u="sng" dirty="0">
              <a:solidFill>
                <a:srgbClr val="FF006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0811" y="279971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/>
              <a:t>What</a:t>
            </a:r>
            <a:r>
              <a:rPr lang="cs-CZ" i="1" dirty="0" smtClean="0"/>
              <a:t> </a:t>
            </a:r>
            <a:r>
              <a:rPr lang="cs-CZ" i="1" u="sng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r>
              <a:rPr lang="cs-CZ" i="1" dirty="0" smtClean="0"/>
              <a:t> </a:t>
            </a:r>
            <a:r>
              <a:rPr lang="cs-CZ" i="1" dirty="0" err="1" smtClean="0"/>
              <a:t>you</a:t>
            </a:r>
            <a:r>
              <a:rPr lang="cs-CZ" i="1" dirty="0" smtClean="0"/>
              <a:t> do in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morning</a:t>
            </a:r>
            <a:r>
              <a:rPr lang="cs-CZ" i="1" dirty="0" smtClean="0"/>
              <a:t>?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4650" y="4139788"/>
            <a:ext cx="24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I </a:t>
            </a:r>
            <a:r>
              <a:rPr lang="cs-CZ" i="1" dirty="0" smtClean="0">
                <a:solidFill>
                  <a:srgbClr val="FF0066"/>
                </a:solidFill>
              </a:rPr>
              <a:t>play</a:t>
            </a:r>
            <a:r>
              <a:rPr lang="cs-CZ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i="1" dirty="0" smtClean="0"/>
              <a:t>table </a:t>
            </a:r>
            <a:r>
              <a:rPr lang="cs-CZ" i="1" dirty="0" err="1" smtClean="0"/>
              <a:t>tennis</a:t>
            </a:r>
            <a:r>
              <a:rPr lang="cs-CZ" i="1" dirty="0" smtClean="0"/>
              <a:t>.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96909" y="207014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rgbClr val="FF0066"/>
                </a:solidFill>
              </a:rPr>
              <a:t>Past tense </a:t>
            </a:r>
            <a:r>
              <a:rPr lang="cs-CZ" i="1" dirty="0" err="1" smtClean="0">
                <a:solidFill>
                  <a:srgbClr val="FF0066"/>
                </a:solidFill>
              </a:rPr>
              <a:t>simple</a:t>
            </a:r>
            <a:r>
              <a:rPr lang="cs-CZ" i="1" dirty="0" smtClean="0">
                <a:solidFill>
                  <a:srgbClr val="FF0066"/>
                </a:solidFill>
              </a:rPr>
              <a:t> (minulý čas prostý)</a:t>
            </a:r>
            <a:endParaRPr lang="cs-CZ" i="1" dirty="0">
              <a:solidFill>
                <a:srgbClr val="FF006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45231" y="279971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/>
              <a:t>What</a:t>
            </a:r>
            <a:r>
              <a:rPr lang="cs-CZ" i="1" dirty="0" smtClean="0"/>
              <a:t> </a:t>
            </a:r>
            <a:r>
              <a:rPr lang="cs-CZ" i="1" u="sng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did</a:t>
            </a:r>
            <a:r>
              <a:rPr lang="cs-CZ" i="1" dirty="0" smtClean="0"/>
              <a:t> </a:t>
            </a:r>
            <a:r>
              <a:rPr lang="cs-CZ" i="1" dirty="0" err="1" smtClean="0"/>
              <a:t>you</a:t>
            </a:r>
            <a:r>
              <a:rPr lang="cs-CZ" i="1" dirty="0" smtClean="0"/>
              <a:t> do in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morning</a:t>
            </a:r>
            <a:r>
              <a:rPr lang="cs-CZ" i="1" dirty="0" smtClean="0"/>
              <a:t>?</a:t>
            </a:r>
            <a:endParaRPr lang="cs-CZ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45231" y="4186136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0066"/>
                </a:solidFill>
              </a:rPr>
              <a:t>play</a:t>
            </a:r>
            <a:r>
              <a:rPr lang="cs-CZ" b="1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</a:t>
            </a:r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table </a:t>
            </a:r>
            <a:r>
              <a:rPr lang="cs-CZ" dirty="0" err="1" smtClean="0"/>
              <a:t>tennis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7624" y="357301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err="1" smtClean="0"/>
              <a:t>Answer</a:t>
            </a:r>
            <a:r>
              <a:rPr lang="cs-CZ" u="sng" dirty="0" smtClean="0"/>
              <a:t>:</a:t>
            </a:r>
            <a:endParaRPr lang="cs-CZ" u="sng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4650" y="4832467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Negative </a:t>
            </a:r>
            <a:r>
              <a:rPr lang="cs-CZ" u="sng" dirty="0" err="1" smtClean="0"/>
              <a:t>answer</a:t>
            </a:r>
            <a:r>
              <a:rPr lang="cs-CZ" u="sng" dirty="0" smtClean="0"/>
              <a:t>:</a:t>
            </a:r>
            <a:endParaRPr lang="cs-CZ" u="sng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4650" y="558924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I </a:t>
            </a:r>
            <a:r>
              <a:rPr lang="cs-CZ" i="1" dirty="0" err="1" smtClean="0">
                <a:solidFill>
                  <a:srgbClr val="FF0066"/>
                </a:solidFill>
              </a:rPr>
              <a:t>don´t</a:t>
            </a:r>
            <a:r>
              <a:rPr lang="cs-CZ" i="1" dirty="0" smtClean="0"/>
              <a:t> play table </a:t>
            </a:r>
            <a:r>
              <a:rPr lang="cs-CZ" i="1" dirty="0" err="1" smtClean="0"/>
              <a:t>tennis</a:t>
            </a:r>
            <a:r>
              <a:rPr lang="cs-CZ" i="1" dirty="0" smtClean="0"/>
              <a:t>.</a:t>
            </a:r>
            <a:endParaRPr lang="cs-CZ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45231" y="5577025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b="1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n´t</a:t>
            </a:r>
            <a:r>
              <a:rPr lang="cs-CZ" dirty="0" smtClean="0"/>
              <a:t> </a:t>
            </a:r>
            <a:r>
              <a:rPr lang="cs-CZ" b="1" dirty="0" smtClean="0"/>
              <a:t>play</a:t>
            </a:r>
            <a:r>
              <a:rPr lang="cs-CZ" dirty="0" smtClean="0"/>
              <a:t> table </a:t>
            </a:r>
            <a:r>
              <a:rPr lang="cs-CZ" dirty="0" err="1" smtClean="0"/>
              <a:t>tennis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056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err="1" smtClean="0"/>
              <a:t>Present</a:t>
            </a:r>
            <a:r>
              <a:rPr lang="cs-CZ" i="1" dirty="0" smtClean="0"/>
              <a:t> tense </a:t>
            </a:r>
            <a:r>
              <a:rPr lang="cs-CZ" i="1" dirty="0" err="1" smtClean="0"/>
              <a:t>simple</a:t>
            </a:r>
            <a:r>
              <a:rPr lang="cs-CZ" i="1" dirty="0" smtClean="0"/>
              <a:t> - </a:t>
            </a:r>
            <a:r>
              <a:rPr lang="cs-CZ" i="1" dirty="0" err="1" smtClean="0"/>
              <a:t>question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4302125" algn="l"/>
              </a:tabLst>
            </a:pPr>
            <a:endParaRPr lang="cs-CZ" dirty="0" smtClean="0">
              <a:solidFill>
                <a:srgbClr val="FF0066"/>
              </a:solidFill>
            </a:endParaRPr>
          </a:p>
          <a:p>
            <a:pPr marL="0" indent="0">
              <a:buNone/>
              <a:tabLst>
                <a:tab pos="4302125" algn="l"/>
              </a:tabLst>
            </a:pPr>
            <a:r>
              <a:rPr lang="cs-CZ" i="1" dirty="0" smtClean="0">
                <a:solidFill>
                  <a:srgbClr val="FF0066"/>
                </a:solidFill>
              </a:rPr>
              <a:t>č. j.	      č. mn.</a:t>
            </a:r>
          </a:p>
          <a:p>
            <a:pPr marL="0" indent="0">
              <a:buNone/>
              <a:tabLst>
                <a:tab pos="4302125" algn="l"/>
              </a:tabLst>
            </a:pPr>
            <a:endParaRPr lang="cs-CZ" i="1" dirty="0">
              <a:solidFill>
                <a:srgbClr val="FF0066"/>
              </a:solidFill>
            </a:endParaRPr>
          </a:p>
          <a:p>
            <a:pPr marL="514350" indent="-514350">
              <a:buAutoNum type="arabicPeriod"/>
              <a:tabLst>
                <a:tab pos="4302125" algn="l"/>
                <a:tab pos="4665663" algn="l"/>
              </a:tabLst>
            </a:pPr>
            <a:r>
              <a:rPr lang="cs-CZ" i="1" dirty="0" smtClean="0"/>
              <a:t>Do I </a:t>
            </a:r>
            <a:r>
              <a:rPr lang="cs-CZ" i="1" dirty="0" err="1" smtClean="0"/>
              <a:t>walk</a:t>
            </a:r>
            <a:r>
              <a:rPr lang="cs-CZ" i="1" dirty="0" smtClean="0"/>
              <a:t>…?		  1. Do </a:t>
            </a:r>
            <a:r>
              <a:rPr lang="cs-CZ" i="1" dirty="0" err="1" smtClean="0"/>
              <a:t>we</a:t>
            </a:r>
            <a:r>
              <a:rPr lang="cs-CZ" i="1" dirty="0" smtClean="0"/>
              <a:t> </a:t>
            </a:r>
            <a:r>
              <a:rPr lang="cs-CZ" i="1" dirty="0" err="1" smtClean="0"/>
              <a:t>walk</a:t>
            </a:r>
            <a:r>
              <a:rPr lang="cs-CZ" i="1" dirty="0" smtClean="0"/>
              <a:t> …?</a:t>
            </a:r>
          </a:p>
          <a:p>
            <a:pPr marL="514350" indent="-514350">
              <a:buAutoNum type="arabicPeriod"/>
              <a:tabLst>
                <a:tab pos="4302125" algn="l"/>
              </a:tabLst>
            </a:pPr>
            <a:r>
              <a:rPr lang="cs-CZ" i="1" dirty="0" smtClean="0"/>
              <a:t>Do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walk</a:t>
            </a:r>
            <a:r>
              <a:rPr lang="cs-CZ" i="1" dirty="0" smtClean="0"/>
              <a:t> …?		   2. Do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walk</a:t>
            </a:r>
            <a:r>
              <a:rPr lang="cs-CZ" i="1" dirty="0" smtClean="0"/>
              <a:t> …?</a:t>
            </a:r>
          </a:p>
          <a:p>
            <a:pPr marL="514350" indent="-514350">
              <a:buAutoNum type="arabicPeriod"/>
              <a:tabLst>
                <a:tab pos="4665663" algn="l"/>
              </a:tabLst>
            </a:pPr>
            <a:r>
              <a:rPr lang="cs-CZ" i="1" dirty="0" err="1" smtClean="0"/>
              <a:t>Does</a:t>
            </a:r>
            <a:r>
              <a:rPr lang="cs-CZ" i="1" dirty="0" smtClean="0"/>
              <a:t> he (</a:t>
            </a:r>
            <a:r>
              <a:rPr lang="cs-CZ" i="1" dirty="0" err="1" smtClean="0"/>
              <a:t>she</a:t>
            </a:r>
            <a:r>
              <a:rPr lang="cs-CZ" i="1" dirty="0" smtClean="0"/>
              <a:t>, </a:t>
            </a:r>
            <a:r>
              <a:rPr lang="cs-CZ" i="1" dirty="0" err="1" smtClean="0"/>
              <a:t>it</a:t>
            </a:r>
            <a:r>
              <a:rPr lang="cs-CZ" i="1" dirty="0" smtClean="0"/>
              <a:t>) </a:t>
            </a:r>
            <a:r>
              <a:rPr lang="cs-CZ" i="1" dirty="0" err="1" smtClean="0"/>
              <a:t>walk</a:t>
            </a:r>
            <a:r>
              <a:rPr lang="cs-CZ" i="1" dirty="0" smtClean="0"/>
              <a:t> …?	  3. Do </a:t>
            </a:r>
            <a:r>
              <a:rPr lang="cs-CZ" i="1" dirty="0" err="1" smtClean="0"/>
              <a:t>they</a:t>
            </a:r>
            <a:r>
              <a:rPr lang="cs-CZ" i="1" dirty="0" smtClean="0"/>
              <a:t> </a:t>
            </a:r>
            <a:r>
              <a:rPr lang="cs-CZ" i="1" dirty="0" err="1" smtClean="0"/>
              <a:t>walk</a:t>
            </a:r>
            <a:r>
              <a:rPr lang="cs-CZ" i="1" dirty="0" smtClean="0"/>
              <a:t> …?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6127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Past tense </a:t>
            </a:r>
            <a:r>
              <a:rPr lang="cs-CZ" dirty="0" err="1" smtClean="0"/>
              <a:t>simple</a:t>
            </a:r>
            <a:r>
              <a:rPr lang="cs-CZ" dirty="0" smtClean="0"/>
              <a:t> - </a:t>
            </a:r>
            <a:r>
              <a:rPr lang="cs-CZ" dirty="0" err="1" smtClean="0"/>
              <a:t>question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  <a:tabLst>
                <a:tab pos="4302125" algn="l"/>
              </a:tabLst>
            </a:pPr>
            <a:r>
              <a:rPr lang="cs-CZ" dirty="0" smtClean="0">
                <a:solidFill>
                  <a:srgbClr val="FF0066"/>
                </a:solidFill>
              </a:rPr>
              <a:t>č. j.	č. mn.</a:t>
            </a:r>
            <a:endParaRPr lang="cs-CZ" dirty="0">
              <a:solidFill>
                <a:srgbClr val="FF0066"/>
              </a:solidFill>
            </a:endParaRPr>
          </a:p>
          <a:p>
            <a:pPr marL="514350" indent="-514350">
              <a:buAutoNum type="arabicPeriod"/>
              <a:tabLst>
                <a:tab pos="4302125" algn="l"/>
              </a:tabLst>
            </a:pP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/>
              <a:t> I </a:t>
            </a:r>
            <a:r>
              <a:rPr lang="cs-CZ" b="1" dirty="0" err="1" smtClean="0"/>
              <a:t>walk</a:t>
            </a:r>
            <a:r>
              <a:rPr lang="cs-CZ" dirty="0" smtClean="0"/>
              <a:t> …?	   </a:t>
            </a:r>
            <a:r>
              <a:rPr lang="cs-CZ" dirty="0" smtClean="0">
                <a:solidFill>
                  <a:srgbClr val="FF0066"/>
                </a:solidFill>
              </a:rPr>
              <a:t>1. </a:t>
            </a: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b="1" dirty="0" err="1" smtClean="0"/>
              <a:t>walk</a:t>
            </a:r>
            <a:r>
              <a:rPr lang="cs-CZ" dirty="0" smtClean="0"/>
              <a:t> …?</a:t>
            </a:r>
          </a:p>
          <a:p>
            <a:pPr marL="514350" indent="-514350">
              <a:buAutoNum type="arabicPeriod"/>
              <a:tabLst>
                <a:tab pos="4302125" algn="l"/>
              </a:tabLst>
            </a:pP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/>
              <a:t>walk</a:t>
            </a:r>
            <a:r>
              <a:rPr lang="cs-CZ" dirty="0" smtClean="0"/>
              <a:t> …?	   </a:t>
            </a:r>
            <a:r>
              <a:rPr lang="cs-CZ" dirty="0" smtClean="0">
                <a:solidFill>
                  <a:srgbClr val="FF0066"/>
                </a:solidFill>
              </a:rPr>
              <a:t>2. </a:t>
            </a: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/>
              <a:t>walk</a:t>
            </a:r>
            <a:r>
              <a:rPr lang="cs-CZ" dirty="0" smtClean="0"/>
              <a:t> …?</a:t>
            </a:r>
          </a:p>
          <a:p>
            <a:pPr marL="514350" indent="-514350">
              <a:buAutoNum type="arabicPeriod"/>
              <a:tabLst>
                <a:tab pos="4302125" algn="l"/>
              </a:tabLst>
            </a:pP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/>
              <a:t> he (</a:t>
            </a:r>
            <a:r>
              <a:rPr lang="cs-CZ" dirty="0" err="1" smtClean="0"/>
              <a:t>she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) </a:t>
            </a:r>
            <a:r>
              <a:rPr lang="cs-CZ" b="1" dirty="0" err="1" smtClean="0"/>
              <a:t>walk</a:t>
            </a:r>
            <a:r>
              <a:rPr lang="cs-CZ" dirty="0" smtClean="0"/>
              <a:t> …?	   </a:t>
            </a:r>
            <a:r>
              <a:rPr lang="cs-CZ" dirty="0" smtClean="0">
                <a:solidFill>
                  <a:srgbClr val="FF0066"/>
                </a:solidFill>
              </a:rPr>
              <a:t>3. </a:t>
            </a: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b="1" dirty="0" err="1" smtClean="0"/>
              <a:t>walk</a:t>
            </a:r>
            <a:r>
              <a:rPr lang="cs-CZ" dirty="0" smtClean="0"/>
              <a:t> …?</a:t>
            </a:r>
          </a:p>
          <a:p>
            <a:pPr marL="0" indent="0">
              <a:buNone/>
              <a:tabLst>
                <a:tab pos="4302125" algn="l"/>
              </a:tabLst>
            </a:pPr>
            <a:endParaRPr lang="cs-CZ" dirty="0"/>
          </a:p>
          <a:p>
            <a:pPr marL="0" indent="0">
              <a:buNone/>
              <a:tabLst>
                <a:tab pos="4302125" algn="l"/>
              </a:tabLst>
            </a:pP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sz="2400" dirty="0" smtClean="0"/>
              <a:t>přebírá minulý čas =&gt; sloveso ve tvaru přítomném (</a:t>
            </a:r>
            <a:r>
              <a:rPr lang="cs-CZ" sz="2400" dirty="0" err="1" smtClean="0"/>
              <a:t>walk</a:t>
            </a:r>
            <a:r>
              <a:rPr lang="cs-CZ" sz="2400" dirty="0" smtClean="0"/>
              <a:t>)</a:t>
            </a:r>
          </a:p>
          <a:p>
            <a:pPr marL="0" indent="0">
              <a:buNone/>
              <a:tabLst>
                <a:tab pos="4302125" algn="l"/>
              </a:tabLst>
            </a:pP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/>
              <a:t>walk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park?</a:t>
            </a:r>
          </a:p>
          <a:p>
            <a:pPr marL="0" indent="0">
              <a:buNone/>
              <a:tabLst>
                <a:tab pos="4302125" algn="l"/>
              </a:tabLst>
            </a:pPr>
            <a:endParaRPr lang="cs-CZ" dirty="0" smtClean="0"/>
          </a:p>
          <a:p>
            <a:pPr marL="0" indent="0">
              <a:buNone/>
              <a:tabLst>
                <a:tab pos="4302125" algn="l"/>
              </a:tabLst>
            </a:pP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walked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park?</a:t>
            </a:r>
            <a:endParaRPr lang="cs-CZ" dirty="0"/>
          </a:p>
        </p:txBody>
      </p:sp>
      <p:pic>
        <p:nvPicPr>
          <p:cNvPr id="1026" name="Picture 2" descr="C:\Users\vlcekj\AppData\Local\Microsoft\Windows\Temporary Internet Files\Content.IE5\5B8HT2EW\MC9004280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403" y="4149080"/>
            <a:ext cx="1049337" cy="63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vlcekj\AppData\Local\Microsoft\Windows\Temporary Internet Files\Content.IE5\6NEPR32Q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012" y="5157192"/>
            <a:ext cx="536104" cy="5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1763688" y="5013176"/>
            <a:ext cx="1224136" cy="864096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1907704" y="5013176"/>
            <a:ext cx="1080120" cy="93610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47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question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walk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park?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answer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>
                <a:solidFill>
                  <a:srgbClr val="FF0066"/>
                </a:solidFill>
              </a:rPr>
              <a:t>did</a:t>
            </a:r>
            <a:r>
              <a:rPr lang="cs-CZ" dirty="0" smtClean="0">
                <a:solidFill>
                  <a:srgbClr val="FF0066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 smtClean="0"/>
              <a:t>No, I </a:t>
            </a:r>
            <a:r>
              <a:rPr lang="cs-CZ" dirty="0" err="1" smtClean="0">
                <a:solidFill>
                  <a:srgbClr val="FF0066"/>
                </a:solidFill>
              </a:rPr>
              <a:t>din´t</a:t>
            </a:r>
            <a:r>
              <a:rPr lang="cs-CZ" dirty="0" smtClean="0">
                <a:solidFill>
                  <a:srgbClr val="FF0066"/>
                </a:solidFill>
              </a:rPr>
              <a:t>.</a:t>
            </a:r>
            <a:endParaRPr lang="cs-CZ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95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err="1"/>
              <a:t>Present</a:t>
            </a:r>
            <a:r>
              <a:rPr lang="cs-CZ" i="1" dirty="0"/>
              <a:t> tense </a:t>
            </a:r>
            <a:r>
              <a:rPr lang="cs-CZ" i="1" dirty="0" err="1"/>
              <a:t>simple</a:t>
            </a:r>
            <a:r>
              <a:rPr lang="cs-CZ" i="1" dirty="0"/>
              <a:t> - </a:t>
            </a:r>
            <a:r>
              <a:rPr lang="cs-CZ" i="1" dirty="0" smtClean="0"/>
              <a:t>negative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4572000" algn="l"/>
              </a:tabLst>
            </a:pPr>
            <a:r>
              <a:rPr lang="cs-CZ" i="1" dirty="0" smtClean="0">
                <a:solidFill>
                  <a:srgbClr val="FF0066"/>
                </a:solidFill>
              </a:rPr>
              <a:t>č. j	č. mn.</a:t>
            </a:r>
          </a:p>
          <a:p>
            <a:pPr marL="0" indent="0">
              <a:buNone/>
              <a:tabLst>
                <a:tab pos="4572000" algn="l"/>
              </a:tabLst>
            </a:pPr>
            <a:endParaRPr lang="cs-CZ" i="1" dirty="0">
              <a:solidFill>
                <a:srgbClr val="FF0066"/>
              </a:solidFill>
            </a:endParaRPr>
          </a:p>
          <a:p>
            <a:pPr marL="514350" indent="-514350">
              <a:buAutoNum type="arabicPeriod"/>
              <a:tabLst>
                <a:tab pos="4572000" algn="l"/>
              </a:tabLst>
            </a:pPr>
            <a:r>
              <a:rPr lang="cs-CZ" i="1" dirty="0" smtClean="0"/>
              <a:t>I </a:t>
            </a:r>
            <a:r>
              <a:rPr lang="cs-CZ" i="1" dirty="0" err="1" smtClean="0"/>
              <a:t>don´t</a:t>
            </a:r>
            <a:r>
              <a:rPr lang="cs-CZ" i="1" dirty="0" smtClean="0"/>
              <a:t>….	1. </a:t>
            </a:r>
            <a:r>
              <a:rPr lang="cs-CZ" i="1" dirty="0" err="1" smtClean="0"/>
              <a:t>We</a:t>
            </a:r>
            <a:r>
              <a:rPr lang="cs-CZ" i="1" dirty="0" smtClean="0"/>
              <a:t> </a:t>
            </a:r>
            <a:r>
              <a:rPr lang="cs-CZ" i="1" dirty="0" err="1" smtClean="0"/>
              <a:t>don´t</a:t>
            </a:r>
            <a:r>
              <a:rPr lang="cs-CZ" i="1" dirty="0" smtClean="0"/>
              <a:t>….</a:t>
            </a:r>
          </a:p>
          <a:p>
            <a:pPr marL="514350" indent="-514350">
              <a:buAutoNum type="arabicPeriod"/>
              <a:tabLst>
                <a:tab pos="4572000" algn="l"/>
              </a:tabLst>
            </a:pP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don´t</a:t>
            </a:r>
            <a:r>
              <a:rPr lang="cs-CZ" i="1" dirty="0" smtClean="0"/>
              <a:t>….	2. </a:t>
            </a:r>
            <a:r>
              <a:rPr lang="cs-CZ" i="1" dirty="0" err="1" smtClean="0"/>
              <a:t>You</a:t>
            </a:r>
            <a:r>
              <a:rPr lang="cs-CZ" i="1" dirty="0" smtClean="0"/>
              <a:t> </a:t>
            </a:r>
            <a:r>
              <a:rPr lang="cs-CZ" i="1" dirty="0" err="1" smtClean="0"/>
              <a:t>don´t</a:t>
            </a:r>
            <a:r>
              <a:rPr lang="cs-CZ" i="1" dirty="0" smtClean="0"/>
              <a:t>….</a:t>
            </a:r>
          </a:p>
          <a:p>
            <a:pPr marL="514350" indent="-514350">
              <a:buAutoNum type="arabicPeriod"/>
              <a:tabLst>
                <a:tab pos="4572000" algn="l"/>
              </a:tabLst>
            </a:pPr>
            <a:r>
              <a:rPr lang="cs-CZ" i="1" dirty="0" smtClean="0"/>
              <a:t>He (</a:t>
            </a:r>
            <a:r>
              <a:rPr lang="cs-CZ" i="1" dirty="0" err="1" smtClean="0"/>
              <a:t>She</a:t>
            </a:r>
            <a:r>
              <a:rPr lang="cs-CZ" i="1" dirty="0" smtClean="0"/>
              <a:t>, </a:t>
            </a:r>
            <a:r>
              <a:rPr lang="cs-CZ" i="1" dirty="0" err="1" smtClean="0"/>
              <a:t>It</a:t>
            </a:r>
            <a:r>
              <a:rPr lang="cs-CZ" i="1" dirty="0" smtClean="0"/>
              <a:t>) </a:t>
            </a:r>
            <a:r>
              <a:rPr lang="cs-CZ" i="1" dirty="0" err="1" smtClean="0"/>
              <a:t>doesn´t</a:t>
            </a:r>
            <a:r>
              <a:rPr lang="cs-CZ" i="1" dirty="0" smtClean="0"/>
              <a:t>….	3. </a:t>
            </a:r>
            <a:r>
              <a:rPr lang="cs-CZ" i="1" dirty="0" err="1" smtClean="0"/>
              <a:t>They</a:t>
            </a:r>
            <a:r>
              <a:rPr lang="cs-CZ" i="1" dirty="0" smtClean="0"/>
              <a:t> </a:t>
            </a:r>
            <a:r>
              <a:rPr lang="cs-CZ" i="1" dirty="0" err="1" smtClean="0"/>
              <a:t>don´t</a:t>
            </a:r>
            <a:r>
              <a:rPr lang="cs-CZ" i="1" dirty="0" smtClean="0"/>
              <a:t>….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40759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Past tense </a:t>
            </a:r>
            <a:r>
              <a:rPr lang="cs-CZ" dirty="0" err="1" smtClean="0"/>
              <a:t>simple</a:t>
            </a:r>
            <a:r>
              <a:rPr lang="cs-CZ" dirty="0" smtClean="0"/>
              <a:t> - negative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4665663" algn="l"/>
              </a:tabLst>
            </a:pPr>
            <a:r>
              <a:rPr lang="cs-CZ" dirty="0" smtClean="0">
                <a:solidFill>
                  <a:srgbClr val="FF0066"/>
                </a:solidFill>
              </a:rPr>
              <a:t>č. j.	č. mn.</a:t>
            </a:r>
          </a:p>
          <a:p>
            <a:pPr marL="0" indent="0">
              <a:buNone/>
              <a:tabLst>
                <a:tab pos="4665663" algn="l"/>
              </a:tabLst>
            </a:pPr>
            <a:endParaRPr lang="cs-CZ" dirty="0">
              <a:solidFill>
                <a:srgbClr val="FF0066"/>
              </a:solidFill>
            </a:endParaRPr>
          </a:p>
          <a:p>
            <a:pPr marL="514350" indent="-514350">
              <a:buAutoNum type="arabicPeriod"/>
              <a:tabLst>
                <a:tab pos="4665663" algn="l"/>
              </a:tabLst>
            </a:pPr>
            <a:r>
              <a:rPr lang="cs-CZ" dirty="0" smtClean="0"/>
              <a:t>I </a:t>
            </a:r>
            <a:r>
              <a:rPr lang="cs-CZ" dirty="0" err="1" smtClean="0">
                <a:solidFill>
                  <a:srgbClr val="FF0066"/>
                </a:solidFill>
              </a:rPr>
              <a:t>din´t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walk</a:t>
            </a:r>
            <a:r>
              <a:rPr lang="cs-CZ" dirty="0" smtClean="0"/>
              <a:t>….</a:t>
            </a:r>
            <a:r>
              <a:rPr lang="cs-CZ" dirty="0" smtClean="0">
                <a:solidFill>
                  <a:srgbClr val="FF0066"/>
                </a:solidFill>
              </a:rPr>
              <a:t>	</a:t>
            </a:r>
            <a:r>
              <a:rPr lang="cs-CZ" dirty="0" smtClean="0"/>
              <a:t>1.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66"/>
                </a:solidFill>
              </a:rPr>
              <a:t>din´t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walk</a:t>
            </a:r>
            <a:r>
              <a:rPr lang="cs-CZ" dirty="0" smtClean="0"/>
              <a:t>….</a:t>
            </a:r>
          </a:p>
          <a:p>
            <a:pPr marL="514350" indent="-514350">
              <a:buAutoNum type="arabicPeriod"/>
              <a:tabLst>
                <a:tab pos="4665663" algn="l"/>
              </a:tabLst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66"/>
                </a:solidFill>
              </a:rPr>
              <a:t>din´t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walk</a:t>
            </a:r>
            <a:r>
              <a:rPr lang="cs-CZ" dirty="0" smtClean="0"/>
              <a:t>….	2.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66"/>
                </a:solidFill>
              </a:rPr>
              <a:t>din´t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walk</a:t>
            </a:r>
            <a:r>
              <a:rPr lang="cs-CZ" dirty="0" smtClean="0"/>
              <a:t>….</a:t>
            </a:r>
          </a:p>
          <a:p>
            <a:pPr marL="514350" indent="-514350">
              <a:buAutoNum type="arabicPeriod"/>
              <a:tabLst>
                <a:tab pos="4665663" algn="l"/>
              </a:tabLst>
            </a:pPr>
            <a:r>
              <a:rPr lang="cs-CZ" dirty="0" smtClean="0"/>
              <a:t>He (</a:t>
            </a:r>
            <a:r>
              <a:rPr lang="cs-CZ" dirty="0" err="1" smtClean="0"/>
              <a:t>She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) </a:t>
            </a:r>
            <a:r>
              <a:rPr lang="cs-CZ" dirty="0" err="1" smtClean="0">
                <a:solidFill>
                  <a:srgbClr val="FF0066"/>
                </a:solidFill>
              </a:rPr>
              <a:t>din´t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walk</a:t>
            </a:r>
            <a:r>
              <a:rPr lang="cs-CZ" dirty="0" smtClean="0"/>
              <a:t>….	3.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66"/>
                </a:solidFill>
              </a:rPr>
              <a:t>din´t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/>
              <a:t>walk</a:t>
            </a:r>
            <a:r>
              <a:rPr lang="cs-CZ" dirty="0" smtClean="0"/>
              <a:t>….</a:t>
            </a:r>
          </a:p>
          <a:p>
            <a:pPr marL="0" indent="0">
              <a:buNone/>
              <a:tabLst>
                <a:tab pos="4665663" algn="l"/>
              </a:tabLst>
            </a:pPr>
            <a:endParaRPr lang="cs-CZ" dirty="0" smtClean="0">
              <a:solidFill>
                <a:srgbClr val="FF0066"/>
              </a:solidFill>
            </a:endParaRPr>
          </a:p>
          <a:p>
            <a:pPr marL="0" indent="0">
              <a:buNone/>
              <a:tabLst>
                <a:tab pos="4665663" algn="l"/>
              </a:tabLst>
            </a:pPr>
            <a:endParaRPr lang="cs-CZ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12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926735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Jiří Vlček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9. 12. 2012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10. 12. 2012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Jazyk a jazyková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Anglický jazyk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Minulý čas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Gramatika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098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57250" y="857250"/>
          <a:ext cx="7358063" cy="1554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6569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118846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800" dirty="0" smtClean="0"/>
                        <a:t>Výklad a procvičování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57250" y="2786063"/>
          <a:ext cx="7358063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412050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 marT="45698" marB="45698"/>
                </a:tc>
              </a:tr>
              <a:tr h="1188150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New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English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for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you</a:t>
                      </a:r>
                      <a:r>
                        <a:rPr lang="cs-CZ" sz="1800" baseline="0" dirty="0" smtClean="0"/>
                        <a:t>  3 – </a:t>
                      </a:r>
                      <a:r>
                        <a:rPr lang="cs-CZ" sz="1800" baseline="0" dirty="0" err="1" smtClean="0"/>
                        <a:t>pupil´s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baseline="0" dirty="0" err="1" smtClean="0"/>
                        <a:t>book</a:t>
                      </a:r>
                      <a:r>
                        <a:rPr lang="cs-CZ" sz="1800" baseline="0" dirty="0" smtClean="0"/>
                        <a:t>. </a:t>
                      </a:r>
                    </a:p>
                    <a:p>
                      <a:r>
                        <a:rPr lang="cs-CZ" sz="1800" baseline="0" dirty="0" smtClean="0"/>
                        <a:t>Zdeňka Kociánová 2002. </a:t>
                      </a:r>
                    </a:p>
                    <a:p>
                      <a:r>
                        <a:rPr lang="cs-CZ" sz="1800" baseline="0" dirty="0" smtClean="0"/>
                        <a:t>Vydavatelství </a:t>
                      </a:r>
                      <a:r>
                        <a:rPr lang="cs-CZ" sz="1800" baseline="0" dirty="0" err="1" smtClean="0"/>
                        <a:t>Educi</a:t>
                      </a:r>
                      <a:r>
                        <a:rPr lang="cs-CZ" sz="1800" baseline="0" smtClean="0"/>
                        <a:t>.</a:t>
                      </a:r>
                      <a:endParaRPr lang="cs-CZ" sz="18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94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279</Words>
  <Application>Microsoft Office PowerPoint</Application>
  <PresentationFormat>Předvádění na obrazovce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Past tense simple - question and negative</vt:lpstr>
      <vt:lpstr>Past simple tense</vt:lpstr>
      <vt:lpstr>Past simple tense - question</vt:lpstr>
      <vt:lpstr>Prezentace aplikace PowerPoint</vt:lpstr>
      <vt:lpstr>Present tense simple - question</vt:lpstr>
      <vt:lpstr>Past tense simple - question</vt:lpstr>
      <vt:lpstr>Prezentace aplikace PowerPoint</vt:lpstr>
      <vt:lpstr>Present tense simple - negative</vt:lpstr>
      <vt:lpstr>Past tense simple - negative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Vlček Jiří</dc:creator>
  <cp:lastModifiedBy>Vlček Jiří</cp:lastModifiedBy>
  <cp:revision>9</cp:revision>
  <dcterms:created xsi:type="dcterms:W3CDTF">2012-12-10T07:13:52Z</dcterms:created>
  <dcterms:modified xsi:type="dcterms:W3CDTF">2013-01-04T12:12:34Z</dcterms:modified>
</cp:coreProperties>
</file>