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63" r:id="rId2"/>
    <p:sldId id="262" r:id="rId3"/>
    <p:sldId id="256" r:id="rId4"/>
    <p:sldId id="260" r:id="rId5"/>
    <p:sldId id="261" r:id="rId6"/>
    <p:sldId id="259" r:id="rId7"/>
    <p:sldId id="258" r:id="rId8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522" autoAdjust="0"/>
  </p:normalViewPr>
  <p:slideViewPr>
    <p:cSldViewPr>
      <p:cViewPr>
        <p:scale>
          <a:sx n="100" d="100"/>
          <a:sy n="100" d="100"/>
        </p:scale>
        <p:origin x="-516" y="7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 žáky si společně pojmenujeme zvířata. Potom sami  řadí podle abecedy.</a:t>
            </a:r>
          </a:p>
          <a:p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 říkají abecedu a řadí slova za sebou dle abecedy.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 říkají abecedu a postupně doplňují  do obrázku.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„zde se vkládají metodické poznámky, jak s výukový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materiál použít</a:t>
            </a: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“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Český jazyk a literatura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Mluvnice jazyka českého na 1. </a:t>
            </a:r>
            <a:r>
              <a:rPr lang="cs-CZ" sz="150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stupni ZŠ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Abeceda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VY_32_INOVACE_20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Jitka Perníková,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0181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Český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2.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řazení slov podle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abecedy.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pracovní list, procvičování nové látky, podrobnější metodika viz. poznámky u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           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jednotlivých snímků.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interaktivní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tabule.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96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60649"/>
            <a:ext cx="6400800" cy="2664296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55576" y="692696"/>
            <a:ext cx="4919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1.Seřaď (očísluj)  a napiš podle abecedy:</a:t>
            </a:r>
            <a:endParaRPr lang="cs-CZ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172" name="Picture 4" descr="http://tip.office.microsoft.com/en-us/images/MH90032646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03835" y="1430535"/>
            <a:ext cx="1223417" cy="1223417"/>
          </a:xfrm>
          <a:prstGeom prst="rect">
            <a:avLst/>
          </a:prstGeom>
          <a:noFill/>
        </p:spPr>
      </p:pic>
      <p:pic>
        <p:nvPicPr>
          <p:cNvPr id="7176" name="Picture 8" descr="obojživelníci,příroda,vodní zvířata,žáby,zvířat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692696"/>
            <a:ext cx="1223417" cy="1223417"/>
          </a:xfrm>
          <a:prstGeom prst="rect">
            <a:avLst/>
          </a:prstGeom>
          <a:noFill/>
        </p:spPr>
      </p:pic>
      <p:pic>
        <p:nvPicPr>
          <p:cNvPr id="7182" name="Picture 14" descr="chovná zvířata,domácí zvířata,kuřata,příroda,ptáci,ptactvo,slepice,tvorové,zvířat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605" y="1231849"/>
            <a:ext cx="863377" cy="863377"/>
          </a:xfrm>
          <a:prstGeom prst="rect">
            <a:avLst/>
          </a:prstGeom>
          <a:noFill/>
        </p:spPr>
      </p:pic>
      <p:pic>
        <p:nvPicPr>
          <p:cNvPr id="7186" name="Picture 18" descr="divoká zvířata,Fotografie,objekty,profily,savci,sloni,zvířat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3038" y="1231849"/>
            <a:ext cx="1583457" cy="1583457"/>
          </a:xfrm>
          <a:prstGeom prst="rect">
            <a:avLst/>
          </a:prstGeom>
          <a:noFill/>
        </p:spPr>
      </p:pic>
      <p:pic>
        <p:nvPicPr>
          <p:cNvPr id="7190" name="Picture 22" descr="chobotnice,příroda,zvířat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04766" y="2688965"/>
            <a:ext cx="791369" cy="791369"/>
          </a:xfrm>
          <a:prstGeom prst="rect">
            <a:avLst/>
          </a:prstGeom>
          <a:noFill/>
        </p:spPr>
      </p:pic>
      <p:grpSp>
        <p:nvGrpSpPr>
          <p:cNvPr id="29" name="Skupina 28"/>
          <p:cNvGrpSpPr/>
          <p:nvPr/>
        </p:nvGrpSpPr>
        <p:grpSpPr>
          <a:xfrm>
            <a:off x="395536" y="4005064"/>
            <a:ext cx="8064896" cy="1872208"/>
            <a:chOff x="907976" y="4509120"/>
            <a:chExt cx="7632848" cy="304800"/>
          </a:xfrm>
        </p:grpSpPr>
        <p:cxnSp>
          <p:nvCxnSpPr>
            <p:cNvPr id="21" name="Přímá spojovací čára 20"/>
            <p:cNvCxnSpPr/>
            <p:nvPr/>
          </p:nvCxnSpPr>
          <p:spPr>
            <a:xfrm>
              <a:off x="907976" y="4509120"/>
              <a:ext cx="763284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>
              <a:off x="907976" y="4661520"/>
              <a:ext cx="763284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907976" y="4813920"/>
              <a:ext cx="763284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32" name="Picture 8" descr="C:\Users\pernikova\AppData\Local\Microsoft\Windows\Temporary Internet Files\Content.IE5\TEFX9RCO\MC90035615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716270"/>
            <a:ext cx="1018558" cy="111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ernikova\AppData\Local\Microsoft\Windows\Temporary Internet Files\Content.IE5\TEFX9RCO\MP900406854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71279" y="2264107"/>
            <a:ext cx="832556" cy="124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60649"/>
            <a:ext cx="6400800" cy="2664296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39552" y="548680"/>
            <a:ext cx="57871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 Seřaď (očísluj) podle abecedy slova na řádku:</a:t>
            </a:r>
            <a:endParaRPr lang="cs-CZ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1124744"/>
            <a:ext cx="5256584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smrk, borovice, jedle modřín, bříza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banán, jablko, pomeranč, mrkev, ananas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stůl, židle, lampa, vidle, pohovka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899592" y="1988840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899592" y="3212976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899592" y="4437112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899592" y="5157192"/>
            <a:ext cx="347883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 nepatří mezi slova na řádku: Škrtni.</a:t>
            </a:r>
            <a:endParaRPr lang="cs-CZ" sz="15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32656"/>
            <a:ext cx="6400800" cy="2664296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Elipsa 4"/>
          <p:cNvSpPr/>
          <p:nvPr/>
        </p:nvSpPr>
        <p:spPr>
          <a:xfrm rot="1474094">
            <a:off x="1854167" y="1845944"/>
            <a:ext cx="561583" cy="615293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2411760" y="2636912"/>
            <a:ext cx="432048" cy="504056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203848" y="2780928"/>
            <a:ext cx="576064" cy="576064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2339752" y="2132856"/>
            <a:ext cx="432048" cy="504056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3707904" y="2564904"/>
            <a:ext cx="554360" cy="482352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4211960" y="2420888"/>
            <a:ext cx="504056" cy="504056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4644008" y="2204864"/>
            <a:ext cx="576064" cy="482352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1259632" y="2060848"/>
            <a:ext cx="72008" cy="14401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1475656" y="2060848"/>
            <a:ext cx="72008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683568" y="1412776"/>
            <a:ext cx="1202432" cy="1728192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5436096" y="1988840"/>
            <a:ext cx="626368" cy="504056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5868144" y="2348880"/>
            <a:ext cx="648072" cy="648072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5940152" y="2996952"/>
            <a:ext cx="576064" cy="504056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6012160" y="3501008"/>
            <a:ext cx="576064" cy="576064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6516216" y="3284984"/>
            <a:ext cx="576064" cy="504056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7020272" y="2996952"/>
            <a:ext cx="576064" cy="576064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7524328" y="2708920"/>
            <a:ext cx="576064" cy="576064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7884368" y="2276872"/>
            <a:ext cx="576064" cy="57606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7884368" y="2276872"/>
            <a:ext cx="504056" cy="576064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7668344" y="1844824"/>
            <a:ext cx="554360" cy="482352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 flipH="1">
            <a:off x="7452320" y="1484784"/>
            <a:ext cx="432048" cy="432048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467544" y="332656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 Doplň abecedu tak, aby v každém políčku bylo jedno písmeno.</a:t>
            </a:r>
            <a:endParaRPr lang="cs-CZ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9" name="Elipsa 28"/>
          <p:cNvSpPr/>
          <p:nvPr/>
        </p:nvSpPr>
        <p:spPr>
          <a:xfrm>
            <a:off x="6876256" y="1196752"/>
            <a:ext cx="576064" cy="648072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6372200" y="1124744"/>
            <a:ext cx="554360" cy="576064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5796136" y="1052736"/>
            <a:ext cx="576064" cy="504056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5436096" y="1412776"/>
            <a:ext cx="504056" cy="504056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5004048" y="1196752"/>
            <a:ext cx="482352" cy="576064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4499992" y="1268760"/>
            <a:ext cx="482352" cy="576064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4067944" y="1700808"/>
            <a:ext cx="576064" cy="504056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2411760" y="3140968"/>
            <a:ext cx="504056" cy="576064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2267744" y="3717032"/>
            <a:ext cx="504056" cy="504056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 rot="18818782">
            <a:off x="2609282" y="4100273"/>
            <a:ext cx="504056" cy="562703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 rot="18667371">
            <a:off x="2854881" y="4583928"/>
            <a:ext cx="508008" cy="557803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>
            <a:off x="3347864" y="4725144"/>
            <a:ext cx="504056" cy="504056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Elipsa 40"/>
          <p:cNvSpPr/>
          <p:nvPr/>
        </p:nvSpPr>
        <p:spPr>
          <a:xfrm>
            <a:off x="3707904" y="4293096"/>
            <a:ext cx="504056" cy="576064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3779912" y="3789040"/>
            <a:ext cx="504056" cy="504056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3491880" y="3212976"/>
            <a:ext cx="648072" cy="576064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5148064" y="2420888"/>
            <a:ext cx="576064" cy="576064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3779912" y="1268760"/>
            <a:ext cx="504056" cy="576064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60649"/>
            <a:ext cx="6400800" cy="2664296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11560" y="404664"/>
            <a:ext cx="75608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Řešení: 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úkol 1. chobotnice, jelen, kočka, medvěd, slepice, slon, žába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úkol 2. borovice, </a:t>
            </a:r>
            <a:r>
              <a:rPr lang="cs-CZ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bříza,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jedle, modřín, smrk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    ananas, banán, jablko, </a:t>
            </a:r>
            <a:r>
              <a:rPr lang="cs-CZ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mrkev,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pomeranč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    lampa, pohovka, stůl, židle, </a:t>
            </a:r>
            <a:r>
              <a:rPr lang="cs-CZ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vidle</a:t>
            </a:r>
            <a:endParaRPr lang="cs-CZ" sz="15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/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524</TotalTime>
  <Words>297</Words>
  <Application>Microsoft Office PowerPoint</Application>
  <PresentationFormat>Předvádění na obrazovce (4:3)</PresentationFormat>
  <Paragraphs>61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Martin Králík</cp:lastModifiedBy>
  <cp:revision>57</cp:revision>
  <dcterms:created xsi:type="dcterms:W3CDTF">2011-05-26T14:17:08Z</dcterms:created>
  <dcterms:modified xsi:type="dcterms:W3CDTF">2012-03-12T12:40:18Z</dcterms:modified>
</cp:coreProperties>
</file>