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32"/>
  </p:notesMasterIdLst>
  <p:sldIdLst>
    <p:sldId id="286" r:id="rId2"/>
    <p:sldId id="287" r:id="rId3"/>
    <p:sldId id="256" r:id="rId4"/>
    <p:sldId id="258" r:id="rId5"/>
    <p:sldId id="261" r:id="rId6"/>
    <p:sldId id="262" r:id="rId7"/>
    <p:sldId id="264" r:id="rId8"/>
    <p:sldId id="268" r:id="rId9"/>
    <p:sldId id="314" r:id="rId10"/>
    <p:sldId id="278" r:id="rId11"/>
    <p:sldId id="296" r:id="rId12"/>
    <p:sldId id="288" r:id="rId13"/>
    <p:sldId id="311" r:id="rId14"/>
    <p:sldId id="297" r:id="rId15"/>
    <p:sldId id="319" r:id="rId16"/>
    <p:sldId id="291" r:id="rId17"/>
    <p:sldId id="265" r:id="rId18"/>
    <p:sldId id="327" r:id="rId19"/>
    <p:sldId id="274" r:id="rId20"/>
    <p:sldId id="281" r:id="rId21"/>
    <p:sldId id="299" r:id="rId22"/>
    <p:sldId id="318" r:id="rId23"/>
    <p:sldId id="317" r:id="rId24"/>
    <p:sldId id="321" r:id="rId25"/>
    <p:sldId id="322" r:id="rId26"/>
    <p:sldId id="290" r:id="rId27"/>
    <p:sldId id="320" r:id="rId28"/>
    <p:sldId id="323" r:id="rId29"/>
    <p:sldId id="324" r:id="rId30"/>
    <p:sldId id="325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00"/>
    <a:srgbClr val="0A1080"/>
    <a:srgbClr val="161B84"/>
    <a:srgbClr val="472B13"/>
    <a:srgbClr val="2D1D19"/>
    <a:srgbClr val="663300"/>
    <a:srgbClr val="010421"/>
    <a:srgbClr val="993300"/>
    <a:srgbClr val="1A209E"/>
    <a:srgbClr val="3366FF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9DCAF9ED-07DC-4A11-8D7F-57B35C25682E}" styleName="Střední styl 1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AF606853-7671-496A-8E4F-DF71F8EC918B}" styleName="Tmavý styl 1 – zvýraznění 6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wholeTbl>
    <a:band1H>
      <a:tcStyle>
        <a:tcBdr/>
        <a:fill>
          <a:solidFill>
            <a:schemeClr val="accent6">
              <a:shade val="60000"/>
            </a:schemeClr>
          </a:solidFill>
        </a:fill>
      </a:tcStyle>
    </a:band1H>
    <a:band1V>
      <a:tcStyle>
        <a:tcBdr/>
        <a:fill>
          <a:solidFill>
            <a:schemeClr val="accent6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6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6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6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4050" autoAdjust="0"/>
    <p:restoredTop sz="94628" autoAdjust="0"/>
  </p:normalViewPr>
  <p:slideViewPr>
    <p:cSldViewPr>
      <p:cViewPr varScale="1">
        <p:scale>
          <a:sx n="86" d="100"/>
          <a:sy n="86" d="100"/>
        </p:scale>
        <p:origin x="-84" y="-3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3D6F99-C8BA-4C8A-AC5D-A6421A21221E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36C614-7D76-4EC7-8CD8-C1AAE60325C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8C679A-93D2-4714-867E-175837B89A9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36C614-7D76-4EC7-8CD8-C1AAE60325C8}" type="slidenum">
              <a:rPr lang="cs-CZ" smtClean="0"/>
              <a:pPr/>
              <a:t>27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23FE1C-965B-4428-B915-BD0FA7DB9705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258197-018D-45EC-93EF-1D48B545A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23FE1C-965B-4428-B915-BD0FA7DB9705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258197-018D-45EC-93EF-1D48B545A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23FE1C-965B-4428-B915-BD0FA7DB9705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258197-018D-45EC-93EF-1D48B545A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23FE1C-965B-4428-B915-BD0FA7DB9705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258197-018D-45EC-93EF-1D48B545A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23FE1C-965B-4428-B915-BD0FA7DB9705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258197-018D-45EC-93EF-1D48B545A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23FE1C-965B-4428-B915-BD0FA7DB9705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258197-018D-45EC-93EF-1D48B545A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23FE1C-965B-4428-B915-BD0FA7DB9705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258197-018D-45EC-93EF-1D48B545A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23FE1C-965B-4428-B915-BD0FA7DB9705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258197-018D-45EC-93EF-1D48B545A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23FE1C-965B-4428-B915-BD0FA7DB9705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258197-018D-45EC-93EF-1D48B545A5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23FE1C-965B-4428-B915-BD0FA7DB9705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258197-018D-45EC-93EF-1D48B545A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23FE1C-965B-4428-B915-BD0FA7DB9705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258197-018D-45EC-93EF-1D48B545A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DE23FE1C-965B-4428-B915-BD0FA7DB9705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49258197-018D-45EC-93EF-1D48B545A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428596" y="4214818"/>
          <a:ext cx="8429685" cy="242889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809895"/>
                <a:gridCol w="2809895"/>
                <a:gridCol w="2809895"/>
              </a:tblGrid>
              <a:tr h="727784">
                <a:tc gridSpan="3"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rgbClr val="472B13"/>
                          </a:solidFill>
                        </a:rPr>
                        <a:t>DUM</a:t>
                      </a:r>
                      <a:r>
                        <a:rPr lang="cs-CZ" sz="1800" b="1" dirty="0" smtClean="0">
                          <a:solidFill>
                            <a:srgbClr val="472B13"/>
                          </a:solidFill>
                        </a:rPr>
                        <a:t>:</a:t>
                      </a:r>
                      <a:r>
                        <a:rPr lang="cs-CZ" sz="1800" dirty="0" smtClean="0">
                          <a:solidFill>
                            <a:srgbClr val="472B13"/>
                          </a:solidFill>
                        </a:rPr>
                        <a:t>VY_32_INOVACE_IX_1_2  Elektrický obvod</a:t>
                      </a:r>
                      <a:endParaRPr lang="cs-CZ" dirty="0">
                        <a:solidFill>
                          <a:srgbClr val="472B13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50553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472B13"/>
                          </a:solidFill>
                        </a:rPr>
                        <a:t>Šablona číslo</a:t>
                      </a:r>
                      <a:r>
                        <a:rPr lang="cs-CZ" b="1" dirty="0" smtClean="0">
                          <a:solidFill>
                            <a:srgbClr val="472B13"/>
                          </a:solidFill>
                        </a:rPr>
                        <a:t>: 	IX</a:t>
                      </a:r>
                      <a:endParaRPr lang="cs-CZ" dirty="0">
                        <a:solidFill>
                          <a:srgbClr val="472B13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472B13"/>
                          </a:solidFill>
                        </a:rPr>
                        <a:t>Sada číslo</a:t>
                      </a:r>
                      <a:r>
                        <a:rPr lang="cs-CZ" b="1" dirty="0" smtClean="0">
                          <a:solidFill>
                            <a:srgbClr val="472B13"/>
                          </a:solidFill>
                        </a:rPr>
                        <a:t>: I</a:t>
                      </a:r>
                      <a:endParaRPr lang="cs-CZ" dirty="0">
                        <a:solidFill>
                          <a:srgbClr val="472B13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472B13"/>
                          </a:solidFill>
                        </a:rPr>
                        <a:t>Pořadové číslo DUM:</a:t>
                      </a:r>
                      <a:r>
                        <a:rPr lang="cs-CZ" b="1" dirty="0" smtClean="0">
                          <a:solidFill>
                            <a:srgbClr val="472B13"/>
                          </a:solidFill>
                        </a:rPr>
                        <a:t>2</a:t>
                      </a:r>
                      <a:endParaRPr lang="cs-CZ" b="1" dirty="0">
                        <a:solidFill>
                          <a:srgbClr val="472B13"/>
                        </a:solidFill>
                      </a:endParaRPr>
                    </a:p>
                  </a:txBody>
                  <a:tcPr/>
                </a:tc>
              </a:tr>
              <a:tr h="850553"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rgbClr val="472B13"/>
                          </a:solidFill>
                        </a:rPr>
                        <a:t>Autor:</a:t>
                      </a:r>
                      <a:r>
                        <a:rPr lang="cs-CZ" b="1" dirty="0" smtClean="0">
                          <a:solidFill>
                            <a:srgbClr val="472B13"/>
                          </a:solidFill>
                        </a:rPr>
                        <a:t>			</a:t>
                      </a:r>
                      <a:r>
                        <a:rPr lang="cs-CZ" b="0" dirty="0" smtClean="0">
                          <a:solidFill>
                            <a:srgbClr val="472B13"/>
                          </a:solidFill>
                        </a:rPr>
                        <a:t>Mgr. Milan Žižka</a:t>
                      </a:r>
                    </a:p>
                    <a:p>
                      <a:endParaRPr lang="cs-CZ" dirty="0">
                        <a:solidFill>
                          <a:srgbClr val="472B13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571472" y="2071678"/>
          <a:ext cx="7358114" cy="19253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643338"/>
                <a:gridCol w="371477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2D1D1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/>
                          </a:solidFill>
                        </a:rPr>
                        <a:t>Základní škola Jičín, Husova 170</a:t>
                      </a:r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/>
                      </a:r>
                      <a:br>
                        <a:rPr lang="cs-CZ" sz="1800" dirty="0" smtClean="0">
                          <a:solidFill>
                            <a:schemeClr val="bg1"/>
                          </a:solidFill>
                        </a:rPr>
                      </a:b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2D1D19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>Číslo projektu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2D1D1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/>
                          </a:solidFill>
                        </a:rPr>
                        <a:t>CZ.1.07/1.4.00/21.2862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2D1D19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>Číslo a název klíčové aktivity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2D1D1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/>
                          </a:solidFill>
                        </a:rPr>
                        <a:t>3.2 Inovace a zkvalitnění výuky prostřednictvím ICT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2D1D19"/>
                    </a:solidFill>
                  </a:tcPr>
                </a:tc>
              </a:tr>
            </a:tbl>
          </a:graphicData>
        </a:graphic>
      </p:graphicFrame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285728"/>
            <a:ext cx="5000660" cy="150019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5720" y="428605"/>
            <a:ext cx="8501122" cy="2286015"/>
          </a:xfrm>
          <a:solidFill>
            <a:srgbClr val="472B13"/>
          </a:solidFill>
        </p:spPr>
        <p:txBody>
          <a:bodyPr anchor="t">
            <a:normAutofit/>
          </a:bodyPr>
          <a:lstStyle/>
          <a:p>
            <a:pPr algn="l"/>
            <a:r>
              <a:rPr lang="cs-CZ" sz="3200" dirty="0" smtClean="0">
                <a:solidFill>
                  <a:schemeClr val="bg1"/>
                </a:solidFill>
              </a:rPr>
              <a:t>Anotace:</a:t>
            </a:r>
            <a:r>
              <a:rPr lang="cs-CZ" sz="3200" b="1" dirty="0" smtClean="0">
                <a:solidFill>
                  <a:schemeClr val="bg1"/>
                </a:solidFill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</a:rPr>
              <a:t>PowerPointová</a:t>
            </a:r>
            <a:r>
              <a:rPr lang="cs-CZ" sz="3200" b="1" dirty="0" smtClean="0">
                <a:solidFill>
                  <a:schemeClr val="bg1"/>
                </a:solidFill>
              </a:rPr>
              <a:t> Prezentace  určená k prohlubování znalostí elektrického obvodu a k upevňování dovedností řešení obvodů.</a:t>
            </a:r>
            <a:endParaRPr lang="cs-CZ" sz="3200" dirty="0">
              <a:solidFill>
                <a:schemeClr val="bg1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85720" y="2928934"/>
          <a:ext cx="8501122" cy="363761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643206"/>
                <a:gridCol w="5857916"/>
              </a:tblGrid>
              <a:tr h="571504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Výukový</a:t>
                      </a:r>
                      <a:endParaRPr lang="cs-CZ" dirty="0"/>
                    </a:p>
                  </a:txBody>
                  <a:tcPr/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/>
                        <a:t>Typická věková skupina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 – 14 let</a:t>
                      </a:r>
                      <a:endParaRPr lang="cs-CZ" dirty="0"/>
                    </a:p>
                  </a:txBody>
                  <a:tcPr/>
                </a:tc>
              </a:tr>
              <a:tr h="2357454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Elektrický obvod</a:t>
                      </a:r>
                      <a:r>
                        <a:rPr lang="cs-CZ" dirty="0" smtClean="0"/>
                        <a:t>, elektrický </a:t>
                      </a:r>
                      <a:r>
                        <a:rPr lang="cs-CZ" dirty="0" smtClean="0"/>
                        <a:t>proud, schéma obvodu, ampér,</a:t>
                      </a:r>
                      <a:r>
                        <a:rPr lang="cs-CZ" baseline="0" dirty="0" smtClean="0"/>
                        <a:t> volt.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advClick="0" advTm="700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0034" y="500042"/>
            <a:ext cx="7772400" cy="1470025"/>
          </a:xfrm>
          <a:solidFill>
            <a:srgbClr val="663300"/>
          </a:solidFill>
          <a:ln>
            <a:solidFill>
              <a:schemeClr val="accent1"/>
            </a:solidFill>
          </a:ln>
        </p:spPr>
        <p:txBody>
          <a:bodyPr anchor="t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Elektrický obvod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57158" y="2143116"/>
            <a:ext cx="8429684" cy="2000264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Jednoduchý elektrický obvod získáme, když spojíme pomocí vodičů baterii se žárovkou. Do tohoto obvodu zapojujeme spínač, abychom ho mohli ovládat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.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2285984" y="3714752"/>
            <a:ext cx="3501256" cy="2500330"/>
            <a:chOff x="1071538" y="3857628"/>
            <a:chExt cx="3501256" cy="2500330"/>
          </a:xfrm>
          <a:noFill/>
        </p:grpSpPr>
        <p:grpSp>
          <p:nvGrpSpPr>
            <p:cNvPr id="8" name="Skupina 34"/>
            <p:cNvGrpSpPr/>
            <p:nvPr/>
          </p:nvGrpSpPr>
          <p:grpSpPr>
            <a:xfrm>
              <a:off x="1535883" y="5769638"/>
              <a:ext cx="629544" cy="73539"/>
              <a:chOff x="383401" y="2643182"/>
              <a:chExt cx="616699" cy="71438"/>
            </a:xfrm>
            <a:grpFill/>
          </p:grpSpPr>
          <p:sp>
            <p:nvSpPr>
              <p:cNvPr id="22" name="Prstenec 21"/>
              <p:cNvSpPr/>
              <p:nvPr/>
            </p:nvSpPr>
            <p:spPr>
              <a:xfrm>
                <a:off x="928662" y="2643182"/>
                <a:ext cx="71438" cy="71438"/>
              </a:xfrm>
              <a:prstGeom prst="donut">
                <a:avLst>
                  <a:gd name="adj" fmla="val 5541"/>
                </a:avLst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23" name="Přímá spojovací čára 22"/>
              <p:cNvCxnSpPr/>
              <p:nvPr/>
            </p:nvCxnSpPr>
            <p:spPr>
              <a:xfrm rot="16200000" flipH="1">
                <a:off x="664199" y="2378720"/>
                <a:ext cx="44640" cy="606236"/>
              </a:xfrm>
              <a:prstGeom prst="line">
                <a:avLst/>
              </a:prstGeom>
              <a:grpFill/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9" name="Přímá spojovací čára 8"/>
            <p:cNvCxnSpPr/>
            <p:nvPr/>
          </p:nvCxnSpPr>
          <p:spPr>
            <a:xfrm>
              <a:off x="3551020" y="5843184"/>
              <a:ext cx="1020963" cy="1635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9"/>
            <p:cNvCxnSpPr/>
            <p:nvPr/>
          </p:nvCxnSpPr>
          <p:spPr>
            <a:xfrm rot="10800000">
              <a:off x="1071538" y="5843184"/>
              <a:ext cx="510449" cy="1635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ovací čára 10"/>
            <p:cNvCxnSpPr/>
            <p:nvPr/>
          </p:nvCxnSpPr>
          <p:spPr>
            <a:xfrm rot="5400000" flipH="1" flipV="1">
              <a:off x="3000287" y="5805604"/>
              <a:ext cx="1103087" cy="1621"/>
            </a:xfrm>
            <a:prstGeom prst="line">
              <a:avLst/>
            </a:prstGeom>
            <a:grpFill/>
            <a:ln w="444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5400000" flipH="1" flipV="1">
              <a:off x="3258291" y="5842370"/>
              <a:ext cx="440417" cy="811"/>
            </a:xfrm>
            <a:prstGeom prst="line">
              <a:avLst/>
            </a:prstGeom>
            <a:grpFill/>
            <a:ln w="444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10800000">
              <a:off x="2165427" y="5843184"/>
              <a:ext cx="1312667" cy="1635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4" name="Skupina 55"/>
            <p:cNvGrpSpPr/>
            <p:nvPr/>
          </p:nvGrpSpPr>
          <p:grpSpPr>
            <a:xfrm>
              <a:off x="2238353" y="3857628"/>
              <a:ext cx="933446" cy="941294"/>
              <a:chOff x="7500958" y="2643182"/>
              <a:chExt cx="914400" cy="914400"/>
            </a:xfrm>
            <a:grpFill/>
          </p:grpSpPr>
          <p:sp>
            <p:nvSpPr>
              <p:cNvPr id="19" name="Elipsa 18"/>
              <p:cNvSpPr/>
              <p:nvPr/>
            </p:nvSpPr>
            <p:spPr>
              <a:xfrm>
                <a:off x="7500958" y="2643182"/>
                <a:ext cx="914400" cy="914400"/>
              </a:xfrm>
              <a:prstGeom prst="ellipse">
                <a:avLst/>
              </a:prstGeom>
              <a:grpFill/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20" name="Přímá spojovací čára 19"/>
              <p:cNvCxnSpPr>
                <a:stCxn id="19" idx="7"/>
                <a:endCxn id="19" idx="3"/>
              </p:cNvCxnSpPr>
              <p:nvPr/>
            </p:nvCxnSpPr>
            <p:spPr>
              <a:xfrm rot="16200000" flipH="1" flipV="1">
                <a:off x="7634869" y="2777093"/>
                <a:ext cx="646578" cy="646578"/>
              </a:xfrm>
              <a:prstGeom prst="line">
                <a:avLst/>
              </a:prstGeom>
              <a:grpFill/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Přímá spojovací čára 20"/>
              <p:cNvCxnSpPr>
                <a:stCxn id="19" idx="1"/>
                <a:endCxn id="19" idx="5"/>
              </p:cNvCxnSpPr>
              <p:nvPr/>
            </p:nvCxnSpPr>
            <p:spPr>
              <a:xfrm rot="16200000" flipH="1">
                <a:off x="7634869" y="2777093"/>
                <a:ext cx="646578" cy="646578"/>
              </a:xfrm>
              <a:prstGeom prst="line">
                <a:avLst/>
              </a:prstGeom>
              <a:grpFill/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5" name="Přímá spojovací čára 14"/>
            <p:cNvCxnSpPr/>
            <p:nvPr/>
          </p:nvCxnSpPr>
          <p:spPr>
            <a:xfrm>
              <a:off x="3186390" y="4372402"/>
              <a:ext cx="1385593" cy="1635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>
              <a:off x="1071538" y="4372402"/>
              <a:ext cx="1166815" cy="1635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 flipV="1">
              <a:off x="337775" y="5106165"/>
              <a:ext cx="1469148" cy="1621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ovací čára 17"/>
            <p:cNvCxnSpPr/>
            <p:nvPr/>
          </p:nvCxnSpPr>
          <p:spPr>
            <a:xfrm rot="5400000" flipH="1" flipV="1">
              <a:off x="3837410" y="5106982"/>
              <a:ext cx="1469148" cy="1621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4" name="Prstenec 23"/>
          <p:cNvSpPr/>
          <p:nvPr/>
        </p:nvSpPr>
        <p:spPr>
          <a:xfrm>
            <a:off x="2786050" y="5643578"/>
            <a:ext cx="71438" cy="71438"/>
          </a:xfrm>
          <a:prstGeom prst="donut">
            <a:avLst>
              <a:gd name="adj" fmla="val 5541"/>
            </a:avLst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42852"/>
            <a:ext cx="8643998" cy="954107"/>
          </a:xfrm>
          <a:prstGeom prst="rect">
            <a:avLst/>
          </a:prstGeom>
          <a:solidFill>
            <a:srgbClr val="6633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Schematické značky používané v elektrických obvodech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85720" y="2285992"/>
            <a:ext cx="3714776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Zdroj - článek 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57158" y="3429000"/>
            <a:ext cx="3643338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Žárovka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57158" y="4500570"/>
            <a:ext cx="3714776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Vodič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57158" y="5643578"/>
            <a:ext cx="3714776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Spínač - vypnuto</a:t>
            </a:r>
            <a:endParaRPr lang="cs-CZ" sz="2400" b="1" dirty="0"/>
          </a:p>
        </p:txBody>
      </p:sp>
      <p:grpSp>
        <p:nvGrpSpPr>
          <p:cNvPr id="16" name="Skupina 15"/>
          <p:cNvGrpSpPr/>
          <p:nvPr/>
        </p:nvGrpSpPr>
        <p:grpSpPr>
          <a:xfrm>
            <a:off x="5572132" y="3071810"/>
            <a:ext cx="771524" cy="785818"/>
            <a:chOff x="7500958" y="2643182"/>
            <a:chExt cx="914400" cy="914400"/>
          </a:xfrm>
          <a:noFill/>
        </p:grpSpPr>
        <p:sp>
          <p:nvSpPr>
            <p:cNvPr id="17" name="Elipsa 16"/>
            <p:cNvSpPr/>
            <p:nvPr/>
          </p:nvSpPr>
          <p:spPr>
            <a:xfrm>
              <a:off x="7500958" y="2643182"/>
              <a:ext cx="914400" cy="914400"/>
            </a:xfrm>
            <a:prstGeom prst="ellips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8" name="Přímá spojovací čára 17"/>
            <p:cNvCxnSpPr>
              <a:stCxn id="17" idx="7"/>
              <a:endCxn id="17" idx="3"/>
            </p:cNvCxnSpPr>
            <p:nvPr/>
          </p:nvCxnSpPr>
          <p:spPr>
            <a:xfrm rot="16200000" flipH="1" flipV="1">
              <a:off x="7634869" y="2777093"/>
              <a:ext cx="646578" cy="64657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ovací čára 18"/>
            <p:cNvCxnSpPr>
              <a:stCxn id="17" idx="1"/>
              <a:endCxn id="17" idx="5"/>
            </p:cNvCxnSpPr>
            <p:nvPr/>
          </p:nvCxnSpPr>
          <p:spPr>
            <a:xfrm rot="16200000" flipH="1">
              <a:off x="7634869" y="2777093"/>
              <a:ext cx="646578" cy="64657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" name="Skupina 35"/>
          <p:cNvGrpSpPr/>
          <p:nvPr/>
        </p:nvGrpSpPr>
        <p:grpSpPr>
          <a:xfrm>
            <a:off x="5214942" y="5572140"/>
            <a:ext cx="1724974" cy="367652"/>
            <a:chOff x="785786" y="2357430"/>
            <a:chExt cx="1724974" cy="367652"/>
          </a:xfrm>
        </p:grpSpPr>
        <p:sp>
          <p:nvSpPr>
            <p:cNvPr id="21" name="Prstenec 20"/>
            <p:cNvSpPr/>
            <p:nvPr/>
          </p:nvSpPr>
          <p:spPr>
            <a:xfrm>
              <a:off x="1785918" y="2643182"/>
              <a:ext cx="71438" cy="71438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22" name="Přímá spojovací čára 21"/>
            <p:cNvCxnSpPr/>
            <p:nvPr/>
          </p:nvCxnSpPr>
          <p:spPr>
            <a:xfrm>
              <a:off x="1357290" y="2357430"/>
              <a:ext cx="489604" cy="34672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ovací čára 22"/>
            <p:cNvCxnSpPr/>
            <p:nvPr/>
          </p:nvCxnSpPr>
          <p:spPr>
            <a:xfrm rot="16200000" flipH="1">
              <a:off x="2178827" y="2393149"/>
              <a:ext cx="10462" cy="653404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ovací čára 23"/>
            <p:cNvCxnSpPr/>
            <p:nvPr/>
          </p:nvCxnSpPr>
          <p:spPr>
            <a:xfrm rot="10800000">
              <a:off x="785786" y="2714620"/>
              <a:ext cx="500034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5" name="Přímá spojovací čára 24"/>
          <p:cNvCxnSpPr/>
          <p:nvPr/>
        </p:nvCxnSpPr>
        <p:spPr>
          <a:xfrm rot="10800000">
            <a:off x="5572132" y="4786322"/>
            <a:ext cx="785818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7" name="Skupina 26"/>
          <p:cNvGrpSpPr/>
          <p:nvPr/>
        </p:nvGrpSpPr>
        <p:grpSpPr>
          <a:xfrm>
            <a:off x="5572132" y="1857364"/>
            <a:ext cx="642942" cy="856462"/>
            <a:chOff x="4357686" y="2857496"/>
            <a:chExt cx="642942" cy="856462"/>
          </a:xfrm>
        </p:grpSpPr>
        <p:grpSp>
          <p:nvGrpSpPr>
            <p:cNvPr id="28" name="Skupina 95"/>
            <p:cNvGrpSpPr/>
            <p:nvPr/>
          </p:nvGrpSpPr>
          <p:grpSpPr>
            <a:xfrm>
              <a:off x="4643438" y="2857496"/>
              <a:ext cx="72232" cy="856462"/>
              <a:chOff x="5572132" y="2643976"/>
              <a:chExt cx="72232" cy="856462"/>
            </a:xfrm>
          </p:grpSpPr>
          <p:cxnSp>
            <p:nvCxnSpPr>
              <p:cNvPr id="31" name="Přímá spojovací čára 30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" name="Přímá spojovací čára 31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9" name="Přímá spojovací čára 28"/>
            <p:cNvCxnSpPr/>
            <p:nvPr/>
          </p:nvCxnSpPr>
          <p:spPr>
            <a:xfrm>
              <a:off x="4714876" y="3286124"/>
              <a:ext cx="285752" cy="158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ovací čára 29"/>
            <p:cNvCxnSpPr/>
            <p:nvPr/>
          </p:nvCxnSpPr>
          <p:spPr>
            <a:xfrm>
              <a:off x="4357686" y="3286124"/>
              <a:ext cx="285752" cy="158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5" name="TextovéPole 44"/>
          <p:cNvSpPr txBox="1"/>
          <p:nvPr/>
        </p:nvSpPr>
        <p:spPr>
          <a:xfrm>
            <a:off x="4357686" y="1214422"/>
            <a:ext cx="3786214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Schematické značky</a:t>
            </a:r>
            <a:endParaRPr lang="cs-CZ" sz="2400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357158" y="1214422"/>
            <a:ext cx="3786214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Součásti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4143372" y="2786058"/>
            <a:ext cx="857256" cy="785818"/>
            <a:chOff x="785786" y="286522"/>
            <a:chExt cx="1928826" cy="1999470"/>
          </a:xfrm>
        </p:grpSpPr>
        <p:cxnSp>
          <p:nvCxnSpPr>
            <p:cNvPr id="3" name="Přímá spojovací čára 2"/>
            <p:cNvCxnSpPr/>
            <p:nvPr/>
          </p:nvCxnSpPr>
          <p:spPr>
            <a:xfrm rot="10800000">
              <a:off x="785786" y="1285860"/>
              <a:ext cx="857224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Přímá spojovací čára 3"/>
            <p:cNvCxnSpPr/>
            <p:nvPr/>
          </p:nvCxnSpPr>
          <p:spPr>
            <a:xfrm rot="5400000" flipH="1" flipV="1">
              <a:off x="1250133" y="750075"/>
              <a:ext cx="928694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ovací čára 4"/>
            <p:cNvCxnSpPr/>
            <p:nvPr/>
          </p:nvCxnSpPr>
          <p:spPr>
            <a:xfrm rot="10800000">
              <a:off x="1785918" y="1285860"/>
              <a:ext cx="928694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ovací čára 5"/>
            <p:cNvCxnSpPr/>
            <p:nvPr/>
          </p:nvCxnSpPr>
          <p:spPr>
            <a:xfrm rot="5400000">
              <a:off x="1250927" y="1820851"/>
              <a:ext cx="928694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Prstenec 6"/>
            <p:cNvSpPr/>
            <p:nvPr/>
          </p:nvSpPr>
          <p:spPr>
            <a:xfrm>
              <a:off x="1643042" y="1214422"/>
              <a:ext cx="142876" cy="142876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8" name="Skupina 102"/>
          <p:cNvGrpSpPr/>
          <p:nvPr/>
        </p:nvGrpSpPr>
        <p:grpSpPr>
          <a:xfrm>
            <a:off x="4000496" y="5000636"/>
            <a:ext cx="1724974" cy="81900"/>
            <a:chOff x="857224" y="5000636"/>
            <a:chExt cx="1724974" cy="81900"/>
          </a:xfrm>
        </p:grpSpPr>
        <p:sp>
          <p:nvSpPr>
            <p:cNvPr id="9" name="Prstenec 8"/>
            <p:cNvSpPr/>
            <p:nvPr/>
          </p:nvSpPr>
          <p:spPr>
            <a:xfrm>
              <a:off x="1357290" y="5000636"/>
              <a:ext cx="71438" cy="71438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10" name="Přímá spojovací čára 9"/>
            <p:cNvCxnSpPr>
              <a:endCxn id="13" idx="2"/>
            </p:cNvCxnSpPr>
            <p:nvPr/>
          </p:nvCxnSpPr>
          <p:spPr>
            <a:xfrm>
              <a:off x="1428728" y="5000637"/>
              <a:ext cx="428628" cy="3571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ovací čára 10"/>
            <p:cNvCxnSpPr/>
            <p:nvPr/>
          </p:nvCxnSpPr>
          <p:spPr>
            <a:xfrm>
              <a:off x="1928794" y="5072074"/>
              <a:ext cx="653404" cy="1046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0800000">
              <a:off x="857224" y="5072074"/>
              <a:ext cx="500034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Elipsa 12"/>
            <p:cNvSpPr/>
            <p:nvPr/>
          </p:nvSpPr>
          <p:spPr>
            <a:xfrm>
              <a:off x="1857356" y="5000636"/>
              <a:ext cx="71438" cy="71438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4143372" y="1714488"/>
            <a:ext cx="928694" cy="856462"/>
            <a:chOff x="5643570" y="2786058"/>
            <a:chExt cx="928694" cy="856462"/>
          </a:xfrm>
        </p:grpSpPr>
        <p:grpSp>
          <p:nvGrpSpPr>
            <p:cNvPr id="15" name="Skupina 94"/>
            <p:cNvGrpSpPr/>
            <p:nvPr/>
          </p:nvGrpSpPr>
          <p:grpSpPr>
            <a:xfrm>
              <a:off x="6072198" y="2786058"/>
              <a:ext cx="72232" cy="856462"/>
              <a:chOff x="5572132" y="2643976"/>
              <a:chExt cx="72232" cy="856462"/>
            </a:xfrm>
          </p:grpSpPr>
          <p:cxnSp>
            <p:nvCxnSpPr>
              <p:cNvPr id="24" name="Přímá spojovací čára 23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Přímá spojovací čára 24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6" name="Přímá spojovací čára 15"/>
            <p:cNvCxnSpPr/>
            <p:nvPr/>
          </p:nvCxnSpPr>
          <p:spPr>
            <a:xfrm>
              <a:off x="5643570" y="3214686"/>
              <a:ext cx="285752" cy="158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7" name="Skupina 98"/>
            <p:cNvGrpSpPr/>
            <p:nvPr/>
          </p:nvGrpSpPr>
          <p:grpSpPr>
            <a:xfrm>
              <a:off x="6215074" y="2786058"/>
              <a:ext cx="72232" cy="856462"/>
              <a:chOff x="5572132" y="2643976"/>
              <a:chExt cx="72232" cy="856462"/>
            </a:xfrm>
          </p:grpSpPr>
          <p:cxnSp>
            <p:nvCxnSpPr>
              <p:cNvPr id="22" name="Přímá spojovací čára 21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Přímá spojovací čára 22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8" name="Skupina 101"/>
            <p:cNvGrpSpPr/>
            <p:nvPr/>
          </p:nvGrpSpPr>
          <p:grpSpPr>
            <a:xfrm>
              <a:off x="5929322" y="2786058"/>
              <a:ext cx="72232" cy="856462"/>
              <a:chOff x="5572132" y="2643976"/>
              <a:chExt cx="72232" cy="856462"/>
            </a:xfrm>
          </p:grpSpPr>
          <p:cxnSp>
            <p:nvCxnSpPr>
              <p:cNvPr id="20" name="Přímá spojovací čára 19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Přímá spojovací čára 20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9" name="Přímá spojovací čára 18"/>
            <p:cNvCxnSpPr/>
            <p:nvPr/>
          </p:nvCxnSpPr>
          <p:spPr>
            <a:xfrm>
              <a:off x="6286512" y="3214686"/>
              <a:ext cx="285752" cy="158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6" name="TextovéPole 25"/>
          <p:cNvSpPr txBox="1"/>
          <p:nvPr/>
        </p:nvSpPr>
        <p:spPr>
          <a:xfrm>
            <a:off x="285720" y="285728"/>
            <a:ext cx="8501122" cy="1077218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V elektrickém obvodu se setkáme </a:t>
            </a:r>
          </a:p>
          <a:p>
            <a:r>
              <a:rPr lang="cs-CZ" sz="3200" b="1" dirty="0" smtClean="0">
                <a:solidFill>
                  <a:schemeClr val="bg1"/>
                </a:solidFill>
              </a:rPr>
              <a:t>s dalšími schematickými značkami.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928662" y="1785926"/>
            <a:ext cx="2428892" cy="70788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Baterie – složená ze tří článků</a:t>
            </a:r>
            <a:endParaRPr lang="cs-CZ" sz="2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000100" y="2857496"/>
            <a:ext cx="2428892" cy="70788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Vodivé spojení vodičů</a:t>
            </a:r>
            <a:endParaRPr lang="cs-CZ" sz="2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000100" y="3857628"/>
            <a:ext cx="2428892" cy="101566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Křížení vodičů –bez  vodivého spojení</a:t>
            </a:r>
            <a:endParaRPr lang="cs-CZ" sz="2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000100" y="5143512"/>
            <a:ext cx="2428892" cy="40011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Spínač -sepnutý</a:t>
            </a:r>
            <a:endParaRPr lang="cs-CZ" sz="2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grpSp>
        <p:nvGrpSpPr>
          <p:cNvPr id="34" name="Skupina 33"/>
          <p:cNvGrpSpPr/>
          <p:nvPr/>
        </p:nvGrpSpPr>
        <p:grpSpPr>
          <a:xfrm>
            <a:off x="4286248" y="3929860"/>
            <a:ext cx="642942" cy="642942"/>
            <a:chOff x="4286248" y="3929860"/>
            <a:chExt cx="642942" cy="642942"/>
          </a:xfrm>
        </p:grpSpPr>
        <p:cxnSp>
          <p:nvCxnSpPr>
            <p:cNvPr id="33" name="Přímá spojovací čára 32"/>
            <p:cNvCxnSpPr/>
            <p:nvPr/>
          </p:nvCxnSpPr>
          <p:spPr>
            <a:xfrm rot="5400000">
              <a:off x="4250529" y="4250537"/>
              <a:ext cx="642942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ovací čára 34"/>
            <p:cNvCxnSpPr/>
            <p:nvPr/>
          </p:nvCxnSpPr>
          <p:spPr>
            <a:xfrm>
              <a:off x="4286248" y="4214818"/>
              <a:ext cx="642942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4" name="Skupina 43"/>
          <p:cNvGrpSpPr/>
          <p:nvPr/>
        </p:nvGrpSpPr>
        <p:grpSpPr>
          <a:xfrm>
            <a:off x="4071934" y="5857892"/>
            <a:ext cx="1724974" cy="81900"/>
            <a:chOff x="4071934" y="5857892"/>
            <a:chExt cx="1724974" cy="81900"/>
          </a:xfrm>
        </p:grpSpPr>
        <p:sp>
          <p:nvSpPr>
            <p:cNvPr id="37" name="Prstenec 36"/>
            <p:cNvSpPr/>
            <p:nvPr/>
          </p:nvSpPr>
          <p:spPr>
            <a:xfrm>
              <a:off x="4572000" y="5857892"/>
              <a:ext cx="71438" cy="71438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39" name="Přímá spojovací čára 38"/>
            <p:cNvCxnSpPr/>
            <p:nvPr/>
          </p:nvCxnSpPr>
          <p:spPr>
            <a:xfrm>
              <a:off x="5143504" y="5929330"/>
              <a:ext cx="653404" cy="1046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ovací čára 39"/>
            <p:cNvCxnSpPr/>
            <p:nvPr/>
          </p:nvCxnSpPr>
          <p:spPr>
            <a:xfrm rot="10800000">
              <a:off x="4071934" y="5929330"/>
              <a:ext cx="500034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Elipsa 40"/>
            <p:cNvSpPr/>
            <p:nvPr/>
          </p:nvSpPr>
          <p:spPr>
            <a:xfrm>
              <a:off x="5072066" y="5857892"/>
              <a:ext cx="71438" cy="71438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2" name="TextovéPole 41"/>
          <p:cNvSpPr txBox="1"/>
          <p:nvPr/>
        </p:nvSpPr>
        <p:spPr>
          <a:xfrm>
            <a:off x="4572000" y="5429264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/>
              <a:t>~</a:t>
            </a:r>
            <a:endParaRPr lang="cs-CZ" sz="32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1000100" y="5786454"/>
            <a:ext cx="2428892" cy="70788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</a:t>
            </a:r>
            <a:r>
              <a:rPr lang="en-US" sz="20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droj</a:t>
            </a: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střídavého proudu</a:t>
            </a:r>
            <a:endParaRPr lang="cs-CZ" sz="2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71472" y="571480"/>
            <a:ext cx="7772400" cy="1828800"/>
          </a:xfrm>
          <a:solidFill>
            <a:srgbClr val="472B13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Kdy protéká obvodem elektrický proud?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57158" y="3685032"/>
            <a:ext cx="8429684" cy="914400"/>
          </a:xfrm>
          <a:solidFill>
            <a:schemeClr val="bg2">
              <a:lumMod val="90000"/>
            </a:schemeClr>
          </a:solidFill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Obvodem protéká elektrický proud, když jsou všechny jeho součásti vodivě spojeny a spínač je sepnut.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9" name="Prstenec 18"/>
          <p:cNvSpPr/>
          <p:nvPr/>
        </p:nvSpPr>
        <p:spPr>
          <a:xfrm>
            <a:off x="3571868" y="6215082"/>
            <a:ext cx="55054" cy="56730"/>
          </a:xfrm>
          <a:prstGeom prst="donut">
            <a:avLst>
              <a:gd name="adj" fmla="val 5541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3214678" y="6143644"/>
            <a:ext cx="428628" cy="142876"/>
          </a:xfrm>
          <a:prstGeom prst="line">
            <a:avLst/>
          </a:prstGeom>
          <a:noFill/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4643438" y="6286520"/>
            <a:ext cx="785818" cy="1588"/>
          </a:xfrm>
          <a:prstGeom prst="line">
            <a:avLst/>
          </a:prstGeom>
          <a:noFill/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rot="10800000">
            <a:off x="2786050" y="6286520"/>
            <a:ext cx="385354" cy="1261"/>
          </a:xfrm>
          <a:prstGeom prst="line">
            <a:avLst/>
          </a:prstGeom>
          <a:noFill/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rot="5400000" flipH="1" flipV="1">
            <a:off x="4233023" y="6217622"/>
            <a:ext cx="850953" cy="1224"/>
          </a:xfrm>
          <a:prstGeom prst="line">
            <a:avLst/>
          </a:prstGeom>
          <a:noFill/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5400000" flipH="1" flipV="1">
            <a:off x="4433264" y="6245977"/>
            <a:ext cx="339750" cy="612"/>
          </a:xfrm>
          <a:prstGeom prst="line">
            <a:avLst/>
          </a:prstGeom>
          <a:noFill/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>
            <a:endCxn id="19" idx="4"/>
          </p:cNvCxnSpPr>
          <p:nvPr/>
        </p:nvCxnSpPr>
        <p:spPr>
          <a:xfrm rot="10800000">
            <a:off x="3599396" y="6271812"/>
            <a:ext cx="972605" cy="14708"/>
          </a:xfrm>
          <a:prstGeom prst="line">
            <a:avLst/>
          </a:prstGeom>
          <a:noFill/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1" name="Skupina 55"/>
          <p:cNvGrpSpPr/>
          <p:nvPr/>
        </p:nvGrpSpPr>
        <p:grpSpPr>
          <a:xfrm>
            <a:off x="3666915" y="4714884"/>
            <a:ext cx="704687" cy="726141"/>
            <a:chOff x="7500958" y="2643182"/>
            <a:chExt cx="914400" cy="914400"/>
          </a:xfrm>
          <a:noFill/>
        </p:grpSpPr>
        <p:sp>
          <p:nvSpPr>
            <p:cNvPr id="16" name="Elipsa 15"/>
            <p:cNvSpPr/>
            <p:nvPr/>
          </p:nvSpPr>
          <p:spPr>
            <a:xfrm>
              <a:off x="7500958" y="2643182"/>
              <a:ext cx="914400" cy="914400"/>
            </a:xfrm>
            <a:prstGeom prst="ellips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7" name="Přímá spojovací čára 16"/>
            <p:cNvCxnSpPr>
              <a:stCxn id="16" idx="7"/>
              <a:endCxn id="16" idx="3"/>
            </p:cNvCxnSpPr>
            <p:nvPr/>
          </p:nvCxnSpPr>
          <p:spPr>
            <a:xfrm rot="16200000" flipH="1" flipV="1">
              <a:off x="7634869" y="2777093"/>
              <a:ext cx="646578" cy="64657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ovací čára 17"/>
            <p:cNvCxnSpPr>
              <a:stCxn id="16" idx="1"/>
              <a:endCxn id="16" idx="5"/>
            </p:cNvCxnSpPr>
            <p:nvPr/>
          </p:nvCxnSpPr>
          <p:spPr>
            <a:xfrm rot="16200000" flipH="1">
              <a:off x="7634869" y="2777093"/>
              <a:ext cx="646578" cy="64657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2" name="Přímá spojovací čára 11"/>
          <p:cNvCxnSpPr/>
          <p:nvPr/>
        </p:nvCxnSpPr>
        <p:spPr>
          <a:xfrm>
            <a:off x="4382617" y="5111995"/>
            <a:ext cx="1046027" cy="1261"/>
          </a:xfrm>
          <a:prstGeom prst="line">
            <a:avLst/>
          </a:prstGeom>
          <a:noFill/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2786050" y="5111995"/>
            <a:ext cx="880865" cy="1261"/>
          </a:xfrm>
          <a:prstGeom prst="line">
            <a:avLst/>
          </a:prstGeom>
          <a:noFill/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rot="5400000" flipH="1" flipV="1">
            <a:off x="2199401" y="5698647"/>
            <a:ext cx="1174525" cy="1223"/>
          </a:xfrm>
          <a:prstGeom prst="line">
            <a:avLst/>
          </a:prstGeom>
          <a:noFill/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rot="5400000" flipH="1" flipV="1">
            <a:off x="4857753" y="5715017"/>
            <a:ext cx="1143007" cy="1"/>
          </a:xfrm>
          <a:prstGeom prst="line">
            <a:avLst/>
          </a:prstGeom>
          <a:noFill/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Šipka dolů 24"/>
          <p:cNvSpPr/>
          <p:nvPr/>
        </p:nvSpPr>
        <p:spPr>
          <a:xfrm>
            <a:off x="3143240" y="5429264"/>
            <a:ext cx="142876" cy="357190"/>
          </a:xfrm>
          <a:prstGeom prst="down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Prstenec 27"/>
          <p:cNvSpPr/>
          <p:nvPr/>
        </p:nvSpPr>
        <p:spPr>
          <a:xfrm>
            <a:off x="3143240" y="6215082"/>
            <a:ext cx="71438" cy="71438"/>
          </a:xfrm>
          <a:prstGeom prst="donut">
            <a:avLst>
              <a:gd name="adj" fmla="val 5541"/>
            </a:avLst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1200000">
                                      <p:cBhvr>
                                        <p:cTn id="1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0"/>
                            </p:stCondLst>
                            <p:childTnLst>
                              <p:par>
                                <p:cTn id="12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571480"/>
            <a:ext cx="8112442" cy="785818"/>
          </a:xfrm>
          <a:solidFill>
            <a:srgbClr val="472B13"/>
          </a:solidFill>
        </p:spPr>
        <p:txBody>
          <a:bodyPr anchor="t">
            <a:normAutofit fontScale="90000"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Části obvodu se  spojují vodiči.</a:t>
            </a:r>
            <a:br>
              <a:rPr lang="cs-CZ" sz="2800" b="1" dirty="0" smtClean="0">
                <a:solidFill>
                  <a:schemeClr val="bg1"/>
                </a:solidFill>
              </a:rPr>
            </a:b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71472" y="1500174"/>
            <a:ext cx="8009314" cy="2286016"/>
          </a:xfrm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rgbClr val="0A1080"/>
                </a:solidFill>
              </a:rPr>
              <a:t>Elektrické vodiče jsou látky, které vedou elektrický proud.</a:t>
            </a:r>
            <a:br>
              <a:rPr lang="cs-CZ" sz="2400" b="1" dirty="0" smtClean="0">
                <a:solidFill>
                  <a:srgbClr val="0A1080"/>
                </a:solidFill>
              </a:rPr>
            </a:br>
            <a:r>
              <a:rPr lang="cs-CZ" sz="2400" b="1" dirty="0" smtClean="0">
                <a:solidFill>
                  <a:srgbClr val="0A1080"/>
                </a:solidFill>
              </a:rPr>
              <a:t>Takovými vodiči jsou látky, které mají dostatek volných částic s elektrickým nábojem. </a:t>
            </a:r>
            <a:br>
              <a:rPr lang="cs-CZ" sz="2400" b="1" dirty="0" smtClean="0">
                <a:solidFill>
                  <a:srgbClr val="0A1080"/>
                </a:solidFill>
              </a:rPr>
            </a:b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1428728" y="3857628"/>
            <a:ext cx="5961888" cy="461665"/>
          </a:xfrm>
          <a:prstGeom prst="rect">
            <a:avLst/>
          </a:prstGeom>
          <a:solidFill>
            <a:srgbClr val="800000"/>
          </a:solidFill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V kovech jsou to volné elektrony.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5720" y="5286388"/>
            <a:ext cx="8501122" cy="830997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A1080"/>
                </a:solidFill>
              </a:rPr>
              <a:t>Elektrický proud je uspořádaný pohyb volných nabitých částic.</a:t>
            </a:r>
            <a:endParaRPr lang="cs-CZ" sz="2400" b="1" dirty="0">
              <a:solidFill>
                <a:srgbClr val="0A108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11"/>
          <p:cNvGrpSpPr/>
          <p:nvPr/>
        </p:nvGrpSpPr>
        <p:grpSpPr>
          <a:xfrm>
            <a:off x="6143636" y="1857364"/>
            <a:ext cx="285752" cy="285752"/>
            <a:chOff x="6357950" y="2500306"/>
            <a:chExt cx="285752" cy="285752"/>
          </a:xfrm>
        </p:grpSpPr>
        <p:sp>
          <p:nvSpPr>
            <p:cNvPr id="2" name="Prstenec 1"/>
            <p:cNvSpPr/>
            <p:nvPr/>
          </p:nvSpPr>
          <p:spPr>
            <a:xfrm>
              <a:off x="6357950" y="2500306"/>
              <a:ext cx="285752" cy="285752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8" name="Přímá spojovací čára 7"/>
            <p:cNvCxnSpPr/>
            <p:nvPr/>
          </p:nvCxnSpPr>
          <p:spPr>
            <a:xfrm>
              <a:off x="6429388" y="2643182"/>
              <a:ext cx="142876" cy="1588"/>
            </a:xfrm>
            <a:prstGeom prst="line">
              <a:avLst/>
            </a:prstGeom>
            <a:ln w="412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" name="Skupina 12"/>
          <p:cNvGrpSpPr/>
          <p:nvPr/>
        </p:nvGrpSpPr>
        <p:grpSpPr>
          <a:xfrm>
            <a:off x="6072198" y="3071810"/>
            <a:ext cx="285752" cy="285752"/>
            <a:chOff x="6357950" y="2500306"/>
            <a:chExt cx="285752" cy="285752"/>
          </a:xfrm>
        </p:grpSpPr>
        <p:sp>
          <p:nvSpPr>
            <p:cNvPr id="14" name="Prstenec 13"/>
            <p:cNvSpPr/>
            <p:nvPr/>
          </p:nvSpPr>
          <p:spPr>
            <a:xfrm>
              <a:off x="6357950" y="2500306"/>
              <a:ext cx="285752" cy="285752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15" name="Přímá spojovací čára 14"/>
            <p:cNvCxnSpPr/>
            <p:nvPr/>
          </p:nvCxnSpPr>
          <p:spPr>
            <a:xfrm>
              <a:off x="6429388" y="2643182"/>
              <a:ext cx="142876" cy="1588"/>
            </a:xfrm>
            <a:prstGeom prst="line">
              <a:avLst/>
            </a:prstGeom>
            <a:ln w="412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" name="Skupina 15"/>
          <p:cNvGrpSpPr/>
          <p:nvPr/>
        </p:nvGrpSpPr>
        <p:grpSpPr>
          <a:xfrm>
            <a:off x="6143636" y="3571876"/>
            <a:ext cx="285752" cy="285752"/>
            <a:chOff x="6357950" y="2500306"/>
            <a:chExt cx="285752" cy="285752"/>
          </a:xfrm>
        </p:grpSpPr>
        <p:sp>
          <p:nvSpPr>
            <p:cNvPr id="17" name="Prstenec 16"/>
            <p:cNvSpPr/>
            <p:nvPr/>
          </p:nvSpPr>
          <p:spPr>
            <a:xfrm>
              <a:off x="6357950" y="2500306"/>
              <a:ext cx="285752" cy="285752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18" name="Přímá spojovací čára 17"/>
            <p:cNvCxnSpPr/>
            <p:nvPr/>
          </p:nvCxnSpPr>
          <p:spPr>
            <a:xfrm>
              <a:off x="6429388" y="2643182"/>
              <a:ext cx="142876" cy="1588"/>
            </a:xfrm>
            <a:prstGeom prst="line">
              <a:avLst/>
            </a:prstGeom>
            <a:ln w="412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" name="Skupina 21"/>
          <p:cNvGrpSpPr/>
          <p:nvPr/>
        </p:nvGrpSpPr>
        <p:grpSpPr>
          <a:xfrm>
            <a:off x="6072198" y="2500306"/>
            <a:ext cx="285752" cy="285752"/>
            <a:chOff x="6357950" y="2500306"/>
            <a:chExt cx="285752" cy="285752"/>
          </a:xfrm>
        </p:grpSpPr>
        <p:sp>
          <p:nvSpPr>
            <p:cNvPr id="23" name="Prstenec 22"/>
            <p:cNvSpPr/>
            <p:nvPr/>
          </p:nvSpPr>
          <p:spPr>
            <a:xfrm>
              <a:off x="6357950" y="2500306"/>
              <a:ext cx="285752" cy="285752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24" name="Přímá spojovací čára 23"/>
            <p:cNvCxnSpPr/>
            <p:nvPr/>
          </p:nvCxnSpPr>
          <p:spPr>
            <a:xfrm>
              <a:off x="6429388" y="2643182"/>
              <a:ext cx="142876" cy="1588"/>
            </a:xfrm>
            <a:prstGeom prst="line">
              <a:avLst/>
            </a:prstGeom>
            <a:ln w="412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" name="Skupina 24"/>
          <p:cNvGrpSpPr/>
          <p:nvPr/>
        </p:nvGrpSpPr>
        <p:grpSpPr>
          <a:xfrm>
            <a:off x="4572000" y="3714752"/>
            <a:ext cx="285752" cy="285752"/>
            <a:chOff x="6357950" y="2500306"/>
            <a:chExt cx="285752" cy="285752"/>
          </a:xfrm>
        </p:grpSpPr>
        <p:sp>
          <p:nvSpPr>
            <p:cNvPr id="26" name="Prstenec 25"/>
            <p:cNvSpPr/>
            <p:nvPr/>
          </p:nvSpPr>
          <p:spPr>
            <a:xfrm>
              <a:off x="6357950" y="2500306"/>
              <a:ext cx="285752" cy="285752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27" name="Přímá spojovací čára 26"/>
            <p:cNvCxnSpPr/>
            <p:nvPr/>
          </p:nvCxnSpPr>
          <p:spPr>
            <a:xfrm>
              <a:off x="6429388" y="2643182"/>
              <a:ext cx="142876" cy="1588"/>
            </a:xfrm>
            <a:prstGeom prst="line">
              <a:avLst/>
            </a:prstGeom>
            <a:ln w="412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4" name="Skupina 33"/>
          <p:cNvGrpSpPr/>
          <p:nvPr/>
        </p:nvGrpSpPr>
        <p:grpSpPr>
          <a:xfrm>
            <a:off x="5357818" y="2143116"/>
            <a:ext cx="285752" cy="285752"/>
            <a:chOff x="5000628" y="857232"/>
            <a:chExt cx="285752" cy="285752"/>
          </a:xfrm>
        </p:grpSpPr>
        <p:sp>
          <p:nvSpPr>
            <p:cNvPr id="29" name="Prstenec 28"/>
            <p:cNvSpPr/>
            <p:nvPr/>
          </p:nvSpPr>
          <p:spPr>
            <a:xfrm>
              <a:off x="5000628" y="857232"/>
              <a:ext cx="285752" cy="285752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30" name="Přímá spojovací čára 29"/>
            <p:cNvCxnSpPr/>
            <p:nvPr/>
          </p:nvCxnSpPr>
          <p:spPr>
            <a:xfrm>
              <a:off x="5072066" y="1000108"/>
              <a:ext cx="142876" cy="1588"/>
            </a:xfrm>
            <a:prstGeom prst="line">
              <a:avLst/>
            </a:prstGeom>
            <a:ln w="412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" name="Skupina 30"/>
          <p:cNvGrpSpPr/>
          <p:nvPr/>
        </p:nvGrpSpPr>
        <p:grpSpPr>
          <a:xfrm>
            <a:off x="5357818" y="2786058"/>
            <a:ext cx="285752" cy="285752"/>
            <a:chOff x="6357950" y="2500306"/>
            <a:chExt cx="285752" cy="285752"/>
          </a:xfrm>
        </p:grpSpPr>
        <p:sp>
          <p:nvSpPr>
            <p:cNvPr id="32" name="Prstenec 31"/>
            <p:cNvSpPr/>
            <p:nvPr/>
          </p:nvSpPr>
          <p:spPr>
            <a:xfrm>
              <a:off x="6357950" y="2500306"/>
              <a:ext cx="285752" cy="285752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33" name="Přímá spojovací čára 32"/>
            <p:cNvCxnSpPr/>
            <p:nvPr/>
          </p:nvCxnSpPr>
          <p:spPr>
            <a:xfrm>
              <a:off x="6429388" y="2643182"/>
              <a:ext cx="142876" cy="1588"/>
            </a:xfrm>
            <a:prstGeom prst="line">
              <a:avLst/>
            </a:prstGeom>
            <a:ln w="412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" name="Skupina 33"/>
          <p:cNvGrpSpPr/>
          <p:nvPr/>
        </p:nvGrpSpPr>
        <p:grpSpPr>
          <a:xfrm>
            <a:off x="5357818" y="3357562"/>
            <a:ext cx="285752" cy="285752"/>
            <a:chOff x="6357950" y="2500306"/>
            <a:chExt cx="285752" cy="285752"/>
          </a:xfrm>
        </p:grpSpPr>
        <p:sp>
          <p:nvSpPr>
            <p:cNvPr id="35" name="Prstenec 34"/>
            <p:cNvSpPr/>
            <p:nvPr/>
          </p:nvSpPr>
          <p:spPr>
            <a:xfrm>
              <a:off x="6357950" y="2500306"/>
              <a:ext cx="285752" cy="285752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36" name="Přímá spojovací čára 35"/>
            <p:cNvCxnSpPr/>
            <p:nvPr/>
          </p:nvCxnSpPr>
          <p:spPr>
            <a:xfrm>
              <a:off x="6429388" y="2643182"/>
              <a:ext cx="142876" cy="1588"/>
            </a:xfrm>
            <a:prstGeom prst="line">
              <a:avLst/>
            </a:prstGeom>
            <a:ln w="412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7" name="Obdélník 36"/>
          <p:cNvSpPr/>
          <p:nvPr/>
        </p:nvSpPr>
        <p:spPr>
          <a:xfrm>
            <a:off x="3286116" y="1785926"/>
            <a:ext cx="3357586" cy="228601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3" name="Skupina 37"/>
          <p:cNvGrpSpPr/>
          <p:nvPr/>
        </p:nvGrpSpPr>
        <p:grpSpPr>
          <a:xfrm>
            <a:off x="4643438" y="2285992"/>
            <a:ext cx="285752" cy="285752"/>
            <a:chOff x="6357950" y="2500306"/>
            <a:chExt cx="285752" cy="285752"/>
          </a:xfrm>
        </p:grpSpPr>
        <p:sp>
          <p:nvSpPr>
            <p:cNvPr id="39" name="Prstenec 38"/>
            <p:cNvSpPr/>
            <p:nvPr/>
          </p:nvSpPr>
          <p:spPr>
            <a:xfrm>
              <a:off x="6357950" y="2500306"/>
              <a:ext cx="285752" cy="285752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40" name="Přímá spojovací čára 39"/>
            <p:cNvCxnSpPr/>
            <p:nvPr/>
          </p:nvCxnSpPr>
          <p:spPr>
            <a:xfrm>
              <a:off x="6429388" y="2643182"/>
              <a:ext cx="142876" cy="1588"/>
            </a:xfrm>
            <a:prstGeom prst="line">
              <a:avLst/>
            </a:prstGeom>
            <a:ln w="412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6" name="Skupina 40"/>
          <p:cNvGrpSpPr/>
          <p:nvPr/>
        </p:nvGrpSpPr>
        <p:grpSpPr>
          <a:xfrm>
            <a:off x="4643438" y="2857496"/>
            <a:ext cx="285752" cy="285752"/>
            <a:chOff x="6357950" y="2500306"/>
            <a:chExt cx="285752" cy="285752"/>
          </a:xfrm>
        </p:grpSpPr>
        <p:sp>
          <p:nvSpPr>
            <p:cNvPr id="42" name="Prstenec 41"/>
            <p:cNvSpPr/>
            <p:nvPr/>
          </p:nvSpPr>
          <p:spPr>
            <a:xfrm>
              <a:off x="6357950" y="2500306"/>
              <a:ext cx="285752" cy="285752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43" name="Přímá spojovací čára 42"/>
            <p:cNvCxnSpPr/>
            <p:nvPr/>
          </p:nvCxnSpPr>
          <p:spPr>
            <a:xfrm>
              <a:off x="6429388" y="2643182"/>
              <a:ext cx="142876" cy="1588"/>
            </a:xfrm>
            <a:prstGeom prst="line">
              <a:avLst/>
            </a:prstGeom>
            <a:ln w="412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4" name="TextovéPole 43"/>
          <p:cNvSpPr txBox="1"/>
          <p:nvPr/>
        </p:nvSpPr>
        <p:spPr>
          <a:xfrm>
            <a:off x="1142976" y="928670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cxnSp>
        <p:nvCxnSpPr>
          <p:cNvPr id="45" name="Přímá spojovací čára 44"/>
          <p:cNvCxnSpPr/>
          <p:nvPr/>
        </p:nvCxnSpPr>
        <p:spPr>
          <a:xfrm rot="10800000">
            <a:off x="6858016" y="1571612"/>
            <a:ext cx="214314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1" name="Skupina 50"/>
          <p:cNvGrpSpPr/>
          <p:nvPr/>
        </p:nvGrpSpPr>
        <p:grpSpPr>
          <a:xfrm>
            <a:off x="2571736" y="1572406"/>
            <a:ext cx="285752" cy="285752"/>
            <a:chOff x="2571736" y="1572406"/>
            <a:chExt cx="285752" cy="285752"/>
          </a:xfrm>
        </p:grpSpPr>
        <p:cxnSp>
          <p:nvCxnSpPr>
            <p:cNvPr id="46" name="Přímá spojovací čára 45"/>
            <p:cNvCxnSpPr/>
            <p:nvPr/>
          </p:nvCxnSpPr>
          <p:spPr>
            <a:xfrm rot="10800000">
              <a:off x="2571736" y="1714488"/>
              <a:ext cx="285752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Přímá spojovací čára 46"/>
            <p:cNvCxnSpPr/>
            <p:nvPr/>
          </p:nvCxnSpPr>
          <p:spPr>
            <a:xfrm rot="5400000" flipH="1" flipV="1">
              <a:off x="2571736" y="1714488"/>
              <a:ext cx="285752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8" name="TextovéPole 37"/>
          <p:cNvSpPr txBox="1"/>
          <p:nvPr/>
        </p:nvSpPr>
        <p:spPr>
          <a:xfrm>
            <a:off x="500034" y="357166"/>
            <a:ext cx="8286808" cy="830997"/>
          </a:xfrm>
          <a:prstGeom prst="rect">
            <a:avLst/>
          </a:prstGeom>
          <a:solidFill>
            <a:srgbClr val="6633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Elektrický proud v kovech je usměrněný pohyb volných elektronů.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357158" y="5072074"/>
            <a:ext cx="8429684" cy="830997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472B13"/>
                </a:solidFill>
              </a:rPr>
              <a:t>Podmínkou elektrického proudu je zdroj elektrického napětí. </a:t>
            </a:r>
            <a:endParaRPr lang="cs-CZ" sz="2400" b="1" dirty="0">
              <a:solidFill>
                <a:srgbClr val="472B13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3.51526E-7 L -0.13369 0.00046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" y="0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1.22109E-6 L -0.13333 -0.00069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" y="0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2.53469E-6 L -0.13333 2.53469E-6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" y="0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14524E-6 L -0.1566 -0.00162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8" y="-1"/>
                                    </p:animMotion>
                                  </p:childTnLst>
                                </p:cTn>
                              </p:par>
                              <p:par>
                                <p:cTn id="17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1.2951E-7 L -0.14827 -0.00092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4" y="0"/>
                                    </p:animMotion>
                                  </p:childTnLst>
                                </p:cTn>
                              </p:par>
                              <p:par>
                                <p:cTn id="19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6.56799E-7 L -0.14827 -0.00023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4" y="0"/>
                                    </p:animMotion>
                                  </p:childTnLst>
                                </p:cTn>
                              </p:par>
                              <p:par>
                                <p:cTn id="21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3.14524E-6 L -0.14809 0.00023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4" y="0"/>
                                    </p:animMotion>
                                  </p:childTnLst>
                                </p:cTn>
                              </p:par>
                              <p:par>
                                <p:cTn id="23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9.62072E-7 L -0.14948 -0.00116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5" y="-1"/>
                                    </p:animMotion>
                                  </p:childTnLst>
                                </p:cTn>
                              </p:par>
                              <p:par>
                                <p:cTn id="25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4.71785E-6 L -0.14948 -0.00047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5" y="0"/>
                                    </p:animMotion>
                                  </p:childTnLst>
                                </p:cTn>
                              </p:par>
                              <p:par>
                                <p:cTn id="27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2.05365E-6 L -0.13333 -0.00139 " pathEditMode="relative" rAng="0" ptsTypes="AA">
                                      <p:cBhvr>
                                        <p:cTn id="28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" y="-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00034" y="1857364"/>
            <a:ext cx="8072494" cy="369332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V praxi se používají také jednotky menší než ampér.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71473" y="3143248"/>
          <a:ext cx="8001054" cy="2857520"/>
        </p:xfrm>
        <a:graphic>
          <a:graphicData uri="http://schemas.openxmlformats.org/drawingml/2006/table">
            <a:tbl>
              <a:tblPr firstRow="1" bandRow="1">
                <a:tableStyleId>{AF606853-7671-496A-8E4F-DF71F8EC918B}</a:tableStyleId>
              </a:tblPr>
              <a:tblGrid>
                <a:gridCol w="2667018"/>
                <a:gridCol w="2667018"/>
                <a:gridCol w="2667018"/>
              </a:tblGrid>
              <a:tr h="71438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jednotky</a:t>
                      </a:r>
                      <a:endParaRPr lang="cs-CZ" dirty="0"/>
                    </a:p>
                  </a:txBody>
                  <a:tcPr>
                    <a:lnL w="57150" cap="flat" cmpd="sng" algn="ctr">
                      <a:solidFill>
                        <a:srgbClr val="472B1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57150" cap="flat" cmpd="sng" algn="ctr">
                      <a:solidFill>
                        <a:srgbClr val="472B1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72B1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Značka jednotky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57150" cap="flat" cmpd="sng" algn="ctr">
                      <a:solidFill>
                        <a:srgbClr val="472B1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72B1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Převod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 w="57150" cap="flat" cmpd="sng" algn="ctr">
                      <a:solidFill>
                        <a:srgbClr val="472B1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472B1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72B13"/>
                    </a:solidFill>
                  </a:tcPr>
                </a:tc>
              </a:tr>
              <a:tr h="71438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Miliampér</a:t>
                      </a:r>
                      <a:endParaRPr lang="cs-CZ" b="1" dirty="0"/>
                    </a:p>
                  </a:txBody>
                  <a:tcPr>
                    <a:lnL w="57150" cap="flat" cmpd="sng" algn="ctr">
                      <a:solidFill>
                        <a:srgbClr val="472B1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5400" cmpd="sng"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mA</a:t>
                      </a:r>
                      <a:endParaRPr lang="cs-CZ" b="1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25400" cmpd="sng"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0,001 A</a:t>
                      </a:r>
                      <a:endParaRPr lang="cs-CZ" b="1" dirty="0"/>
                    </a:p>
                  </a:txBody>
                  <a:tcPr>
                    <a:lnL>
                      <a:noFill/>
                    </a:lnL>
                    <a:lnR w="57150" cap="flat" cmpd="sng" algn="ctr">
                      <a:solidFill>
                        <a:srgbClr val="472B1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mpd="sng"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14380">
                <a:tc gridSpan="3"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Ampér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rgbClr val="472B1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472B1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71438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Kiloampér</a:t>
                      </a:r>
                      <a:endParaRPr lang="cs-CZ" b="1" dirty="0"/>
                    </a:p>
                  </a:txBody>
                  <a:tcPr>
                    <a:lnL w="57150" cap="flat" cmpd="sng" algn="ctr">
                      <a:solidFill>
                        <a:srgbClr val="472B1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kA</a:t>
                      </a:r>
                      <a:endParaRPr lang="cs-CZ" b="1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1000 A</a:t>
                      </a:r>
                      <a:endParaRPr lang="cs-CZ" b="1" dirty="0"/>
                    </a:p>
                  </a:txBody>
                  <a:tcPr>
                    <a:lnL>
                      <a:noFill/>
                    </a:lnL>
                    <a:lnR w="57150" cap="flat" cmpd="sng" algn="ctr">
                      <a:solidFill>
                        <a:srgbClr val="472B1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428596" y="428604"/>
            <a:ext cx="8358246" cy="1200329"/>
          </a:xfrm>
          <a:prstGeom prst="rect">
            <a:avLst/>
          </a:prstGeom>
          <a:solidFill>
            <a:srgbClr val="8000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Elektrický proud je základní fyzikální </a:t>
            </a:r>
            <a:r>
              <a:rPr lang="cs-CZ" sz="2400" b="1" dirty="0" smtClean="0">
                <a:solidFill>
                  <a:schemeClr val="bg1"/>
                </a:solidFill>
              </a:rPr>
              <a:t>veličina, </a:t>
            </a:r>
            <a:r>
              <a:rPr lang="cs-CZ" sz="2400" b="1" dirty="0" smtClean="0">
                <a:solidFill>
                  <a:schemeClr val="bg1"/>
                </a:solidFill>
              </a:rPr>
              <a:t>značíme ji I, jednotkou je ampér. 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Ampér má značku A.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034" y="2500306"/>
            <a:ext cx="8072494" cy="369332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A jednotky větší než ampér.</a:t>
            </a:r>
            <a:endParaRPr lang="cs-CZ" dirty="0"/>
          </a:p>
        </p:txBody>
      </p:sp>
      <p:cxnSp>
        <p:nvCxnSpPr>
          <p:cNvPr id="8" name="Přímá spojovací šipka 7"/>
          <p:cNvCxnSpPr/>
          <p:nvPr/>
        </p:nvCxnSpPr>
        <p:spPr>
          <a:xfrm rot="10800000">
            <a:off x="2000232" y="4214818"/>
            <a:ext cx="2071702" cy="500066"/>
          </a:xfrm>
          <a:prstGeom prst="straightConnector1">
            <a:avLst/>
          </a:prstGeom>
          <a:ln w="44450">
            <a:solidFill>
              <a:srgbClr val="8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rot="10800000" flipV="1">
            <a:off x="2000232" y="4857760"/>
            <a:ext cx="2000264" cy="428628"/>
          </a:xfrm>
          <a:prstGeom prst="straightConnector1">
            <a:avLst/>
          </a:prstGeom>
          <a:ln w="44450">
            <a:solidFill>
              <a:srgbClr val="8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428860" y="4286256"/>
            <a:ext cx="857256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Menší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428860" y="4929198"/>
            <a:ext cx="857256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Větší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8" presetClass="entr" presetSubtype="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500"/>
                            </p:stCondLst>
                            <p:childTnLst>
                              <p:par>
                                <p:cTn id="13" presetID="18" presetClass="entr" presetSubtype="1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500"/>
                            </p:stCondLst>
                            <p:childTnLst>
                              <p:par>
                                <p:cTn id="17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8" presetClass="entr" presetSubtype="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500"/>
                            </p:stCondLst>
                            <p:childTnLst>
                              <p:par>
                                <p:cTn id="26" presetID="18" presetClass="entr" presetSubtype="1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8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10" grpId="0" animBg="1"/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Skupina 19"/>
          <p:cNvGrpSpPr/>
          <p:nvPr/>
        </p:nvGrpSpPr>
        <p:grpSpPr>
          <a:xfrm>
            <a:off x="2571736" y="3000372"/>
            <a:ext cx="3501256" cy="2500330"/>
            <a:chOff x="2345518" y="1882584"/>
            <a:chExt cx="3501256" cy="2500330"/>
          </a:xfrm>
        </p:grpSpPr>
        <p:sp>
          <p:nvSpPr>
            <p:cNvPr id="17" name="Prstenec 16"/>
            <p:cNvSpPr/>
            <p:nvPr/>
          </p:nvSpPr>
          <p:spPr>
            <a:xfrm>
              <a:off x="3366482" y="3794594"/>
              <a:ext cx="72926" cy="73539"/>
            </a:xfrm>
            <a:prstGeom prst="donut">
              <a:avLst>
                <a:gd name="adj" fmla="val 554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18" name="Přímá spojovací čára 17"/>
            <p:cNvCxnSpPr>
              <a:endCxn id="17" idx="1"/>
            </p:cNvCxnSpPr>
            <p:nvPr/>
          </p:nvCxnSpPr>
          <p:spPr>
            <a:xfrm>
              <a:off x="2786050" y="3786456"/>
              <a:ext cx="591112" cy="18908"/>
            </a:xfrm>
            <a:prstGeom prst="lin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Přímá spojovací čára 3"/>
            <p:cNvCxnSpPr/>
            <p:nvPr/>
          </p:nvCxnSpPr>
          <p:spPr>
            <a:xfrm>
              <a:off x="4825000" y="3868140"/>
              <a:ext cx="1020963" cy="1635"/>
            </a:xfrm>
            <a:prstGeom prst="lin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ovací čára 4"/>
            <p:cNvCxnSpPr/>
            <p:nvPr/>
          </p:nvCxnSpPr>
          <p:spPr>
            <a:xfrm rot="10800000">
              <a:off x="2345518" y="3868140"/>
              <a:ext cx="510449" cy="1635"/>
            </a:xfrm>
            <a:prstGeom prst="lin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ovací čára 5"/>
            <p:cNvCxnSpPr/>
            <p:nvPr/>
          </p:nvCxnSpPr>
          <p:spPr>
            <a:xfrm rot="5400000" flipH="1" flipV="1">
              <a:off x="4274267" y="3830560"/>
              <a:ext cx="1103087" cy="1621"/>
            </a:xfrm>
            <a:prstGeom prst="line">
              <a:avLst/>
            </a:prstGeom>
            <a:noFill/>
            <a:ln w="444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ovací čára 6"/>
            <p:cNvCxnSpPr/>
            <p:nvPr/>
          </p:nvCxnSpPr>
          <p:spPr>
            <a:xfrm rot="5400000" flipH="1" flipV="1">
              <a:off x="4532271" y="3867326"/>
              <a:ext cx="440417" cy="811"/>
            </a:xfrm>
            <a:prstGeom prst="line">
              <a:avLst/>
            </a:prstGeom>
            <a:noFill/>
            <a:ln w="444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ovací čára 7"/>
            <p:cNvCxnSpPr/>
            <p:nvPr/>
          </p:nvCxnSpPr>
          <p:spPr>
            <a:xfrm rot="10800000">
              <a:off x="3439407" y="3868140"/>
              <a:ext cx="1312667" cy="1635"/>
            </a:xfrm>
            <a:prstGeom prst="lin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Elipsa 13"/>
            <p:cNvSpPr/>
            <p:nvPr/>
          </p:nvSpPr>
          <p:spPr>
            <a:xfrm>
              <a:off x="3512333" y="1882584"/>
              <a:ext cx="933446" cy="941294"/>
            </a:xfrm>
            <a:prstGeom prst="ellips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5" name="Přímá spojovací čára 14"/>
            <p:cNvCxnSpPr>
              <a:stCxn id="14" idx="7"/>
              <a:endCxn id="14" idx="3"/>
            </p:cNvCxnSpPr>
            <p:nvPr/>
          </p:nvCxnSpPr>
          <p:spPr>
            <a:xfrm rot="16200000" flipH="1" flipV="1">
              <a:off x="3646258" y="2023208"/>
              <a:ext cx="665596" cy="660046"/>
            </a:xfrm>
            <a:prstGeom prst="lin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>
              <a:stCxn id="14" idx="1"/>
              <a:endCxn id="14" idx="5"/>
            </p:cNvCxnSpPr>
            <p:nvPr/>
          </p:nvCxnSpPr>
          <p:spPr>
            <a:xfrm rot="16200000" flipH="1">
              <a:off x="3646258" y="2023208"/>
              <a:ext cx="665596" cy="660046"/>
            </a:xfrm>
            <a:prstGeom prst="lin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9"/>
            <p:cNvCxnSpPr/>
            <p:nvPr/>
          </p:nvCxnSpPr>
          <p:spPr>
            <a:xfrm>
              <a:off x="4460370" y="2397358"/>
              <a:ext cx="1385593" cy="1635"/>
            </a:xfrm>
            <a:prstGeom prst="lin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ovací čára 10"/>
            <p:cNvCxnSpPr/>
            <p:nvPr/>
          </p:nvCxnSpPr>
          <p:spPr>
            <a:xfrm>
              <a:off x="2345518" y="2397358"/>
              <a:ext cx="1166815" cy="1635"/>
            </a:xfrm>
            <a:prstGeom prst="lin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5400000" flipH="1" flipV="1">
              <a:off x="1611755" y="3131121"/>
              <a:ext cx="1469148" cy="1621"/>
            </a:xfrm>
            <a:prstGeom prst="lin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 flipV="1">
              <a:off x="5111390" y="3131938"/>
              <a:ext cx="1469148" cy="1621"/>
            </a:xfrm>
            <a:prstGeom prst="lin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Elipsa 21"/>
            <p:cNvSpPr/>
            <p:nvPr/>
          </p:nvSpPr>
          <p:spPr>
            <a:xfrm>
              <a:off x="2786050" y="3786190"/>
              <a:ext cx="71438" cy="71438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Zahnutá šipka doleva 23"/>
            <p:cNvSpPr/>
            <p:nvPr/>
          </p:nvSpPr>
          <p:spPr>
            <a:xfrm rot="10414821" flipH="1">
              <a:off x="5246048" y="2539480"/>
              <a:ext cx="293666" cy="785818"/>
            </a:xfrm>
            <a:prstGeom prst="curvedLeftArrow">
              <a:avLst/>
            </a:prstGeom>
            <a:solidFill>
              <a:srgbClr val="2D1D19"/>
            </a:solidFill>
            <a:ln>
              <a:solidFill>
                <a:srgbClr val="2D1D1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sp>
        <p:nvSpPr>
          <p:cNvPr id="26" name="TextovéPole 25"/>
          <p:cNvSpPr txBox="1"/>
          <p:nvPr/>
        </p:nvSpPr>
        <p:spPr>
          <a:xfrm>
            <a:off x="642910" y="785794"/>
            <a:ext cx="7786742" cy="1384995"/>
          </a:xfrm>
          <a:prstGeom prst="rect">
            <a:avLst/>
          </a:prstGeom>
          <a:solidFill>
            <a:srgbClr val="472B13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Elektrický proud </a:t>
            </a:r>
            <a:r>
              <a:rPr lang="cs-CZ" sz="2800" dirty="0" smtClean="0">
                <a:solidFill>
                  <a:schemeClr val="bg1"/>
                </a:solidFill>
              </a:rPr>
              <a:t>(tzv. dohodnutý) protéká </a:t>
            </a:r>
            <a:r>
              <a:rPr lang="cs-CZ" sz="2800" dirty="0" smtClean="0">
                <a:solidFill>
                  <a:schemeClr val="bg1"/>
                </a:solidFill>
              </a:rPr>
              <a:t>od kladného pólu baterie obvodem  </a:t>
            </a:r>
            <a:r>
              <a:rPr lang="cs-CZ" sz="2800" dirty="0" smtClean="0">
                <a:solidFill>
                  <a:schemeClr val="bg1"/>
                </a:solidFill>
              </a:rPr>
              <a:t>        k </a:t>
            </a:r>
            <a:r>
              <a:rPr lang="cs-CZ" sz="2800" dirty="0" smtClean="0">
                <a:solidFill>
                  <a:schemeClr val="bg1"/>
                </a:solidFill>
              </a:rPr>
              <a:t>zápornému pólu.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5072066" y="5072074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+</a:t>
            </a:r>
            <a:endParaRPr lang="cs-CZ" sz="3200" dirty="0"/>
          </a:p>
        </p:txBody>
      </p:sp>
      <p:sp>
        <p:nvSpPr>
          <p:cNvPr id="23" name="Obdélník 22"/>
          <p:cNvSpPr/>
          <p:nvPr/>
        </p:nvSpPr>
        <p:spPr>
          <a:xfrm>
            <a:off x="357158" y="5715016"/>
            <a:ext cx="8215370" cy="830997"/>
          </a:xfrm>
          <a:prstGeom prst="rect">
            <a:avLst/>
          </a:prstGeom>
          <a:solidFill>
            <a:srgbClr val="2D1D19"/>
          </a:solidFill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75000"/>
                  </a:schemeClr>
                </a:solidFill>
              </a:rPr>
              <a:t>Směr proudu v obvodu se stejnosměrným proudem znázorňuje šipka.</a:t>
            </a:r>
            <a:endParaRPr lang="cs-CZ" sz="2400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072066" y="3714752"/>
            <a:ext cx="285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14348" y="571480"/>
            <a:ext cx="7643866" cy="830997"/>
          </a:xfrm>
          <a:prstGeom prst="rect">
            <a:avLst/>
          </a:prstGeom>
          <a:solidFill>
            <a:srgbClr val="472B13"/>
          </a:solidFill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Elektrické napětí značíme U 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jednotkou je volt (V).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14348" y="2071678"/>
            <a:ext cx="7429552" cy="369332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Pro napětí se také používají jednotky větší a menší.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785787" y="3357560"/>
          <a:ext cx="7358112" cy="2839665"/>
        </p:xfrm>
        <a:graphic>
          <a:graphicData uri="http://schemas.openxmlformats.org/drawingml/2006/table">
            <a:tbl>
              <a:tblPr firstRow="1" bandRow="1">
                <a:tableStyleId>{AF606853-7671-496A-8E4F-DF71F8EC918B}</a:tableStyleId>
              </a:tblPr>
              <a:tblGrid>
                <a:gridCol w="2452704"/>
                <a:gridCol w="2452704"/>
                <a:gridCol w="2452704"/>
              </a:tblGrid>
              <a:tr h="567933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jednotky</a:t>
                      </a:r>
                      <a:endParaRPr lang="cs-CZ" dirty="0"/>
                    </a:p>
                  </a:txBody>
                  <a:tcPr>
                    <a:lnL w="57150" cap="flat" cmpd="sng" algn="ctr">
                      <a:solidFill>
                        <a:srgbClr val="472B1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57150" cap="flat" cmpd="sng" algn="ctr">
                      <a:solidFill>
                        <a:srgbClr val="472B1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72B1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Značka jednotky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57150" cap="flat" cmpd="sng" algn="ctr">
                      <a:solidFill>
                        <a:srgbClr val="472B1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72B1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Převod</a:t>
                      </a:r>
                      <a:endParaRPr lang="cs-CZ" dirty="0"/>
                    </a:p>
                  </a:txBody>
                  <a:tcPr>
                    <a:lnL>
                      <a:noFill/>
                    </a:lnL>
                    <a:lnR w="57150" cap="flat" cmpd="sng" algn="ctr">
                      <a:solidFill>
                        <a:srgbClr val="472B1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472B1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72B13"/>
                    </a:solidFill>
                  </a:tcPr>
                </a:tc>
              </a:tr>
              <a:tr h="567933">
                <a:tc>
                  <a:txBody>
                    <a:bodyPr/>
                    <a:lstStyle/>
                    <a:p>
                      <a:r>
                        <a:rPr lang="cs-CZ" b="1" dirty="0" smtClean="0"/>
                        <a:t>Milivolt</a:t>
                      </a:r>
                      <a:endParaRPr lang="cs-CZ" b="1" dirty="0"/>
                    </a:p>
                  </a:txBody>
                  <a:tcPr>
                    <a:lnL w="57150" cap="flat" cmpd="sng" algn="ctr">
                      <a:solidFill>
                        <a:srgbClr val="472B1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5400" cmpd="sng"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mV</a:t>
                      </a:r>
                      <a:endParaRPr lang="cs-CZ" b="1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25400" cmpd="sng"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0,001 V</a:t>
                      </a:r>
                      <a:endParaRPr lang="cs-CZ" b="1" dirty="0"/>
                    </a:p>
                  </a:txBody>
                  <a:tcPr>
                    <a:lnL>
                      <a:noFill/>
                    </a:lnL>
                    <a:lnR w="57150" cap="flat" cmpd="sng" algn="ctr">
                      <a:solidFill>
                        <a:srgbClr val="472B1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mpd="sng"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67933">
                <a:tc gridSpan="3"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Volt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rgbClr val="472B1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472B1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567933">
                <a:tc>
                  <a:txBody>
                    <a:bodyPr/>
                    <a:lstStyle/>
                    <a:p>
                      <a:r>
                        <a:rPr lang="cs-CZ" b="1" dirty="0" smtClean="0"/>
                        <a:t>Kilovolt</a:t>
                      </a:r>
                      <a:endParaRPr lang="cs-CZ" b="1" dirty="0"/>
                    </a:p>
                  </a:txBody>
                  <a:tcPr>
                    <a:lnL w="57150" cap="flat" cmpd="sng" algn="ctr">
                      <a:solidFill>
                        <a:srgbClr val="472B1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kV</a:t>
                      </a:r>
                      <a:endParaRPr lang="cs-CZ" b="1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1000 V</a:t>
                      </a:r>
                      <a:endParaRPr lang="cs-CZ" b="1" dirty="0"/>
                    </a:p>
                  </a:txBody>
                  <a:tcPr>
                    <a:lnL>
                      <a:noFill/>
                    </a:lnL>
                    <a:lnR w="57150" cap="flat" cmpd="sng" algn="ctr">
                      <a:solidFill>
                        <a:srgbClr val="472B1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67933">
                <a:tc>
                  <a:txBody>
                    <a:bodyPr/>
                    <a:lstStyle/>
                    <a:p>
                      <a:r>
                        <a:rPr lang="cs-CZ" b="1" dirty="0" smtClean="0"/>
                        <a:t>Megavolt</a:t>
                      </a:r>
                      <a:endParaRPr lang="cs-CZ" b="1" dirty="0"/>
                    </a:p>
                  </a:txBody>
                  <a:tcPr>
                    <a:lnL w="57150" cap="flat" cmpd="sng" algn="ctr">
                      <a:solidFill>
                        <a:srgbClr val="472B1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57150" cap="flat" cmpd="sng" algn="ctr">
                      <a:solidFill>
                        <a:srgbClr val="472B1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MV</a:t>
                      </a:r>
                      <a:endParaRPr lang="cs-CZ" b="1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57150" cap="flat" cmpd="sng" algn="ctr">
                      <a:solidFill>
                        <a:srgbClr val="472B1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1000 000 V</a:t>
                      </a:r>
                      <a:endParaRPr lang="cs-CZ" b="1" dirty="0"/>
                    </a:p>
                  </a:txBody>
                  <a:tcPr>
                    <a:lnL>
                      <a:noFill/>
                    </a:lnL>
                    <a:lnR w="57150" cap="flat" cmpd="sng" algn="ctr">
                      <a:solidFill>
                        <a:srgbClr val="472B1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57150" cap="flat" cmpd="sng" algn="ctr">
                      <a:solidFill>
                        <a:srgbClr val="472B1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cxnSp>
        <p:nvCxnSpPr>
          <p:cNvPr id="5" name="Přímá spojovací šipka 4"/>
          <p:cNvCxnSpPr/>
          <p:nvPr/>
        </p:nvCxnSpPr>
        <p:spPr>
          <a:xfrm rot="10800000">
            <a:off x="2000232" y="4214818"/>
            <a:ext cx="2071702" cy="500066"/>
          </a:xfrm>
          <a:prstGeom prst="straightConnector1">
            <a:avLst/>
          </a:prstGeom>
          <a:ln w="44450">
            <a:solidFill>
              <a:srgbClr val="8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2428860" y="4286256"/>
            <a:ext cx="857256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Menší</a:t>
            </a:r>
            <a:endParaRPr lang="cs-CZ" dirty="0"/>
          </a:p>
        </p:txBody>
      </p:sp>
      <p:cxnSp>
        <p:nvCxnSpPr>
          <p:cNvPr id="7" name="Přímá spojovací šipka 6"/>
          <p:cNvCxnSpPr/>
          <p:nvPr/>
        </p:nvCxnSpPr>
        <p:spPr>
          <a:xfrm rot="10800000" flipV="1">
            <a:off x="2000232" y="4857760"/>
            <a:ext cx="2000264" cy="428628"/>
          </a:xfrm>
          <a:prstGeom prst="straightConnector1">
            <a:avLst/>
          </a:prstGeom>
          <a:ln w="44450">
            <a:solidFill>
              <a:srgbClr val="8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2428860" y="4929198"/>
            <a:ext cx="857256" cy="369332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Větší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8" presetClass="entr" presetSubtype="1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8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TextovéPole 30"/>
          <p:cNvSpPr txBox="1"/>
          <p:nvPr/>
        </p:nvSpPr>
        <p:spPr>
          <a:xfrm>
            <a:off x="357158" y="500042"/>
            <a:ext cx="8429684" cy="461665"/>
          </a:xfrm>
          <a:prstGeom prst="rect">
            <a:avLst/>
          </a:prstGeom>
          <a:solidFill>
            <a:srgbClr val="472B13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Tomuto spojení žárovek říkáme spojení </a:t>
            </a:r>
            <a:r>
              <a:rPr lang="cs-CZ" sz="2400" b="1" u="sng" dirty="0" smtClean="0">
                <a:solidFill>
                  <a:schemeClr val="bg1"/>
                </a:solidFill>
              </a:rPr>
              <a:t>za sebou</a:t>
            </a:r>
            <a:r>
              <a:rPr lang="cs-CZ" sz="2400" dirty="0" smtClean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37" name="Obdélník 36"/>
          <p:cNvSpPr/>
          <p:nvPr/>
        </p:nvSpPr>
        <p:spPr>
          <a:xfrm>
            <a:off x="571472" y="4357694"/>
            <a:ext cx="8429684" cy="461665"/>
          </a:xfrm>
          <a:prstGeom prst="rect">
            <a:avLst/>
          </a:prstGeom>
          <a:solidFill>
            <a:schemeClr val="bg2"/>
          </a:solidFill>
        </p:spPr>
        <p:txBody>
          <a:bodyPr wrap="square">
            <a:spAutoFit/>
          </a:bodyPr>
          <a:lstStyle/>
          <a:p>
            <a:r>
              <a:rPr lang="cs-CZ" sz="2400" dirty="0" smtClean="0"/>
              <a:t>Stejný proud projde jednou i druhou žárovkou.</a:t>
            </a:r>
            <a:endParaRPr lang="cs-CZ" sz="2400" dirty="0"/>
          </a:p>
        </p:txBody>
      </p:sp>
      <p:grpSp>
        <p:nvGrpSpPr>
          <p:cNvPr id="38" name="Skupina 37"/>
          <p:cNvGrpSpPr/>
          <p:nvPr/>
        </p:nvGrpSpPr>
        <p:grpSpPr>
          <a:xfrm>
            <a:off x="1857356" y="1643050"/>
            <a:ext cx="4216464" cy="2497494"/>
            <a:chOff x="2214546" y="2928934"/>
            <a:chExt cx="4216464" cy="2497494"/>
          </a:xfrm>
        </p:grpSpPr>
        <p:sp>
          <p:nvSpPr>
            <p:cNvPr id="3" name="Prstenec 2"/>
            <p:cNvSpPr/>
            <p:nvPr/>
          </p:nvSpPr>
          <p:spPr>
            <a:xfrm>
              <a:off x="3271319" y="4895590"/>
              <a:ext cx="75484" cy="75641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4" name="Přímá spojovací čára 3"/>
            <p:cNvCxnSpPr/>
            <p:nvPr/>
          </p:nvCxnSpPr>
          <p:spPr>
            <a:xfrm rot="16200000" flipH="1">
              <a:off x="2991843" y="4651967"/>
              <a:ext cx="30955" cy="585417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ovací čára 4"/>
            <p:cNvCxnSpPr/>
            <p:nvPr/>
          </p:nvCxnSpPr>
          <p:spPr>
            <a:xfrm>
              <a:off x="4876516" y="4986366"/>
              <a:ext cx="1552816" cy="1633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ovací čára 5"/>
            <p:cNvCxnSpPr/>
            <p:nvPr/>
          </p:nvCxnSpPr>
          <p:spPr>
            <a:xfrm rot="10800000">
              <a:off x="2214546" y="4971238"/>
              <a:ext cx="528352" cy="168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ovací čára 6"/>
            <p:cNvCxnSpPr/>
            <p:nvPr/>
          </p:nvCxnSpPr>
          <p:spPr>
            <a:xfrm rot="10800000">
              <a:off x="3346803" y="4971242"/>
              <a:ext cx="1159995" cy="1512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Elipsa 7"/>
            <p:cNvSpPr/>
            <p:nvPr/>
          </p:nvSpPr>
          <p:spPr>
            <a:xfrm>
              <a:off x="3422286" y="2928934"/>
              <a:ext cx="966185" cy="968197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" name="Přímá spojovací čára 8"/>
            <p:cNvCxnSpPr>
              <a:stCxn id="8" idx="7"/>
              <a:endCxn id="8" idx="3"/>
            </p:cNvCxnSpPr>
            <p:nvPr/>
          </p:nvCxnSpPr>
          <p:spPr>
            <a:xfrm rot="16200000" flipH="1" flipV="1">
              <a:off x="3563070" y="3071434"/>
              <a:ext cx="684618" cy="68319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9"/>
            <p:cNvCxnSpPr>
              <a:stCxn id="8" idx="1"/>
              <a:endCxn id="8" idx="5"/>
            </p:cNvCxnSpPr>
            <p:nvPr/>
          </p:nvCxnSpPr>
          <p:spPr>
            <a:xfrm rot="16200000" flipH="1">
              <a:off x="3563070" y="3071434"/>
              <a:ext cx="684618" cy="68319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ovací čára 10"/>
            <p:cNvCxnSpPr/>
            <p:nvPr/>
          </p:nvCxnSpPr>
          <p:spPr>
            <a:xfrm>
              <a:off x="4358910" y="3443292"/>
              <a:ext cx="517605" cy="1633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>
              <a:off x="2214546" y="3458420"/>
              <a:ext cx="1207740" cy="168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 flipV="1">
              <a:off x="1459817" y="4213149"/>
              <a:ext cx="1511137" cy="167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13"/>
            <p:cNvCxnSpPr/>
            <p:nvPr/>
          </p:nvCxnSpPr>
          <p:spPr>
            <a:xfrm rot="5400000" flipH="1" flipV="1">
              <a:off x="5651528" y="4221154"/>
              <a:ext cx="1557344" cy="162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6" name="Skupina 94"/>
            <p:cNvGrpSpPr/>
            <p:nvPr/>
          </p:nvGrpSpPr>
          <p:grpSpPr>
            <a:xfrm>
              <a:off x="4654685" y="4545488"/>
              <a:ext cx="74765" cy="880940"/>
              <a:chOff x="5572132" y="2643976"/>
              <a:chExt cx="72232" cy="856462"/>
            </a:xfrm>
          </p:grpSpPr>
          <p:cxnSp>
            <p:nvCxnSpPr>
              <p:cNvPr id="25" name="Přímá spojovací čára 24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Přímá spojovací čára 25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7" name="Přímá spojovací čára 16"/>
            <p:cNvCxnSpPr/>
            <p:nvPr/>
          </p:nvCxnSpPr>
          <p:spPr>
            <a:xfrm>
              <a:off x="4211023" y="4986366"/>
              <a:ext cx="295774" cy="1633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8" name="Skupina 98"/>
            <p:cNvGrpSpPr/>
            <p:nvPr/>
          </p:nvGrpSpPr>
          <p:grpSpPr>
            <a:xfrm>
              <a:off x="4802572" y="4545488"/>
              <a:ext cx="74765" cy="880940"/>
              <a:chOff x="5572132" y="2643976"/>
              <a:chExt cx="72232" cy="856462"/>
            </a:xfrm>
          </p:grpSpPr>
          <p:cxnSp>
            <p:nvCxnSpPr>
              <p:cNvPr id="23" name="Přímá spojovací čára 22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Přímá spojovací čára 23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9" name="Skupina 101"/>
            <p:cNvGrpSpPr/>
            <p:nvPr/>
          </p:nvGrpSpPr>
          <p:grpSpPr>
            <a:xfrm>
              <a:off x="4506798" y="4545488"/>
              <a:ext cx="74765" cy="880940"/>
              <a:chOff x="5572132" y="2643976"/>
              <a:chExt cx="72232" cy="856462"/>
            </a:xfrm>
          </p:grpSpPr>
          <p:cxnSp>
            <p:nvCxnSpPr>
              <p:cNvPr id="21" name="Přímá spojovací čára 20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Přímá spojovací čára 21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0" name="Přímá spojovací čára 19"/>
            <p:cNvCxnSpPr/>
            <p:nvPr/>
          </p:nvCxnSpPr>
          <p:spPr>
            <a:xfrm>
              <a:off x="4876516" y="4986366"/>
              <a:ext cx="295774" cy="1633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ovací čára 48"/>
            <p:cNvCxnSpPr/>
            <p:nvPr/>
          </p:nvCxnSpPr>
          <p:spPr>
            <a:xfrm>
              <a:off x="5837782" y="3443292"/>
              <a:ext cx="591549" cy="1633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4" name="Elipsa 33"/>
            <p:cNvSpPr/>
            <p:nvPr/>
          </p:nvSpPr>
          <p:spPr>
            <a:xfrm>
              <a:off x="4857752" y="2928934"/>
              <a:ext cx="985838" cy="985838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5" name="Přímá spojovací čára 34"/>
            <p:cNvCxnSpPr>
              <a:stCxn id="34" idx="7"/>
              <a:endCxn id="34" idx="3"/>
            </p:cNvCxnSpPr>
            <p:nvPr/>
          </p:nvCxnSpPr>
          <p:spPr>
            <a:xfrm rot="16200000" flipH="1" flipV="1">
              <a:off x="5002125" y="3073307"/>
              <a:ext cx="697092" cy="69709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Přímá spojovací čára 35"/>
            <p:cNvCxnSpPr>
              <a:stCxn id="34" idx="1"/>
              <a:endCxn id="34" idx="5"/>
            </p:cNvCxnSpPr>
            <p:nvPr/>
          </p:nvCxnSpPr>
          <p:spPr>
            <a:xfrm rot="16200000" flipH="1">
              <a:off x="5002125" y="3073307"/>
              <a:ext cx="697092" cy="69709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9" name="Prstenec 38"/>
            <p:cNvSpPr/>
            <p:nvPr/>
          </p:nvSpPr>
          <p:spPr>
            <a:xfrm>
              <a:off x="2714612" y="4929198"/>
              <a:ext cx="71438" cy="71438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TextovéPole 59"/>
          <p:cNvSpPr txBox="1"/>
          <p:nvPr/>
        </p:nvSpPr>
        <p:spPr>
          <a:xfrm>
            <a:off x="285720" y="214290"/>
            <a:ext cx="8501122" cy="461665"/>
          </a:xfrm>
          <a:prstGeom prst="rect">
            <a:avLst/>
          </a:prstGeom>
          <a:solidFill>
            <a:srgbClr val="472B13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Tomuto spojení žárovek říkáme spojení </a:t>
            </a:r>
            <a:r>
              <a:rPr lang="cs-CZ" sz="2400" b="1" u="sng" dirty="0" smtClean="0">
                <a:solidFill>
                  <a:schemeClr val="bg1"/>
                </a:solidFill>
              </a:rPr>
              <a:t>vedle sebe. </a:t>
            </a:r>
            <a:endParaRPr lang="cs-CZ" sz="2400" b="1" u="sng" dirty="0">
              <a:solidFill>
                <a:schemeClr val="bg1"/>
              </a:solidFill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6557970" y="1628756"/>
            <a:ext cx="5000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600" dirty="0"/>
          </a:p>
        </p:txBody>
      </p:sp>
      <p:grpSp>
        <p:nvGrpSpPr>
          <p:cNvPr id="2" name="Skupina 54"/>
          <p:cNvGrpSpPr/>
          <p:nvPr/>
        </p:nvGrpSpPr>
        <p:grpSpPr>
          <a:xfrm>
            <a:off x="1785918" y="1071546"/>
            <a:ext cx="4073587" cy="3713982"/>
            <a:chOff x="1785918" y="1500174"/>
            <a:chExt cx="4073587" cy="3713982"/>
          </a:xfrm>
        </p:grpSpPr>
        <p:sp>
          <p:nvSpPr>
            <p:cNvPr id="3" name="Prstenec 2"/>
            <p:cNvSpPr/>
            <p:nvPr/>
          </p:nvSpPr>
          <p:spPr>
            <a:xfrm>
              <a:off x="2806882" y="4698068"/>
              <a:ext cx="72926" cy="73539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4" name="Přímá spojovací čára 3"/>
            <p:cNvCxnSpPr>
              <a:stCxn id="45" idx="7"/>
            </p:cNvCxnSpPr>
            <p:nvPr/>
          </p:nvCxnSpPr>
          <p:spPr>
            <a:xfrm rot="16200000" flipH="1">
              <a:off x="2590298" y="4482007"/>
              <a:ext cx="35491" cy="52216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ovací čára 4"/>
            <p:cNvCxnSpPr/>
            <p:nvPr/>
          </p:nvCxnSpPr>
          <p:spPr>
            <a:xfrm>
              <a:off x="4357686" y="4786322"/>
              <a:ext cx="1500198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ovací čára 5"/>
            <p:cNvCxnSpPr/>
            <p:nvPr/>
          </p:nvCxnSpPr>
          <p:spPr>
            <a:xfrm rot="10800000">
              <a:off x="1785918" y="4771614"/>
              <a:ext cx="510449" cy="163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ovací čára 6"/>
            <p:cNvCxnSpPr/>
            <p:nvPr/>
          </p:nvCxnSpPr>
          <p:spPr>
            <a:xfrm rot="10800000">
              <a:off x="2879808" y="4771618"/>
              <a:ext cx="1120688" cy="1470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Elipsa 7"/>
            <p:cNvSpPr/>
            <p:nvPr/>
          </p:nvSpPr>
          <p:spPr>
            <a:xfrm>
              <a:off x="2928926" y="2786058"/>
              <a:ext cx="933446" cy="941294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" name="Přímá spojovací čára 8"/>
            <p:cNvCxnSpPr>
              <a:stCxn id="8" idx="7"/>
              <a:endCxn id="8" idx="3"/>
            </p:cNvCxnSpPr>
            <p:nvPr/>
          </p:nvCxnSpPr>
          <p:spPr>
            <a:xfrm rot="16200000" flipH="1" flipV="1">
              <a:off x="3062851" y="2926682"/>
              <a:ext cx="665596" cy="66004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9"/>
            <p:cNvCxnSpPr/>
            <p:nvPr/>
          </p:nvCxnSpPr>
          <p:spPr>
            <a:xfrm rot="16200000" flipH="1">
              <a:off x="3069027" y="2931709"/>
              <a:ext cx="665596" cy="66004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ovací čára 10"/>
            <p:cNvCxnSpPr/>
            <p:nvPr/>
          </p:nvCxnSpPr>
          <p:spPr>
            <a:xfrm>
              <a:off x="3857620" y="3286124"/>
              <a:ext cx="2000264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>
              <a:off x="1785918" y="3286124"/>
              <a:ext cx="1166815" cy="163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 flipV="1">
              <a:off x="1052155" y="4034595"/>
              <a:ext cx="1469148" cy="16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13"/>
            <p:cNvCxnSpPr/>
            <p:nvPr/>
          </p:nvCxnSpPr>
          <p:spPr>
            <a:xfrm rot="5400000" flipH="1" flipV="1">
              <a:off x="5124121" y="4019887"/>
              <a:ext cx="1469148" cy="16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ovací čára 24"/>
            <p:cNvCxnSpPr/>
            <p:nvPr/>
          </p:nvCxnSpPr>
          <p:spPr>
            <a:xfrm rot="5400000">
              <a:off x="3929852" y="4784734"/>
              <a:ext cx="428628" cy="1588"/>
            </a:xfrm>
            <a:prstGeom prst="line">
              <a:avLst/>
            </a:prstGeom>
            <a:ln w="476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Přímá spojovací čára 25"/>
            <p:cNvCxnSpPr/>
            <p:nvPr/>
          </p:nvCxnSpPr>
          <p:spPr>
            <a:xfrm rot="5400000">
              <a:off x="3786976" y="4785528"/>
              <a:ext cx="856462" cy="794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>
              <a:off x="3714744" y="4786322"/>
              <a:ext cx="285752" cy="158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ovací čára 22"/>
            <p:cNvCxnSpPr/>
            <p:nvPr/>
          </p:nvCxnSpPr>
          <p:spPr>
            <a:xfrm rot="5400000">
              <a:off x="4072728" y="4784734"/>
              <a:ext cx="428628" cy="1588"/>
            </a:xfrm>
            <a:prstGeom prst="line">
              <a:avLst/>
            </a:prstGeom>
            <a:ln w="476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ovací čára 23"/>
            <p:cNvCxnSpPr/>
            <p:nvPr/>
          </p:nvCxnSpPr>
          <p:spPr>
            <a:xfrm rot="5400000">
              <a:off x="3929852" y="4785528"/>
              <a:ext cx="856462" cy="794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>
              <a:off x="3786976" y="4784734"/>
              <a:ext cx="428628" cy="1588"/>
            </a:xfrm>
            <a:prstGeom prst="line">
              <a:avLst/>
            </a:prstGeom>
            <a:ln w="476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ovací čára 21"/>
            <p:cNvCxnSpPr/>
            <p:nvPr/>
          </p:nvCxnSpPr>
          <p:spPr>
            <a:xfrm rot="5400000">
              <a:off x="3644100" y="4785528"/>
              <a:ext cx="856462" cy="794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>
              <a:off x="4357686" y="4786322"/>
              <a:ext cx="285752" cy="158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Prstenec 40"/>
            <p:cNvSpPr/>
            <p:nvPr/>
          </p:nvSpPr>
          <p:spPr>
            <a:xfrm rot="10800000">
              <a:off x="4500562" y="3214686"/>
              <a:ext cx="71438" cy="71438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42" name="Prstenec 41"/>
            <p:cNvSpPr/>
            <p:nvPr/>
          </p:nvSpPr>
          <p:spPr>
            <a:xfrm rot="10800000">
              <a:off x="2428860" y="3214686"/>
              <a:ext cx="71438" cy="71438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44" name="Přímá spojovací čára 43"/>
            <p:cNvCxnSpPr/>
            <p:nvPr/>
          </p:nvCxnSpPr>
          <p:spPr>
            <a:xfrm rot="16200000" flipH="1" flipV="1">
              <a:off x="3894927" y="2605875"/>
              <a:ext cx="1212858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Přímá spojovací čára 61"/>
            <p:cNvCxnSpPr/>
            <p:nvPr/>
          </p:nvCxnSpPr>
          <p:spPr>
            <a:xfrm rot="16200000" flipH="1">
              <a:off x="1832099" y="2597001"/>
              <a:ext cx="1203984" cy="10462"/>
            </a:xfrm>
            <a:prstGeom prst="line">
              <a:avLst/>
            </a:prstGeom>
            <a:ln w="38100">
              <a:solidFill>
                <a:srgbClr val="01042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ovací čára 48"/>
            <p:cNvCxnSpPr/>
            <p:nvPr/>
          </p:nvCxnSpPr>
          <p:spPr>
            <a:xfrm rot="10800000">
              <a:off x="3929058" y="2000240"/>
              <a:ext cx="571504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Přímá spojovací čára 42"/>
            <p:cNvCxnSpPr/>
            <p:nvPr/>
          </p:nvCxnSpPr>
          <p:spPr>
            <a:xfrm rot="10800000">
              <a:off x="2428860" y="2000240"/>
              <a:ext cx="571504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5" name="Skupina 35"/>
            <p:cNvGrpSpPr/>
            <p:nvPr/>
          </p:nvGrpSpPr>
          <p:grpSpPr>
            <a:xfrm>
              <a:off x="3000364" y="1500174"/>
              <a:ext cx="914400" cy="914400"/>
              <a:chOff x="7500958" y="2643182"/>
              <a:chExt cx="914400" cy="914400"/>
            </a:xfrm>
          </p:grpSpPr>
          <p:sp>
            <p:nvSpPr>
              <p:cNvPr id="37" name="Elipsa 36"/>
              <p:cNvSpPr/>
              <p:nvPr/>
            </p:nvSpPr>
            <p:spPr>
              <a:xfrm>
                <a:off x="7500958" y="2643182"/>
                <a:ext cx="914400" cy="91440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38" name="Přímá spojovací čára 37"/>
              <p:cNvCxnSpPr>
                <a:stCxn id="37" idx="7"/>
                <a:endCxn id="37" idx="3"/>
              </p:cNvCxnSpPr>
              <p:nvPr/>
            </p:nvCxnSpPr>
            <p:spPr>
              <a:xfrm rot="16200000" flipH="1" flipV="1">
                <a:off x="7634869" y="2777093"/>
                <a:ext cx="646578" cy="64657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Přímá spojovací čára 38"/>
              <p:cNvCxnSpPr>
                <a:stCxn id="37" idx="1"/>
                <a:endCxn id="37" idx="5"/>
              </p:cNvCxnSpPr>
              <p:nvPr/>
            </p:nvCxnSpPr>
            <p:spPr>
              <a:xfrm rot="16200000" flipH="1">
                <a:off x="7634869" y="2777093"/>
                <a:ext cx="646578" cy="64657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50" name="Čárový popisek 1 49"/>
          <p:cNvSpPr/>
          <p:nvPr/>
        </p:nvSpPr>
        <p:spPr>
          <a:xfrm>
            <a:off x="6572264" y="1357298"/>
            <a:ext cx="2214578" cy="1255590"/>
          </a:xfrm>
          <a:prstGeom prst="borderCallout1">
            <a:avLst>
              <a:gd name="adj1" fmla="val 18750"/>
              <a:gd name="adj2" fmla="val -8333"/>
              <a:gd name="adj3" fmla="val 114456"/>
              <a:gd name="adj4" fmla="val -184165"/>
            </a:avLst>
          </a:prstGeom>
          <a:solidFill>
            <a:schemeClr val="bg2"/>
          </a:solidFill>
          <a:ln>
            <a:solidFill>
              <a:srgbClr val="0A108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</a:rPr>
              <a:t>V těchto bodech – uzlech- se obvod větví.</a:t>
            </a:r>
            <a:endParaRPr lang="cs-CZ" sz="2000" dirty="0">
              <a:solidFill>
                <a:schemeClr val="tx1"/>
              </a:solidFill>
            </a:endParaRPr>
          </a:p>
        </p:txBody>
      </p:sp>
      <p:cxnSp>
        <p:nvCxnSpPr>
          <p:cNvPr id="52" name="Přímá spojovací čára 51"/>
          <p:cNvCxnSpPr>
            <a:endCxn id="41" idx="3"/>
          </p:cNvCxnSpPr>
          <p:nvPr/>
        </p:nvCxnSpPr>
        <p:spPr>
          <a:xfrm rot="10800000" flipV="1">
            <a:off x="4561538" y="1571612"/>
            <a:ext cx="1867850" cy="1224908"/>
          </a:xfrm>
          <a:prstGeom prst="line">
            <a:avLst/>
          </a:prstGeom>
          <a:ln w="50800">
            <a:solidFill>
              <a:srgbClr val="161B8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TextovéPole 60"/>
          <p:cNvSpPr txBox="1"/>
          <p:nvPr/>
        </p:nvSpPr>
        <p:spPr>
          <a:xfrm>
            <a:off x="428596" y="5715016"/>
            <a:ext cx="7715304" cy="46166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Takto jsou zapojeny například žárovky v bytech.</a:t>
            </a:r>
            <a:endParaRPr lang="cs-CZ" sz="2400" dirty="0"/>
          </a:p>
        </p:txBody>
      </p:sp>
      <p:sp>
        <p:nvSpPr>
          <p:cNvPr id="45" name="Prstenec 44"/>
          <p:cNvSpPr/>
          <p:nvPr/>
        </p:nvSpPr>
        <p:spPr>
          <a:xfrm>
            <a:off x="2285984" y="4286256"/>
            <a:ext cx="71438" cy="71438"/>
          </a:xfrm>
          <a:prstGeom prst="donut">
            <a:avLst>
              <a:gd name="adj" fmla="val 5541"/>
            </a:avLst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428596" y="4857760"/>
            <a:ext cx="8358246" cy="461665"/>
          </a:xfrm>
          <a:prstGeom prst="rect">
            <a:avLst/>
          </a:prstGeom>
          <a:solidFill>
            <a:schemeClr val="bg2"/>
          </a:solidFill>
        </p:spPr>
        <p:txBody>
          <a:bodyPr wrap="square">
            <a:spAutoFit/>
          </a:bodyPr>
          <a:lstStyle/>
          <a:p>
            <a:r>
              <a:rPr lang="cs-CZ" sz="2400" dirty="0" smtClean="0"/>
              <a:t>Proud ve větvích teče nezávisle na sobě.</a:t>
            </a:r>
            <a:endParaRPr lang="cs-CZ" sz="2400" dirty="0"/>
          </a:p>
        </p:txBody>
      </p:sp>
      <p:pic>
        <p:nvPicPr>
          <p:cNvPr id="59" name="Picture 9" descr="C:\Documents and Settings\Fujitsu-Siemens\Local Settings\Temporary Internet Files\Content.IE5\8TTNS1EQ\MC900352351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3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7643834" y="5072074"/>
            <a:ext cx="885987" cy="7743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5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8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3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 animBg="1"/>
      <p:bldP spid="61" grpId="0" animBg="1"/>
      <p:bldP spid="4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928662" y="2285993"/>
          <a:ext cx="7072362" cy="222504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3536181"/>
                <a:gridCol w="3536181"/>
              </a:tblGrid>
              <a:tr h="314327">
                <a:tc gridSpan="2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>
                          <a:solidFill>
                            <a:schemeClr val="bg1"/>
                          </a:solidFill>
                        </a:rPr>
                        <a:t>Převeď na jednotky uvedené ve druhém sloupku :</a:t>
                      </a:r>
                    </a:p>
                    <a:p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14327">
                <a:tc>
                  <a:txBody>
                    <a:bodyPr/>
                    <a:lstStyle/>
                    <a:p>
                      <a:r>
                        <a:rPr lang="cs-CZ" dirty="0" smtClean="0"/>
                        <a:t>600 </a:t>
                      </a:r>
                      <a:r>
                        <a:rPr lang="cs-CZ" dirty="0" err="1" smtClean="0"/>
                        <a:t>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314327">
                <a:tc>
                  <a:txBody>
                    <a:bodyPr/>
                    <a:lstStyle/>
                    <a:p>
                      <a:r>
                        <a:rPr lang="cs-CZ" dirty="0" smtClean="0"/>
                        <a:t>2     </a:t>
                      </a:r>
                      <a:r>
                        <a:rPr lang="cs-CZ" dirty="0" err="1" smtClean="0"/>
                        <a:t>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314327">
                <a:tc>
                  <a:txBody>
                    <a:bodyPr/>
                    <a:lstStyle/>
                    <a:p>
                      <a:r>
                        <a:rPr lang="cs-CZ" dirty="0" smtClean="0"/>
                        <a:t>0,5  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err="1" smtClean="0"/>
                        <a:t>mA</a:t>
                      </a:r>
                      <a:endParaRPr lang="cs-CZ" dirty="0"/>
                    </a:p>
                  </a:txBody>
                  <a:tcPr/>
                </a:tc>
              </a:tr>
              <a:tr h="314327">
                <a:tc>
                  <a:txBody>
                    <a:bodyPr/>
                    <a:lstStyle/>
                    <a:p>
                      <a:r>
                        <a:rPr lang="cs-CZ" dirty="0" smtClean="0"/>
                        <a:t>3     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err="1" smtClean="0"/>
                        <a:t>kA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928662" y="4714884"/>
            <a:ext cx="7072362" cy="923330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472B13"/>
                </a:solidFill>
              </a:rPr>
              <a:t>Seřaď hodnoty z tabulky podle velikosti</a:t>
            </a:r>
            <a:r>
              <a:rPr lang="cs-CZ" dirty="0" smtClean="0"/>
              <a:t>:______________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Výbuch 1 5"/>
          <p:cNvSpPr/>
          <p:nvPr/>
        </p:nvSpPr>
        <p:spPr>
          <a:xfrm>
            <a:off x="714348" y="428604"/>
            <a:ext cx="3339346" cy="1271590"/>
          </a:xfrm>
          <a:prstGeom prst="irregularSeal1">
            <a:avLst/>
          </a:prstGeom>
          <a:solidFill>
            <a:schemeClr val="accent6">
              <a:lumMod val="75000"/>
            </a:schemeClr>
          </a:solidFill>
          <a:ln>
            <a:solidFill>
              <a:srgbClr val="0A108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A1080"/>
                </a:solidFill>
              </a:rPr>
              <a:t>Obvod</a:t>
            </a:r>
          </a:p>
          <a:p>
            <a:pPr algn="ctr"/>
            <a:r>
              <a:rPr lang="cs-CZ" b="1" dirty="0" smtClean="0">
                <a:solidFill>
                  <a:srgbClr val="0A1080"/>
                </a:solidFill>
              </a:rPr>
              <a:t>úkoly</a:t>
            </a:r>
            <a:endParaRPr lang="cs-CZ" b="1" dirty="0">
              <a:solidFill>
                <a:srgbClr val="0A1080"/>
              </a:solidFill>
            </a:endParaRPr>
          </a:p>
        </p:txBody>
      </p:sp>
      <p:sp>
        <p:nvSpPr>
          <p:cNvPr id="7" name="Sedmiúhelník 6"/>
          <p:cNvSpPr/>
          <p:nvPr/>
        </p:nvSpPr>
        <p:spPr>
          <a:xfrm>
            <a:off x="2857488" y="857232"/>
            <a:ext cx="428628" cy="357190"/>
          </a:xfrm>
          <a:prstGeom prst="heptagon">
            <a:avLst/>
          </a:prstGeom>
          <a:solidFill>
            <a:srgbClr val="161B84"/>
          </a:solidFill>
          <a:ln>
            <a:solidFill>
              <a:srgbClr val="0A108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1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TextovéPole 30"/>
          <p:cNvSpPr txBox="1"/>
          <p:nvPr/>
        </p:nvSpPr>
        <p:spPr>
          <a:xfrm>
            <a:off x="428596" y="2000240"/>
            <a:ext cx="8429684" cy="46166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Tomuto spojení žárovek říkáme spojení__________.</a:t>
            </a:r>
          </a:p>
        </p:txBody>
      </p:sp>
      <p:sp>
        <p:nvSpPr>
          <p:cNvPr id="37" name="Obdélník 36"/>
          <p:cNvSpPr/>
          <p:nvPr/>
        </p:nvSpPr>
        <p:spPr>
          <a:xfrm>
            <a:off x="357158" y="5572140"/>
            <a:ext cx="8429684" cy="830997"/>
          </a:xfrm>
          <a:prstGeom prst="rect">
            <a:avLst/>
          </a:prstGeom>
          <a:solidFill>
            <a:srgbClr val="00B0F0"/>
          </a:solidFill>
        </p:spPr>
        <p:txBody>
          <a:bodyPr wrap="square">
            <a:spAutoFit/>
          </a:bodyPr>
          <a:lstStyle/>
          <a:p>
            <a:r>
              <a:rPr lang="cs-CZ" sz="2400" dirty="0" smtClean="0"/>
              <a:t>Když jednu žárovku vyšroubujeme, bude druhá žárovka svítit nebo zhasne?__________________</a:t>
            </a:r>
            <a:endParaRPr lang="cs-CZ" sz="2400" dirty="0"/>
          </a:p>
        </p:txBody>
      </p:sp>
      <p:grpSp>
        <p:nvGrpSpPr>
          <p:cNvPr id="2" name="Skupina 37"/>
          <p:cNvGrpSpPr/>
          <p:nvPr/>
        </p:nvGrpSpPr>
        <p:grpSpPr>
          <a:xfrm>
            <a:off x="2214546" y="2928934"/>
            <a:ext cx="4216464" cy="2497494"/>
            <a:chOff x="2214546" y="2928934"/>
            <a:chExt cx="4216464" cy="2497494"/>
          </a:xfrm>
        </p:grpSpPr>
        <p:sp>
          <p:nvSpPr>
            <p:cNvPr id="3" name="Prstenec 2"/>
            <p:cNvSpPr/>
            <p:nvPr/>
          </p:nvSpPr>
          <p:spPr>
            <a:xfrm>
              <a:off x="3271319" y="4895590"/>
              <a:ext cx="75484" cy="75641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4" name="Přímá spojovací čára 3"/>
            <p:cNvCxnSpPr/>
            <p:nvPr/>
          </p:nvCxnSpPr>
          <p:spPr>
            <a:xfrm rot="16200000" flipH="1">
              <a:off x="2991843" y="4651967"/>
              <a:ext cx="30955" cy="585417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ovací čára 4"/>
            <p:cNvCxnSpPr/>
            <p:nvPr/>
          </p:nvCxnSpPr>
          <p:spPr>
            <a:xfrm>
              <a:off x="4876516" y="4986366"/>
              <a:ext cx="1552816" cy="1633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ovací čára 5"/>
            <p:cNvCxnSpPr/>
            <p:nvPr/>
          </p:nvCxnSpPr>
          <p:spPr>
            <a:xfrm rot="10800000">
              <a:off x="2214546" y="4971238"/>
              <a:ext cx="528352" cy="168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ovací čára 6"/>
            <p:cNvCxnSpPr/>
            <p:nvPr/>
          </p:nvCxnSpPr>
          <p:spPr>
            <a:xfrm rot="10800000">
              <a:off x="3346803" y="4971242"/>
              <a:ext cx="1159995" cy="1512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Elipsa 7"/>
            <p:cNvSpPr/>
            <p:nvPr/>
          </p:nvSpPr>
          <p:spPr>
            <a:xfrm>
              <a:off x="3422286" y="2928934"/>
              <a:ext cx="966185" cy="968197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" name="Přímá spojovací čára 8"/>
            <p:cNvCxnSpPr>
              <a:stCxn id="8" idx="7"/>
              <a:endCxn id="8" idx="3"/>
            </p:cNvCxnSpPr>
            <p:nvPr/>
          </p:nvCxnSpPr>
          <p:spPr>
            <a:xfrm rot="16200000" flipH="1" flipV="1">
              <a:off x="3563070" y="3071434"/>
              <a:ext cx="684618" cy="68319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9"/>
            <p:cNvCxnSpPr>
              <a:stCxn id="8" idx="1"/>
              <a:endCxn id="8" idx="5"/>
            </p:cNvCxnSpPr>
            <p:nvPr/>
          </p:nvCxnSpPr>
          <p:spPr>
            <a:xfrm rot="16200000" flipH="1">
              <a:off x="3563070" y="3071434"/>
              <a:ext cx="684618" cy="68319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ovací čára 10"/>
            <p:cNvCxnSpPr/>
            <p:nvPr/>
          </p:nvCxnSpPr>
          <p:spPr>
            <a:xfrm>
              <a:off x="4358910" y="3443292"/>
              <a:ext cx="517605" cy="1633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>
              <a:off x="2214546" y="3458420"/>
              <a:ext cx="1207740" cy="168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 flipV="1">
              <a:off x="1459817" y="4213149"/>
              <a:ext cx="1511137" cy="167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13"/>
            <p:cNvCxnSpPr/>
            <p:nvPr/>
          </p:nvCxnSpPr>
          <p:spPr>
            <a:xfrm rot="5400000" flipH="1" flipV="1">
              <a:off x="5651528" y="4221154"/>
              <a:ext cx="1557344" cy="162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5" name="Skupina 94"/>
            <p:cNvGrpSpPr/>
            <p:nvPr/>
          </p:nvGrpSpPr>
          <p:grpSpPr>
            <a:xfrm>
              <a:off x="4654685" y="4545488"/>
              <a:ext cx="74765" cy="880940"/>
              <a:chOff x="5572132" y="2643976"/>
              <a:chExt cx="72232" cy="856462"/>
            </a:xfrm>
          </p:grpSpPr>
          <p:cxnSp>
            <p:nvCxnSpPr>
              <p:cNvPr id="25" name="Přímá spojovací čára 24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Přímá spojovací čára 25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7" name="Přímá spojovací čára 16"/>
            <p:cNvCxnSpPr/>
            <p:nvPr/>
          </p:nvCxnSpPr>
          <p:spPr>
            <a:xfrm>
              <a:off x="4211023" y="4986366"/>
              <a:ext cx="295774" cy="1633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6" name="Skupina 98"/>
            <p:cNvGrpSpPr/>
            <p:nvPr/>
          </p:nvGrpSpPr>
          <p:grpSpPr>
            <a:xfrm>
              <a:off x="4802572" y="4545488"/>
              <a:ext cx="74765" cy="880940"/>
              <a:chOff x="5572132" y="2643976"/>
              <a:chExt cx="72232" cy="856462"/>
            </a:xfrm>
          </p:grpSpPr>
          <p:cxnSp>
            <p:nvCxnSpPr>
              <p:cNvPr id="23" name="Přímá spojovací čára 22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Přímá spojovací čára 23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8" name="Skupina 101"/>
            <p:cNvGrpSpPr/>
            <p:nvPr/>
          </p:nvGrpSpPr>
          <p:grpSpPr>
            <a:xfrm>
              <a:off x="4506798" y="4545488"/>
              <a:ext cx="74765" cy="880940"/>
              <a:chOff x="5572132" y="2643976"/>
              <a:chExt cx="72232" cy="856462"/>
            </a:xfrm>
          </p:grpSpPr>
          <p:cxnSp>
            <p:nvCxnSpPr>
              <p:cNvPr id="21" name="Přímá spojovací čára 20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Přímá spojovací čára 21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0" name="Přímá spojovací čára 19"/>
            <p:cNvCxnSpPr/>
            <p:nvPr/>
          </p:nvCxnSpPr>
          <p:spPr>
            <a:xfrm>
              <a:off x="4876516" y="4986366"/>
              <a:ext cx="295774" cy="1633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ovací čára 48"/>
            <p:cNvCxnSpPr/>
            <p:nvPr/>
          </p:nvCxnSpPr>
          <p:spPr>
            <a:xfrm>
              <a:off x="5837782" y="3443292"/>
              <a:ext cx="591549" cy="1633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4" name="Elipsa 33"/>
            <p:cNvSpPr/>
            <p:nvPr/>
          </p:nvSpPr>
          <p:spPr>
            <a:xfrm>
              <a:off x="4857752" y="2928934"/>
              <a:ext cx="985838" cy="985838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5" name="Přímá spojovací čára 34"/>
            <p:cNvCxnSpPr>
              <a:stCxn id="34" idx="7"/>
              <a:endCxn id="34" idx="3"/>
            </p:cNvCxnSpPr>
            <p:nvPr/>
          </p:nvCxnSpPr>
          <p:spPr>
            <a:xfrm rot="16200000" flipH="1" flipV="1">
              <a:off x="5002125" y="3073307"/>
              <a:ext cx="697092" cy="69709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Přímá spojovací čára 35"/>
            <p:cNvCxnSpPr>
              <a:stCxn id="34" idx="1"/>
              <a:endCxn id="34" idx="5"/>
            </p:cNvCxnSpPr>
            <p:nvPr/>
          </p:nvCxnSpPr>
          <p:spPr>
            <a:xfrm rot="16200000" flipH="1">
              <a:off x="5002125" y="3073307"/>
              <a:ext cx="697092" cy="69709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9" name="Prstenec 38"/>
            <p:cNvSpPr/>
            <p:nvPr/>
          </p:nvSpPr>
          <p:spPr>
            <a:xfrm>
              <a:off x="2714612" y="4929198"/>
              <a:ext cx="71438" cy="71438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sp>
        <p:nvSpPr>
          <p:cNvPr id="41" name="Výbuch 1 40"/>
          <p:cNvSpPr/>
          <p:nvPr/>
        </p:nvSpPr>
        <p:spPr>
          <a:xfrm>
            <a:off x="4643438" y="642918"/>
            <a:ext cx="3339346" cy="1271590"/>
          </a:xfrm>
          <a:prstGeom prst="irregularSeal1">
            <a:avLst/>
          </a:prstGeom>
          <a:solidFill>
            <a:schemeClr val="accent6">
              <a:lumMod val="75000"/>
            </a:schemeClr>
          </a:solidFill>
          <a:ln>
            <a:solidFill>
              <a:srgbClr val="0A108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A1080"/>
                </a:solidFill>
              </a:rPr>
              <a:t>Obvod</a:t>
            </a:r>
          </a:p>
          <a:p>
            <a:pPr algn="ctr"/>
            <a:r>
              <a:rPr lang="cs-CZ" b="1" dirty="0" smtClean="0">
                <a:solidFill>
                  <a:srgbClr val="0A1080"/>
                </a:solidFill>
              </a:rPr>
              <a:t>úkoly</a:t>
            </a:r>
            <a:endParaRPr lang="cs-CZ" b="1" dirty="0">
              <a:solidFill>
                <a:srgbClr val="0A1080"/>
              </a:solidFill>
            </a:endParaRPr>
          </a:p>
        </p:txBody>
      </p:sp>
      <p:sp>
        <p:nvSpPr>
          <p:cNvPr id="40" name="Sedmiúhelník 39"/>
          <p:cNvSpPr/>
          <p:nvPr/>
        </p:nvSpPr>
        <p:spPr>
          <a:xfrm>
            <a:off x="6786578" y="1071546"/>
            <a:ext cx="428628" cy="357190"/>
          </a:xfrm>
          <a:prstGeom prst="heptagon">
            <a:avLst/>
          </a:prstGeom>
          <a:solidFill>
            <a:srgbClr val="161B84"/>
          </a:solidFill>
          <a:ln>
            <a:solidFill>
              <a:srgbClr val="0A108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2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TextovéPole 59"/>
          <p:cNvSpPr txBox="1"/>
          <p:nvPr/>
        </p:nvSpPr>
        <p:spPr>
          <a:xfrm>
            <a:off x="357158" y="428604"/>
            <a:ext cx="8501122" cy="46166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Tomuto spojení žárovek říkáme spojení___________.</a:t>
            </a:r>
            <a:endParaRPr lang="cs-CZ" sz="2400" b="1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6557970" y="1628756"/>
            <a:ext cx="5000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600" dirty="0"/>
          </a:p>
        </p:txBody>
      </p:sp>
      <p:grpSp>
        <p:nvGrpSpPr>
          <p:cNvPr id="2" name="Skupina 46"/>
          <p:cNvGrpSpPr/>
          <p:nvPr/>
        </p:nvGrpSpPr>
        <p:grpSpPr>
          <a:xfrm>
            <a:off x="1285852" y="1142984"/>
            <a:ext cx="4073587" cy="3713982"/>
            <a:chOff x="1857356" y="2143116"/>
            <a:chExt cx="4073587" cy="3713982"/>
          </a:xfrm>
        </p:grpSpPr>
        <p:grpSp>
          <p:nvGrpSpPr>
            <p:cNvPr id="15" name="Skupina 54"/>
            <p:cNvGrpSpPr/>
            <p:nvPr/>
          </p:nvGrpSpPr>
          <p:grpSpPr>
            <a:xfrm>
              <a:off x="1857356" y="2143116"/>
              <a:ext cx="4073587" cy="3713982"/>
              <a:chOff x="1785918" y="1500174"/>
              <a:chExt cx="4073587" cy="3713982"/>
            </a:xfrm>
          </p:grpSpPr>
          <p:sp>
            <p:nvSpPr>
              <p:cNvPr id="3" name="Prstenec 2"/>
              <p:cNvSpPr/>
              <p:nvPr/>
            </p:nvSpPr>
            <p:spPr>
              <a:xfrm>
                <a:off x="2806882" y="4698068"/>
                <a:ext cx="72926" cy="73539"/>
              </a:xfrm>
              <a:prstGeom prst="donut">
                <a:avLst>
                  <a:gd name="adj" fmla="val 5541"/>
                </a:avLst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4" name="Přímá spojovací čára 3"/>
              <p:cNvCxnSpPr/>
              <p:nvPr/>
            </p:nvCxnSpPr>
            <p:spPr>
              <a:xfrm rot="16200000" flipH="1">
                <a:off x="2590298" y="4482007"/>
                <a:ext cx="35491" cy="52216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" name="Přímá spojovací čára 4"/>
              <p:cNvCxnSpPr/>
              <p:nvPr/>
            </p:nvCxnSpPr>
            <p:spPr>
              <a:xfrm>
                <a:off x="4357686" y="4786322"/>
                <a:ext cx="1500198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" name="Přímá spojovací čára 5"/>
              <p:cNvCxnSpPr/>
              <p:nvPr/>
            </p:nvCxnSpPr>
            <p:spPr>
              <a:xfrm rot="10800000">
                <a:off x="1785918" y="4771614"/>
                <a:ext cx="510449" cy="1635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" name="Přímá spojovací čára 6"/>
              <p:cNvCxnSpPr/>
              <p:nvPr/>
            </p:nvCxnSpPr>
            <p:spPr>
              <a:xfrm rot="10800000">
                <a:off x="2879808" y="4771618"/>
                <a:ext cx="1120688" cy="14705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8" name="Elipsa 7"/>
              <p:cNvSpPr/>
              <p:nvPr/>
            </p:nvSpPr>
            <p:spPr>
              <a:xfrm>
                <a:off x="2928926" y="2786058"/>
                <a:ext cx="933446" cy="941294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9" name="Přímá spojovací čára 8"/>
              <p:cNvCxnSpPr>
                <a:stCxn id="8" idx="7"/>
                <a:endCxn id="8" idx="3"/>
              </p:cNvCxnSpPr>
              <p:nvPr/>
            </p:nvCxnSpPr>
            <p:spPr>
              <a:xfrm rot="16200000" flipH="1" flipV="1">
                <a:off x="3062851" y="2926682"/>
                <a:ext cx="665596" cy="660046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" name="Přímá spojovací čára 9"/>
              <p:cNvCxnSpPr/>
              <p:nvPr/>
            </p:nvCxnSpPr>
            <p:spPr>
              <a:xfrm rot="16200000" flipH="1">
                <a:off x="3069027" y="2931709"/>
                <a:ext cx="665596" cy="660046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Přímá spojovací čára 10"/>
              <p:cNvCxnSpPr/>
              <p:nvPr/>
            </p:nvCxnSpPr>
            <p:spPr>
              <a:xfrm>
                <a:off x="3857620" y="3286124"/>
                <a:ext cx="2000264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Přímá spojovací čára 11"/>
              <p:cNvCxnSpPr/>
              <p:nvPr/>
            </p:nvCxnSpPr>
            <p:spPr>
              <a:xfrm>
                <a:off x="1785918" y="3286124"/>
                <a:ext cx="1166815" cy="1635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Přímá spojovací čára 12"/>
              <p:cNvCxnSpPr/>
              <p:nvPr/>
            </p:nvCxnSpPr>
            <p:spPr>
              <a:xfrm rot="5400000" flipH="1" flipV="1">
                <a:off x="1052155" y="4034595"/>
                <a:ext cx="1469148" cy="1621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ovací čára 13"/>
              <p:cNvCxnSpPr/>
              <p:nvPr/>
            </p:nvCxnSpPr>
            <p:spPr>
              <a:xfrm rot="5400000" flipH="1" flipV="1">
                <a:off x="5124121" y="4019887"/>
                <a:ext cx="1469148" cy="1621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Přímá spojovací čára 24"/>
              <p:cNvCxnSpPr/>
              <p:nvPr/>
            </p:nvCxnSpPr>
            <p:spPr>
              <a:xfrm rot="5400000">
                <a:off x="3929852" y="4784734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Přímá spojovací čára 25"/>
              <p:cNvCxnSpPr/>
              <p:nvPr/>
            </p:nvCxnSpPr>
            <p:spPr>
              <a:xfrm rot="5400000">
                <a:off x="3786976" y="4785528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Přímá spojovací čára 16"/>
              <p:cNvCxnSpPr/>
              <p:nvPr/>
            </p:nvCxnSpPr>
            <p:spPr>
              <a:xfrm>
                <a:off x="3714744" y="4786322"/>
                <a:ext cx="285752" cy="1588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Přímá spojovací čára 22"/>
              <p:cNvCxnSpPr/>
              <p:nvPr/>
            </p:nvCxnSpPr>
            <p:spPr>
              <a:xfrm rot="5400000">
                <a:off x="4072728" y="4784734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Přímá spojovací čára 23"/>
              <p:cNvCxnSpPr/>
              <p:nvPr/>
            </p:nvCxnSpPr>
            <p:spPr>
              <a:xfrm rot="5400000">
                <a:off x="3929852" y="4785528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Přímá spojovací čára 20"/>
              <p:cNvCxnSpPr/>
              <p:nvPr/>
            </p:nvCxnSpPr>
            <p:spPr>
              <a:xfrm rot="5400000">
                <a:off x="3786976" y="4784734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Přímá spojovací čára 21"/>
              <p:cNvCxnSpPr/>
              <p:nvPr/>
            </p:nvCxnSpPr>
            <p:spPr>
              <a:xfrm rot="5400000">
                <a:off x="3644100" y="4785528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Přímá spojovací čára 19"/>
              <p:cNvCxnSpPr/>
              <p:nvPr/>
            </p:nvCxnSpPr>
            <p:spPr>
              <a:xfrm>
                <a:off x="4357686" y="4786322"/>
                <a:ext cx="285752" cy="1588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1" name="Prstenec 40"/>
              <p:cNvSpPr/>
              <p:nvPr/>
            </p:nvSpPr>
            <p:spPr>
              <a:xfrm rot="10800000">
                <a:off x="4500562" y="3214686"/>
                <a:ext cx="71438" cy="71438"/>
              </a:xfrm>
              <a:prstGeom prst="donut">
                <a:avLst>
                  <a:gd name="adj" fmla="val 5541"/>
                </a:avLst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42" name="Prstenec 41"/>
              <p:cNvSpPr/>
              <p:nvPr/>
            </p:nvSpPr>
            <p:spPr>
              <a:xfrm rot="10800000">
                <a:off x="2428860" y="3214686"/>
                <a:ext cx="71438" cy="71438"/>
              </a:xfrm>
              <a:prstGeom prst="donut">
                <a:avLst>
                  <a:gd name="adj" fmla="val 5541"/>
                </a:avLst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44" name="Přímá spojovací čára 43"/>
              <p:cNvCxnSpPr/>
              <p:nvPr/>
            </p:nvCxnSpPr>
            <p:spPr>
              <a:xfrm rot="16200000" flipH="1" flipV="1">
                <a:off x="3894927" y="2605875"/>
                <a:ext cx="1212858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2" name="Přímá spojovací čára 61"/>
              <p:cNvCxnSpPr/>
              <p:nvPr/>
            </p:nvCxnSpPr>
            <p:spPr>
              <a:xfrm rot="16200000" flipH="1">
                <a:off x="1832099" y="2597001"/>
                <a:ext cx="1203984" cy="10462"/>
              </a:xfrm>
              <a:prstGeom prst="line">
                <a:avLst/>
              </a:prstGeom>
              <a:ln w="38100">
                <a:solidFill>
                  <a:srgbClr val="01042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" name="Přímá spojovací čára 48"/>
              <p:cNvCxnSpPr/>
              <p:nvPr/>
            </p:nvCxnSpPr>
            <p:spPr>
              <a:xfrm rot="10800000">
                <a:off x="3929058" y="2000240"/>
                <a:ext cx="571504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" name="Přímá spojovací čára 42"/>
              <p:cNvCxnSpPr/>
              <p:nvPr/>
            </p:nvCxnSpPr>
            <p:spPr>
              <a:xfrm rot="10800000">
                <a:off x="2428860" y="2000240"/>
                <a:ext cx="571504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16" name="Skupina 35"/>
              <p:cNvGrpSpPr/>
              <p:nvPr/>
            </p:nvGrpSpPr>
            <p:grpSpPr>
              <a:xfrm>
                <a:off x="3000364" y="1500174"/>
                <a:ext cx="914400" cy="914400"/>
                <a:chOff x="7500958" y="2643182"/>
                <a:chExt cx="914400" cy="914400"/>
              </a:xfrm>
            </p:grpSpPr>
            <p:sp>
              <p:nvSpPr>
                <p:cNvPr id="37" name="Elipsa 36"/>
                <p:cNvSpPr/>
                <p:nvPr/>
              </p:nvSpPr>
              <p:spPr>
                <a:xfrm>
                  <a:off x="7500958" y="2643182"/>
                  <a:ext cx="914400" cy="914400"/>
                </a:xfrm>
                <a:prstGeom prst="ellipse">
                  <a:avLst/>
                </a:prstGeom>
                <a:solidFill>
                  <a:schemeClr val="bg1"/>
                </a:solidFill>
                <a:ln w="3810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38" name="Přímá spojovací čára 37"/>
                <p:cNvCxnSpPr>
                  <a:stCxn id="37" idx="7"/>
                  <a:endCxn id="37" idx="3"/>
                </p:cNvCxnSpPr>
                <p:nvPr/>
              </p:nvCxnSpPr>
              <p:spPr>
                <a:xfrm rot="16200000" flipH="1" flipV="1">
                  <a:off x="7634869" y="2777093"/>
                  <a:ext cx="646578" cy="646578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9" name="Přímá spojovací čára 38"/>
                <p:cNvCxnSpPr>
                  <a:stCxn id="37" idx="1"/>
                  <a:endCxn id="37" idx="5"/>
                </p:cNvCxnSpPr>
                <p:nvPr/>
              </p:nvCxnSpPr>
              <p:spPr>
                <a:xfrm rot="16200000" flipH="1">
                  <a:off x="7634869" y="2777093"/>
                  <a:ext cx="646578" cy="646578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46" name="Prstenec 45"/>
            <p:cNvSpPr/>
            <p:nvPr/>
          </p:nvSpPr>
          <p:spPr>
            <a:xfrm>
              <a:off x="2357422" y="5357826"/>
              <a:ext cx="71438" cy="71438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sp>
        <p:nvSpPr>
          <p:cNvPr id="40" name="Výbuch 1 39"/>
          <p:cNvSpPr/>
          <p:nvPr/>
        </p:nvSpPr>
        <p:spPr>
          <a:xfrm>
            <a:off x="5286380" y="857232"/>
            <a:ext cx="3339346" cy="1271590"/>
          </a:xfrm>
          <a:prstGeom prst="irregularSeal1">
            <a:avLst/>
          </a:prstGeom>
          <a:solidFill>
            <a:schemeClr val="accent6">
              <a:lumMod val="75000"/>
            </a:schemeClr>
          </a:solidFill>
          <a:ln>
            <a:solidFill>
              <a:srgbClr val="0A108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A1080"/>
                </a:solidFill>
              </a:rPr>
              <a:t>Obvod</a:t>
            </a:r>
          </a:p>
          <a:p>
            <a:pPr algn="ctr"/>
            <a:r>
              <a:rPr lang="cs-CZ" b="1" dirty="0" smtClean="0">
                <a:solidFill>
                  <a:srgbClr val="0A1080"/>
                </a:solidFill>
              </a:rPr>
              <a:t>úkoly</a:t>
            </a:r>
            <a:endParaRPr lang="cs-CZ" b="1" dirty="0">
              <a:solidFill>
                <a:srgbClr val="0A1080"/>
              </a:solidFill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428596" y="5143512"/>
            <a:ext cx="7929618" cy="830997"/>
          </a:xfrm>
          <a:prstGeom prst="rect">
            <a:avLst/>
          </a:prstGeom>
          <a:solidFill>
            <a:srgbClr val="00B0F0"/>
          </a:solidFill>
        </p:spPr>
        <p:txBody>
          <a:bodyPr wrap="square">
            <a:spAutoFit/>
          </a:bodyPr>
          <a:lstStyle/>
          <a:p>
            <a:r>
              <a:rPr lang="cs-CZ" sz="2400" dirty="0" smtClean="0"/>
              <a:t>Když jednu žárovku vyšroubujeme, bude druhá svítit nebo zhasne?________</a:t>
            </a:r>
            <a:endParaRPr lang="cs-CZ" sz="2400" dirty="0"/>
          </a:p>
        </p:txBody>
      </p:sp>
      <p:sp>
        <p:nvSpPr>
          <p:cNvPr id="48" name="Sedmiúhelník 47"/>
          <p:cNvSpPr/>
          <p:nvPr/>
        </p:nvSpPr>
        <p:spPr>
          <a:xfrm>
            <a:off x="7358082" y="1285860"/>
            <a:ext cx="428628" cy="357190"/>
          </a:xfrm>
          <a:prstGeom prst="heptagon">
            <a:avLst/>
          </a:prstGeom>
          <a:solidFill>
            <a:srgbClr val="161B84"/>
          </a:solidFill>
          <a:ln>
            <a:solidFill>
              <a:srgbClr val="0A108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3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2285984" y="2643182"/>
            <a:ext cx="3501256" cy="2500330"/>
            <a:chOff x="1071538" y="3857628"/>
            <a:chExt cx="3501256" cy="2500330"/>
          </a:xfrm>
          <a:noFill/>
        </p:grpSpPr>
        <p:grpSp>
          <p:nvGrpSpPr>
            <p:cNvPr id="3" name="Skupina 34"/>
            <p:cNvGrpSpPr/>
            <p:nvPr/>
          </p:nvGrpSpPr>
          <p:grpSpPr>
            <a:xfrm>
              <a:off x="1654946" y="5475482"/>
              <a:ext cx="510482" cy="367695"/>
              <a:chOff x="500034" y="2357430"/>
              <a:chExt cx="500066" cy="357190"/>
            </a:xfrm>
            <a:grpFill/>
          </p:grpSpPr>
          <p:sp>
            <p:nvSpPr>
              <p:cNvPr id="17" name="Prstenec 16"/>
              <p:cNvSpPr/>
              <p:nvPr/>
            </p:nvSpPr>
            <p:spPr>
              <a:xfrm>
                <a:off x="928662" y="2643182"/>
                <a:ext cx="71438" cy="71438"/>
              </a:xfrm>
              <a:prstGeom prst="donut">
                <a:avLst>
                  <a:gd name="adj" fmla="val 5541"/>
                </a:avLst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18" name="Přímá spojovací čára 17"/>
              <p:cNvCxnSpPr/>
              <p:nvPr/>
            </p:nvCxnSpPr>
            <p:spPr>
              <a:xfrm>
                <a:off x="500034" y="2357430"/>
                <a:ext cx="489604" cy="346728"/>
              </a:xfrm>
              <a:prstGeom prst="line">
                <a:avLst/>
              </a:prstGeom>
              <a:grpFill/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4" name="Přímá spojovací čára 3"/>
            <p:cNvCxnSpPr/>
            <p:nvPr/>
          </p:nvCxnSpPr>
          <p:spPr>
            <a:xfrm>
              <a:off x="3551020" y="5843184"/>
              <a:ext cx="1020963" cy="1635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ovací čára 4"/>
            <p:cNvCxnSpPr/>
            <p:nvPr/>
          </p:nvCxnSpPr>
          <p:spPr>
            <a:xfrm rot="10800000">
              <a:off x="1071538" y="5843184"/>
              <a:ext cx="510449" cy="1635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ovací čára 5"/>
            <p:cNvCxnSpPr/>
            <p:nvPr/>
          </p:nvCxnSpPr>
          <p:spPr>
            <a:xfrm rot="5400000" flipH="1" flipV="1">
              <a:off x="3000287" y="5805604"/>
              <a:ext cx="1103087" cy="1621"/>
            </a:xfrm>
            <a:prstGeom prst="line">
              <a:avLst/>
            </a:prstGeom>
            <a:grpFill/>
            <a:ln w="444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ovací čára 6"/>
            <p:cNvCxnSpPr/>
            <p:nvPr/>
          </p:nvCxnSpPr>
          <p:spPr>
            <a:xfrm rot="5400000" flipH="1" flipV="1">
              <a:off x="3258291" y="5842370"/>
              <a:ext cx="440417" cy="811"/>
            </a:xfrm>
            <a:prstGeom prst="line">
              <a:avLst/>
            </a:prstGeom>
            <a:grpFill/>
            <a:ln w="444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ovací čára 7"/>
            <p:cNvCxnSpPr/>
            <p:nvPr/>
          </p:nvCxnSpPr>
          <p:spPr>
            <a:xfrm rot="10800000">
              <a:off x="2165427" y="5843184"/>
              <a:ext cx="1312667" cy="1635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9" name="Skupina 55"/>
            <p:cNvGrpSpPr/>
            <p:nvPr/>
          </p:nvGrpSpPr>
          <p:grpSpPr>
            <a:xfrm>
              <a:off x="2238353" y="3857628"/>
              <a:ext cx="933446" cy="941294"/>
              <a:chOff x="7500958" y="2643182"/>
              <a:chExt cx="914400" cy="914400"/>
            </a:xfrm>
            <a:grpFill/>
          </p:grpSpPr>
          <p:sp>
            <p:nvSpPr>
              <p:cNvPr id="14" name="Elipsa 13"/>
              <p:cNvSpPr/>
              <p:nvPr/>
            </p:nvSpPr>
            <p:spPr>
              <a:xfrm>
                <a:off x="7500958" y="2643182"/>
                <a:ext cx="914400" cy="914400"/>
              </a:xfrm>
              <a:prstGeom prst="ellipse">
                <a:avLst/>
              </a:prstGeom>
              <a:grpFill/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5" name="Přímá spojovací čára 14"/>
              <p:cNvCxnSpPr>
                <a:stCxn id="14" idx="7"/>
                <a:endCxn id="14" idx="3"/>
              </p:cNvCxnSpPr>
              <p:nvPr/>
            </p:nvCxnSpPr>
            <p:spPr>
              <a:xfrm rot="16200000" flipH="1" flipV="1">
                <a:off x="7634869" y="2777093"/>
                <a:ext cx="646578" cy="646578"/>
              </a:xfrm>
              <a:prstGeom prst="line">
                <a:avLst/>
              </a:prstGeom>
              <a:grpFill/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Přímá spojovací čára 15"/>
              <p:cNvCxnSpPr>
                <a:stCxn id="14" idx="1"/>
                <a:endCxn id="14" idx="5"/>
              </p:cNvCxnSpPr>
              <p:nvPr/>
            </p:nvCxnSpPr>
            <p:spPr>
              <a:xfrm rot="16200000" flipH="1">
                <a:off x="7634869" y="2777093"/>
                <a:ext cx="646578" cy="646578"/>
              </a:xfrm>
              <a:prstGeom prst="line">
                <a:avLst/>
              </a:prstGeom>
              <a:grpFill/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0" name="Přímá spojovací čára 9"/>
            <p:cNvCxnSpPr/>
            <p:nvPr/>
          </p:nvCxnSpPr>
          <p:spPr>
            <a:xfrm>
              <a:off x="3186390" y="4372402"/>
              <a:ext cx="1385593" cy="1635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ovací čára 10"/>
            <p:cNvCxnSpPr/>
            <p:nvPr/>
          </p:nvCxnSpPr>
          <p:spPr>
            <a:xfrm>
              <a:off x="1071538" y="4372402"/>
              <a:ext cx="1166815" cy="1635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5400000" flipH="1" flipV="1">
              <a:off x="337775" y="5106165"/>
              <a:ext cx="1469148" cy="1621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 flipV="1">
              <a:off x="3837410" y="5106982"/>
              <a:ext cx="1469148" cy="1621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9" name="TextovéPole 18"/>
          <p:cNvSpPr txBox="1"/>
          <p:nvPr/>
        </p:nvSpPr>
        <p:spPr>
          <a:xfrm>
            <a:off x="285720" y="571480"/>
            <a:ext cx="8429684" cy="1200329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Když do tohoto obvodu zapojíme žárovku, která  má na sobě označení 6,3V/0,2A, bude svítit? (Odpověď odůvodni.)</a:t>
            </a:r>
            <a:endParaRPr lang="cs-CZ" sz="2400" dirty="0"/>
          </a:p>
        </p:txBody>
      </p:sp>
      <p:sp>
        <p:nvSpPr>
          <p:cNvPr id="21" name="Výbuch 1 20"/>
          <p:cNvSpPr/>
          <p:nvPr/>
        </p:nvSpPr>
        <p:spPr>
          <a:xfrm>
            <a:off x="5572132" y="2071678"/>
            <a:ext cx="3339346" cy="1271590"/>
          </a:xfrm>
          <a:prstGeom prst="irregularSeal1">
            <a:avLst/>
          </a:prstGeom>
          <a:solidFill>
            <a:schemeClr val="accent6">
              <a:lumMod val="75000"/>
            </a:schemeClr>
          </a:solidFill>
          <a:ln>
            <a:solidFill>
              <a:srgbClr val="0A108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A1080"/>
                </a:solidFill>
              </a:rPr>
              <a:t>Obvod</a:t>
            </a:r>
          </a:p>
          <a:p>
            <a:pPr algn="ctr"/>
            <a:r>
              <a:rPr lang="cs-CZ" b="1" dirty="0" smtClean="0">
                <a:solidFill>
                  <a:srgbClr val="0A1080"/>
                </a:solidFill>
              </a:rPr>
              <a:t>úkoly</a:t>
            </a:r>
            <a:endParaRPr lang="cs-CZ" b="1" dirty="0">
              <a:solidFill>
                <a:srgbClr val="0A1080"/>
              </a:solidFill>
            </a:endParaRPr>
          </a:p>
        </p:txBody>
      </p:sp>
      <p:sp>
        <p:nvSpPr>
          <p:cNvPr id="22" name="Sedmiúhelník 21"/>
          <p:cNvSpPr/>
          <p:nvPr/>
        </p:nvSpPr>
        <p:spPr>
          <a:xfrm>
            <a:off x="7643834" y="2643182"/>
            <a:ext cx="428628" cy="357190"/>
          </a:xfrm>
          <a:prstGeom prst="heptagon">
            <a:avLst/>
          </a:prstGeom>
          <a:solidFill>
            <a:srgbClr val="161B84"/>
          </a:solidFill>
          <a:ln>
            <a:solidFill>
              <a:srgbClr val="0A108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4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TextovéPole 52"/>
          <p:cNvSpPr txBox="1"/>
          <p:nvPr/>
        </p:nvSpPr>
        <p:spPr>
          <a:xfrm>
            <a:off x="285720" y="357166"/>
            <a:ext cx="8501122" cy="830997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A1080"/>
                </a:solidFill>
              </a:rPr>
              <a:t>Doplň do tabulky ve všech čtyřech případech zda žárovka 1 a žárovka 2 budou svítit či nebudou svítit.</a:t>
            </a:r>
            <a:endParaRPr lang="cs-CZ" sz="2400" dirty="0">
              <a:solidFill>
                <a:srgbClr val="0A1080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1428728" y="5072074"/>
            <a:ext cx="6000792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grpSp>
        <p:nvGrpSpPr>
          <p:cNvPr id="2" name="Skupina 88"/>
          <p:cNvGrpSpPr/>
          <p:nvPr/>
        </p:nvGrpSpPr>
        <p:grpSpPr>
          <a:xfrm>
            <a:off x="2428860" y="1357298"/>
            <a:ext cx="3714776" cy="3214710"/>
            <a:chOff x="2357422" y="1000108"/>
            <a:chExt cx="4153866" cy="3571106"/>
          </a:xfrm>
        </p:grpSpPr>
        <p:cxnSp>
          <p:nvCxnSpPr>
            <p:cNvPr id="5" name="Přímá spojovací čára 4"/>
            <p:cNvCxnSpPr/>
            <p:nvPr/>
          </p:nvCxnSpPr>
          <p:spPr>
            <a:xfrm>
              <a:off x="5000628" y="4143380"/>
              <a:ext cx="1500198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ovací čára 5"/>
            <p:cNvCxnSpPr/>
            <p:nvPr/>
          </p:nvCxnSpPr>
          <p:spPr>
            <a:xfrm rot="10800000">
              <a:off x="2428862" y="4128674"/>
              <a:ext cx="2143139" cy="14707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Elipsa 7"/>
            <p:cNvSpPr/>
            <p:nvPr/>
          </p:nvSpPr>
          <p:spPr>
            <a:xfrm>
              <a:off x="3571868" y="2071678"/>
              <a:ext cx="933446" cy="941294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" name="Přímá spojovací čára 8"/>
            <p:cNvCxnSpPr>
              <a:stCxn id="8" idx="7"/>
              <a:endCxn id="8" idx="3"/>
            </p:cNvCxnSpPr>
            <p:nvPr/>
          </p:nvCxnSpPr>
          <p:spPr>
            <a:xfrm rot="16200000" flipH="1" flipV="1">
              <a:off x="3705793" y="2212302"/>
              <a:ext cx="665596" cy="66004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9"/>
            <p:cNvCxnSpPr>
              <a:stCxn id="8" idx="1"/>
              <a:endCxn id="8" idx="5"/>
            </p:cNvCxnSpPr>
            <p:nvPr/>
          </p:nvCxnSpPr>
          <p:spPr>
            <a:xfrm rot="16200000" flipH="1">
              <a:off x="3705793" y="2212302"/>
              <a:ext cx="665596" cy="66004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ovací čára 10"/>
            <p:cNvCxnSpPr/>
            <p:nvPr/>
          </p:nvCxnSpPr>
          <p:spPr>
            <a:xfrm>
              <a:off x="4500562" y="2643182"/>
              <a:ext cx="2000264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>
              <a:stCxn id="38" idx="1"/>
            </p:cNvCxnSpPr>
            <p:nvPr/>
          </p:nvCxnSpPr>
          <p:spPr>
            <a:xfrm rot="5400000" flipH="1" flipV="1">
              <a:off x="3002623" y="2060593"/>
              <a:ext cx="8827" cy="1177277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13"/>
            <p:cNvCxnSpPr/>
            <p:nvPr/>
          </p:nvCxnSpPr>
          <p:spPr>
            <a:xfrm rot="5400000" flipH="1" flipV="1">
              <a:off x="5767063" y="3376945"/>
              <a:ext cx="1469148" cy="16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ovací čára 24"/>
            <p:cNvCxnSpPr/>
            <p:nvPr/>
          </p:nvCxnSpPr>
          <p:spPr>
            <a:xfrm rot="5400000">
              <a:off x="4572794" y="4141792"/>
              <a:ext cx="428628" cy="1588"/>
            </a:xfrm>
            <a:prstGeom prst="line">
              <a:avLst/>
            </a:prstGeom>
            <a:ln w="476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Přímá spojovací čára 25"/>
            <p:cNvCxnSpPr/>
            <p:nvPr/>
          </p:nvCxnSpPr>
          <p:spPr>
            <a:xfrm rot="5400000">
              <a:off x="4429918" y="4142586"/>
              <a:ext cx="856462" cy="794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>
              <a:off x="4357686" y="4143380"/>
              <a:ext cx="285752" cy="158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ovací čára 22"/>
            <p:cNvCxnSpPr/>
            <p:nvPr/>
          </p:nvCxnSpPr>
          <p:spPr>
            <a:xfrm rot="5400000">
              <a:off x="4715670" y="4141792"/>
              <a:ext cx="428628" cy="1588"/>
            </a:xfrm>
            <a:prstGeom prst="line">
              <a:avLst/>
            </a:prstGeom>
            <a:ln w="476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ovací čára 23"/>
            <p:cNvCxnSpPr/>
            <p:nvPr/>
          </p:nvCxnSpPr>
          <p:spPr>
            <a:xfrm rot="5400000">
              <a:off x="4572794" y="4142586"/>
              <a:ext cx="856462" cy="794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>
              <a:off x="4429918" y="4141792"/>
              <a:ext cx="428628" cy="1588"/>
            </a:xfrm>
            <a:prstGeom prst="line">
              <a:avLst/>
            </a:prstGeom>
            <a:ln w="476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ovací čára 21"/>
            <p:cNvCxnSpPr/>
            <p:nvPr/>
          </p:nvCxnSpPr>
          <p:spPr>
            <a:xfrm rot="5400000">
              <a:off x="4287042" y="4142586"/>
              <a:ext cx="856462" cy="794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>
              <a:off x="5000628" y="4143380"/>
              <a:ext cx="285752" cy="158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ovací čára 48"/>
            <p:cNvCxnSpPr/>
            <p:nvPr/>
          </p:nvCxnSpPr>
          <p:spPr>
            <a:xfrm>
              <a:off x="4429124" y="1428736"/>
              <a:ext cx="2071702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Přímá spojovací čára 42"/>
            <p:cNvCxnSpPr/>
            <p:nvPr/>
          </p:nvCxnSpPr>
          <p:spPr>
            <a:xfrm>
              <a:off x="2428860" y="1428736"/>
              <a:ext cx="1143008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Přímá spojovací čára 61"/>
            <p:cNvCxnSpPr/>
            <p:nvPr/>
          </p:nvCxnSpPr>
          <p:spPr>
            <a:xfrm rot="5400000" flipH="1">
              <a:off x="5904065" y="2025497"/>
              <a:ext cx="1203984" cy="10462"/>
            </a:xfrm>
            <a:prstGeom prst="line">
              <a:avLst/>
            </a:prstGeom>
            <a:ln w="38100">
              <a:solidFill>
                <a:srgbClr val="01042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Prstenec 36"/>
            <p:cNvSpPr/>
            <p:nvPr/>
          </p:nvSpPr>
          <p:spPr>
            <a:xfrm flipV="1">
              <a:off x="6429388" y="2643182"/>
              <a:ext cx="71438" cy="71438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38" name="Prstenec 37"/>
            <p:cNvSpPr/>
            <p:nvPr/>
          </p:nvSpPr>
          <p:spPr>
            <a:xfrm flipH="1">
              <a:off x="2357422" y="2643182"/>
              <a:ext cx="71438" cy="71438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grpSp>
          <p:nvGrpSpPr>
            <p:cNvPr id="3" name="Skupina 38"/>
            <p:cNvGrpSpPr/>
            <p:nvPr/>
          </p:nvGrpSpPr>
          <p:grpSpPr>
            <a:xfrm>
              <a:off x="3571868" y="1000108"/>
              <a:ext cx="914400" cy="914400"/>
              <a:chOff x="7500958" y="2643182"/>
              <a:chExt cx="914400" cy="914400"/>
            </a:xfrm>
          </p:grpSpPr>
          <p:sp>
            <p:nvSpPr>
              <p:cNvPr id="40" name="Elipsa 39"/>
              <p:cNvSpPr/>
              <p:nvPr/>
            </p:nvSpPr>
            <p:spPr>
              <a:xfrm>
                <a:off x="7500958" y="2643182"/>
                <a:ext cx="914400" cy="91440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45" name="Přímá spojovací čára 44"/>
              <p:cNvCxnSpPr>
                <a:stCxn id="40" idx="7"/>
                <a:endCxn id="40" idx="3"/>
              </p:cNvCxnSpPr>
              <p:nvPr/>
            </p:nvCxnSpPr>
            <p:spPr>
              <a:xfrm rot="16200000" flipH="1" flipV="1">
                <a:off x="7634869" y="2777093"/>
                <a:ext cx="646578" cy="64657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" name="Přímá spojovací čára 45"/>
              <p:cNvCxnSpPr>
                <a:stCxn id="40" idx="1"/>
                <a:endCxn id="40" idx="5"/>
              </p:cNvCxnSpPr>
              <p:nvPr/>
            </p:nvCxnSpPr>
            <p:spPr>
              <a:xfrm rot="16200000" flipH="1">
                <a:off x="7634869" y="2777093"/>
                <a:ext cx="646578" cy="64657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" name="Skupina 102"/>
            <p:cNvGrpSpPr/>
            <p:nvPr/>
          </p:nvGrpSpPr>
          <p:grpSpPr>
            <a:xfrm rot="16200000">
              <a:off x="1780687" y="2005471"/>
              <a:ext cx="1224908" cy="71438"/>
              <a:chOff x="857224" y="5000636"/>
              <a:chExt cx="1724974" cy="81900"/>
            </a:xfrm>
          </p:grpSpPr>
          <p:sp>
            <p:nvSpPr>
              <p:cNvPr id="59" name="Prstenec 58"/>
              <p:cNvSpPr/>
              <p:nvPr/>
            </p:nvSpPr>
            <p:spPr>
              <a:xfrm>
                <a:off x="1357290" y="5000636"/>
                <a:ext cx="71438" cy="71438"/>
              </a:xfrm>
              <a:prstGeom prst="donut">
                <a:avLst>
                  <a:gd name="adj" fmla="val 5541"/>
                </a:avLst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61" name="Přímá spojovací čára 60"/>
              <p:cNvCxnSpPr>
                <a:endCxn id="65" idx="2"/>
              </p:cNvCxnSpPr>
              <p:nvPr/>
            </p:nvCxnSpPr>
            <p:spPr>
              <a:xfrm>
                <a:off x="1428728" y="5000637"/>
                <a:ext cx="428628" cy="3571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3" name="Přímá spojovací čára 62"/>
              <p:cNvCxnSpPr/>
              <p:nvPr/>
            </p:nvCxnSpPr>
            <p:spPr>
              <a:xfrm>
                <a:off x="1928794" y="5072074"/>
                <a:ext cx="653404" cy="10462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4" name="Přímá spojovací čára 63"/>
              <p:cNvCxnSpPr/>
              <p:nvPr/>
            </p:nvCxnSpPr>
            <p:spPr>
              <a:xfrm rot="10800000">
                <a:off x="857224" y="5072074"/>
                <a:ext cx="500034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65" name="Elipsa 64"/>
              <p:cNvSpPr/>
              <p:nvPr/>
            </p:nvSpPr>
            <p:spPr>
              <a:xfrm>
                <a:off x="1857356" y="5000636"/>
                <a:ext cx="71438" cy="71438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7" name="Skupina 102"/>
            <p:cNvGrpSpPr/>
            <p:nvPr/>
          </p:nvGrpSpPr>
          <p:grpSpPr>
            <a:xfrm rot="16200000">
              <a:off x="1673530" y="3398512"/>
              <a:ext cx="1439222" cy="71438"/>
              <a:chOff x="857224" y="5000636"/>
              <a:chExt cx="1724974" cy="81900"/>
            </a:xfrm>
          </p:grpSpPr>
          <p:sp>
            <p:nvSpPr>
              <p:cNvPr id="80" name="Prstenec 79"/>
              <p:cNvSpPr/>
              <p:nvPr/>
            </p:nvSpPr>
            <p:spPr>
              <a:xfrm>
                <a:off x="1357290" y="5000636"/>
                <a:ext cx="71438" cy="71438"/>
              </a:xfrm>
              <a:prstGeom prst="donut">
                <a:avLst>
                  <a:gd name="adj" fmla="val 5541"/>
                </a:avLst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81" name="Přímá spojovací čára 80"/>
              <p:cNvCxnSpPr>
                <a:endCxn id="84" idx="2"/>
              </p:cNvCxnSpPr>
              <p:nvPr/>
            </p:nvCxnSpPr>
            <p:spPr>
              <a:xfrm>
                <a:off x="1428728" y="5000637"/>
                <a:ext cx="428628" cy="3571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2" name="Přímá spojovací čára 81"/>
              <p:cNvCxnSpPr/>
              <p:nvPr/>
            </p:nvCxnSpPr>
            <p:spPr>
              <a:xfrm>
                <a:off x="1928794" y="5072074"/>
                <a:ext cx="653404" cy="10462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3" name="Přímá spojovací čára 82"/>
              <p:cNvCxnSpPr/>
              <p:nvPr/>
            </p:nvCxnSpPr>
            <p:spPr>
              <a:xfrm rot="10800000">
                <a:off x="857224" y="5072074"/>
                <a:ext cx="500034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84" name="Elipsa 83"/>
              <p:cNvSpPr/>
              <p:nvPr/>
            </p:nvSpPr>
            <p:spPr>
              <a:xfrm>
                <a:off x="1857356" y="5000636"/>
                <a:ext cx="71438" cy="71438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aphicFrame>
        <p:nvGraphicFramePr>
          <p:cNvPr id="88" name="Tabulka 87"/>
          <p:cNvGraphicFramePr>
            <a:graphicFrameLocks noGrp="1"/>
          </p:cNvGraphicFramePr>
          <p:nvPr/>
        </p:nvGraphicFramePr>
        <p:xfrm>
          <a:off x="642910" y="4500570"/>
          <a:ext cx="7929615" cy="22145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5923"/>
                <a:gridCol w="1585923"/>
                <a:gridCol w="1585923"/>
                <a:gridCol w="1585923"/>
                <a:gridCol w="1585923"/>
              </a:tblGrid>
              <a:tr h="44291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3366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Spínač A</a:t>
                      </a:r>
                      <a:endParaRPr lang="cs-CZ" dirty="0"/>
                    </a:p>
                  </a:txBody>
                  <a:tcPr>
                    <a:solidFill>
                      <a:srgbClr val="3366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Spínač B</a:t>
                      </a:r>
                      <a:endParaRPr lang="cs-CZ" dirty="0"/>
                    </a:p>
                  </a:txBody>
                  <a:tcPr>
                    <a:solidFill>
                      <a:srgbClr val="3366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Žárovka 1</a:t>
                      </a:r>
                      <a:endParaRPr lang="cs-CZ" dirty="0"/>
                    </a:p>
                  </a:txBody>
                  <a:tcPr>
                    <a:solidFill>
                      <a:srgbClr val="3366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Žárovka 2</a:t>
                      </a:r>
                      <a:endParaRPr lang="cs-CZ" dirty="0"/>
                    </a:p>
                  </a:txBody>
                  <a:tcPr>
                    <a:solidFill>
                      <a:srgbClr val="3366FF"/>
                    </a:solidFill>
                  </a:tcPr>
                </a:tc>
              </a:tr>
              <a:tr h="442916"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Zapnut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Vypnut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2916"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Zapnut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Zapnut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2916"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Vypnut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Zapnut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2916"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Vypnut 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Vypnut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0" name="TextovéPole 89"/>
          <p:cNvSpPr txBox="1"/>
          <p:nvPr/>
        </p:nvSpPr>
        <p:spPr>
          <a:xfrm>
            <a:off x="428596" y="1857364"/>
            <a:ext cx="18573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Spínač A</a:t>
            </a:r>
            <a:endParaRPr lang="cs-CZ" sz="2400" dirty="0"/>
          </a:p>
        </p:txBody>
      </p:sp>
      <p:sp>
        <p:nvSpPr>
          <p:cNvPr id="91" name="TextovéPole 90"/>
          <p:cNvSpPr txBox="1"/>
          <p:nvPr/>
        </p:nvSpPr>
        <p:spPr>
          <a:xfrm>
            <a:off x="428596" y="3143248"/>
            <a:ext cx="1714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Spínač B</a:t>
            </a:r>
            <a:endParaRPr lang="cs-CZ" sz="24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7643834" y="1928802"/>
            <a:ext cx="5715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11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500562" y="1857364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4429124" y="2928934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52" name="Výbuch 1 51"/>
          <p:cNvSpPr/>
          <p:nvPr/>
        </p:nvSpPr>
        <p:spPr>
          <a:xfrm>
            <a:off x="6000760" y="1357298"/>
            <a:ext cx="2714644" cy="1271590"/>
          </a:xfrm>
          <a:prstGeom prst="irregularSeal1">
            <a:avLst/>
          </a:prstGeom>
          <a:solidFill>
            <a:schemeClr val="accent6">
              <a:lumMod val="75000"/>
            </a:schemeClr>
          </a:solidFill>
          <a:ln>
            <a:solidFill>
              <a:srgbClr val="0A108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A1080"/>
                </a:solidFill>
              </a:rPr>
              <a:t>Obvod</a:t>
            </a:r>
          </a:p>
          <a:p>
            <a:pPr algn="ctr"/>
            <a:r>
              <a:rPr lang="cs-CZ" b="1" dirty="0" smtClean="0">
                <a:solidFill>
                  <a:srgbClr val="0A1080"/>
                </a:solidFill>
              </a:rPr>
              <a:t>úkoly</a:t>
            </a:r>
            <a:endParaRPr lang="cs-CZ" b="1" dirty="0">
              <a:solidFill>
                <a:srgbClr val="0A1080"/>
              </a:solidFill>
            </a:endParaRPr>
          </a:p>
        </p:txBody>
      </p:sp>
      <p:sp>
        <p:nvSpPr>
          <p:cNvPr id="54" name="Sedmiúhelník 53"/>
          <p:cNvSpPr/>
          <p:nvPr/>
        </p:nvSpPr>
        <p:spPr>
          <a:xfrm>
            <a:off x="7786710" y="1714488"/>
            <a:ext cx="428628" cy="357190"/>
          </a:xfrm>
          <a:prstGeom prst="heptagon">
            <a:avLst/>
          </a:prstGeom>
          <a:solidFill>
            <a:srgbClr val="161B84"/>
          </a:solidFill>
          <a:ln>
            <a:solidFill>
              <a:srgbClr val="0A108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5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Skupina 27"/>
          <p:cNvGrpSpPr/>
          <p:nvPr/>
        </p:nvGrpSpPr>
        <p:grpSpPr>
          <a:xfrm>
            <a:off x="2357422" y="2643182"/>
            <a:ext cx="3501256" cy="2500330"/>
            <a:chOff x="2357422" y="2643182"/>
            <a:chExt cx="3501256" cy="2500330"/>
          </a:xfrm>
        </p:grpSpPr>
        <p:sp>
          <p:nvSpPr>
            <p:cNvPr id="17" name="Prstenec 16"/>
            <p:cNvSpPr/>
            <p:nvPr/>
          </p:nvSpPr>
          <p:spPr>
            <a:xfrm>
              <a:off x="3378386" y="4555192"/>
              <a:ext cx="72926" cy="73539"/>
            </a:xfrm>
            <a:prstGeom prst="donut">
              <a:avLst>
                <a:gd name="adj" fmla="val 554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18" name="Přímá spojovací čára 17"/>
            <p:cNvCxnSpPr>
              <a:endCxn id="17" idx="1"/>
            </p:cNvCxnSpPr>
            <p:nvPr/>
          </p:nvCxnSpPr>
          <p:spPr>
            <a:xfrm>
              <a:off x="2797954" y="4547054"/>
              <a:ext cx="591112" cy="18908"/>
            </a:xfrm>
            <a:prstGeom prst="lin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Přímá spojovací čára 3"/>
            <p:cNvCxnSpPr/>
            <p:nvPr/>
          </p:nvCxnSpPr>
          <p:spPr>
            <a:xfrm>
              <a:off x="4836904" y="4628738"/>
              <a:ext cx="1020963" cy="1635"/>
            </a:xfrm>
            <a:prstGeom prst="lin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ovací čára 4"/>
            <p:cNvCxnSpPr/>
            <p:nvPr/>
          </p:nvCxnSpPr>
          <p:spPr>
            <a:xfrm rot="10800000">
              <a:off x="2357422" y="4628738"/>
              <a:ext cx="510449" cy="1635"/>
            </a:xfrm>
            <a:prstGeom prst="lin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ovací čára 5"/>
            <p:cNvCxnSpPr/>
            <p:nvPr/>
          </p:nvCxnSpPr>
          <p:spPr>
            <a:xfrm rot="5400000" flipH="1" flipV="1">
              <a:off x="4286171" y="4591158"/>
              <a:ext cx="1103087" cy="1621"/>
            </a:xfrm>
            <a:prstGeom prst="line">
              <a:avLst/>
            </a:prstGeom>
            <a:noFill/>
            <a:ln w="444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ovací čára 6"/>
            <p:cNvCxnSpPr/>
            <p:nvPr/>
          </p:nvCxnSpPr>
          <p:spPr>
            <a:xfrm rot="5400000" flipH="1" flipV="1">
              <a:off x="4544175" y="4627924"/>
              <a:ext cx="440417" cy="811"/>
            </a:xfrm>
            <a:prstGeom prst="line">
              <a:avLst/>
            </a:prstGeom>
            <a:noFill/>
            <a:ln w="444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ovací čára 7"/>
            <p:cNvCxnSpPr/>
            <p:nvPr/>
          </p:nvCxnSpPr>
          <p:spPr>
            <a:xfrm rot="10800000">
              <a:off x="3451311" y="4628738"/>
              <a:ext cx="1312667" cy="1635"/>
            </a:xfrm>
            <a:prstGeom prst="lin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Elipsa 13"/>
            <p:cNvSpPr/>
            <p:nvPr/>
          </p:nvSpPr>
          <p:spPr>
            <a:xfrm>
              <a:off x="3524237" y="2643182"/>
              <a:ext cx="933446" cy="941294"/>
            </a:xfrm>
            <a:prstGeom prst="ellips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5" name="Přímá spojovací čára 14"/>
            <p:cNvCxnSpPr>
              <a:stCxn id="14" idx="7"/>
              <a:endCxn id="14" idx="3"/>
            </p:cNvCxnSpPr>
            <p:nvPr/>
          </p:nvCxnSpPr>
          <p:spPr>
            <a:xfrm rot="16200000" flipH="1" flipV="1">
              <a:off x="3658162" y="2783806"/>
              <a:ext cx="665596" cy="660046"/>
            </a:xfrm>
            <a:prstGeom prst="lin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>
              <a:stCxn id="14" idx="1"/>
              <a:endCxn id="14" idx="5"/>
            </p:cNvCxnSpPr>
            <p:nvPr/>
          </p:nvCxnSpPr>
          <p:spPr>
            <a:xfrm rot="16200000" flipH="1">
              <a:off x="3658162" y="2783806"/>
              <a:ext cx="665596" cy="660046"/>
            </a:xfrm>
            <a:prstGeom prst="lin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9"/>
            <p:cNvCxnSpPr/>
            <p:nvPr/>
          </p:nvCxnSpPr>
          <p:spPr>
            <a:xfrm>
              <a:off x="4472274" y="3157956"/>
              <a:ext cx="1385593" cy="1635"/>
            </a:xfrm>
            <a:prstGeom prst="lin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ovací čára 10"/>
            <p:cNvCxnSpPr/>
            <p:nvPr/>
          </p:nvCxnSpPr>
          <p:spPr>
            <a:xfrm>
              <a:off x="2357422" y="3157956"/>
              <a:ext cx="1166815" cy="1635"/>
            </a:xfrm>
            <a:prstGeom prst="lin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5400000" flipH="1" flipV="1">
              <a:off x="1623659" y="3891719"/>
              <a:ext cx="1469148" cy="1621"/>
            </a:xfrm>
            <a:prstGeom prst="lin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 flipV="1">
              <a:off x="5123294" y="3892536"/>
              <a:ext cx="1469148" cy="1621"/>
            </a:xfrm>
            <a:prstGeom prst="lin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Elipsa 21"/>
            <p:cNvSpPr/>
            <p:nvPr/>
          </p:nvSpPr>
          <p:spPr>
            <a:xfrm>
              <a:off x="2797954" y="4546788"/>
              <a:ext cx="71438" cy="71438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6" name="TextovéPole 25"/>
          <p:cNvSpPr txBox="1"/>
          <p:nvPr/>
        </p:nvSpPr>
        <p:spPr>
          <a:xfrm>
            <a:off x="642910" y="785794"/>
            <a:ext cx="7786742" cy="646331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Vyznač šipkou správný směr elektrického proudu v tomto obvodu (odůvodni).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14348" y="5357826"/>
            <a:ext cx="7429552" cy="461665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Elektrický proud teče________</a:t>
            </a:r>
            <a:endParaRPr lang="cs-CZ" sz="2400" dirty="0"/>
          </a:p>
        </p:txBody>
      </p:sp>
      <p:sp>
        <p:nvSpPr>
          <p:cNvPr id="25" name="Výbuch 1 24"/>
          <p:cNvSpPr/>
          <p:nvPr/>
        </p:nvSpPr>
        <p:spPr>
          <a:xfrm>
            <a:off x="5286380" y="1571612"/>
            <a:ext cx="3339346" cy="1271590"/>
          </a:xfrm>
          <a:prstGeom prst="irregularSeal1">
            <a:avLst/>
          </a:prstGeom>
          <a:solidFill>
            <a:schemeClr val="accent6">
              <a:lumMod val="75000"/>
            </a:schemeClr>
          </a:solidFill>
          <a:ln>
            <a:solidFill>
              <a:srgbClr val="0A108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A1080"/>
                </a:solidFill>
              </a:rPr>
              <a:t>Obvod</a:t>
            </a:r>
          </a:p>
          <a:p>
            <a:pPr algn="ctr"/>
            <a:r>
              <a:rPr lang="cs-CZ" b="1" dirty="0" smtClean="0">
                <a:solidFill>
                  <a:srgbClr val="0A1080"/>
                </a:solidFill>
              </a:rPr>
              <a:t>úkoly</a:t>
            </a:r>
            <a:endParaRPr lang="cs-CZ" b="1" dirty="0">
              <a:solidFill>
                <a:srgbClr val="0A1080"/>
              </a:solidFill>
            </a:endParaRPr>
          </a:p>
        </p:txBody>
      </p:sp>
      <p:sp>
        <p:nvSpPr>
          <p:cNvPr id="24" name="Sedmiúhelník 23"/>
          <p:cNvSpPr/>
          <p:nvPr/>
        </p:nvSpPr>
        <p:spPr>
          <a:xfrm>
            <a:off x="7500958" y="2000240"/>
            <a:ext cx="428628" cy="357190"/>
          </a:xfrm>
          <a:prstGeom prst="heptagon">
            <a:avLst/>
          </a:prstGeom>
          <a:solidFill>
            <a:srgbClr val="161B84"/>
          </a:solidFill>
          <a:ln>
            <a:solidFill>
              <a:srgbClr val="0A108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6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1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428596" y="1428736"/>
          <a:ext cx="8358248" cy="5060195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2089562"/>
                <a:gridCol w="2089562"/>
                <a:gridCol w="2089562"/>
                <a:gridCol w="2089562"/>
              </a:tblGrid>
              <a:tr h="1012039">
                <a:tc>
                  <a:txBody>
                    <a:bodyPr/>
                    <a:lstStyle/>
                    <a:p>
                      <a:r>
                        <a:rPr lang="cs-CZ" dirty="0" smtClean="0"/>
                        <a:t>Součástka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Schematická značka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Součástka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Schematická značka</a:t>
                      </a:r>
                      <a:endParaRPr lang="cs-CZ" dirty="0"/>
                    </a:p>
                  </a:txBody>
                  <a:tcPr/>
                </a:tc>
              </a:tr>
              <a:tr h="101203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01203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01203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01203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pSp>
        <p:nvGrpSpPr>
          <p:cNvPr id="3" name="Skupina 2"/>
          <p:cNvGrpSpPr/>
          <p:nvPr/>
        </p:nvGrpSpPr>
        <p:grpSpPr>
          <a:xfrm>
            <a:off x="3143240" y="2500306"/>
            <a:ext cx="842962" cy="857256"/>
            <a:chOff x="7500958" y="2643182"/>
            <a:chExt cx="914400" cy="914400"/>
          </a:xfrm>
          <a:noFill/>
        </p:grpSpPr>
        <p:sp>
          <p:nvSpPr>
            <p:cNvPr id="4" name="Elipsa 3"/>
            <p:cNvSpPr/>
            <p:nvPr/>
          </p:nvSpPr>
          <p:spPr>
            <a:xfrm>
              <a:off x="7500958" y="2643182"/>
              <a:ext cx="914400" cy="914400"/>
            </a:xfrm>
            <a:prstGeom prst="ellips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" name="Přímá spojovací čára 4"/>
            <p:cNvCxnSpPr>
              <a:stCxn id="4" idx="7"/>
              <a:endCxn id="4" idx="3"/>
            </p:cNvCxnSpPr>
            <p:nvPr/>
          </p:nvCxnSpPr>
          <p:spPr>
            <a:xfrm rot="16200000" flipH="1" flipV="1">
              <a:off x="7634869" y="2777093"/>
              <a:ext cx="646578" cy="64657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ovací čára 5"/>
            <p:cNvCxnSpPr>
              <a:stCxn id="4" idx="1"/>
              <a:endCxn id="4" idx="5"/>
            </p:cNvCxnSpPr>
            <p:nvPr/>
          </p:nvCxnSpPr>
          <p:spPr>
            <a:xfrm rot="16200000" flipH="1">
              <a:off x="7634869" y="2777093"/>
              <a:ext cx="646578" cy="64657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" name="Skupina 6"/>
          <p:cNvGrpSpPr/>
          <p:nvPr/>
        </p:nvGrpSpPr>
        <p:grpSpPr>
          <a:xfrm>
            <a:off x="3143240" y="3500438"/>
            <a:ext cx="642942" cy="856462"/>
            <a:chOff x="4357686" y="2857496"/>
            <a:chExt cx="642942" cy="856462"/>
          </a:xfrm>
        </p:grpSpPr>
        <p:grpSp>
          <p:nvGrpSpPr>
            <p:cNvPr id="8" name="Skupina 95"/>
            <p:cNvGrpSpPr/>
            <p:nvPr/>
          </p:nvGrpSpPr>
          <p:grpSpPr>
            <a:xfrm>
              <a:off x="4643438" y="2857496"/>
              <a:ext cx="72232" cy="856462"/>
              <a:chOff x="5572132" y="2643976"/>
              <a:chExt cx="72232" cy="856462"/>
            </a:xfrm>
          </p:grpSpPr>
          <p:cxnSp>
            <p:nvCxnSpPr>
              <p:cNvPr id="11" name="Přímá spojovací čára 10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Přímá spojovací čára 11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9" name="Přímá spojovací čára 8"/>
            <p:cNvCxnSpPr/>
            <p:nvPr/>
          </p:nvCxnSpPr>
          <p:spPr>
            <a:xfrm>
              <a:off x="4714876" y="3286124"/>
              <a:ext cx="285752" cy="158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9"/>
            <p:cNvCxnSpPr/>
            <p:nvPr/>
          </p:nvCxnSpPr>
          <p:spPr>
            <a:xfrm>
              <a:off x="4357686" y="3286124"/>
              <a:ext cx="285752" cy="158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" name="Skupina 12"/>
          <p:cNvGrpSpPr/>
          <p:nvPr/>
        </p:nvGrpSpPr>
        <p:grpSpPr>
          <a:xfrm>
            <a:off x="2928926" y="4500570"/>
            <a:ext cx="928694" cy="856462"/>
            <a:chOff x="5643570" y="2786058"/>
            <a:chExt cx="928694" cy="856462"/>
          </a:xfrm>
        </p:grpSpPr>
        <p:grpSp>
          <p:nvGrpSpPr>
            <p:cNvPr id="14" name="Skupina 94"/>
            <p:cNvGrpSpPr/>
            <p:nvPr/>
          </p:nvGrpSpPr>
          <p:grpSpPr>
            <a:xfrm>
              <a:off x="6072198" y="2786058"/>
              <a:ext cx="72232" cy="856462"/>
              <a:chOff x="5572132" y="2643976"/>
              <a:chExt cx="72232" cy="856462"/>
            </a:xfrm>
          </p:grpSpPr>
          <p:cxnSp>
            <p:nvCxnSpPr>
              <p:cNvPr id="23" name="Přímá spojovací čára 22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Přímá spojovací čára 23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5" name="Přímá spojovací čára 14"/>
            <p:cNvCxnSpPr/>
            <p:nvPr/>
          </p:nvCxnSpPr>
          <p:spPr>
            <a:xfrm>
              <a:off x="5643570" y="3214686"/>
              <a:ext cx="285752" cy="158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6" name="Skupina 98"/>
            <p:cNvGrpSpPr/>
            <p:nvPr/>
          </p:nvGrpSpPr>
          <p:grpSpPr>
            <a:xfrm>
              <a:off x="6215074" y="2786058"/>
              <a:ext cx="72232" cy="856462"/>
              <a:chOff x="5572132" y="2643976"/>
              <a:chExt cx="72232" cy="856462"/>
            </a:xfrm>
          </p:grpSpPr>
          <p:cxnSp>
            <p:nvCxnSpPr>
              <p:cNvPr id="21" name="Přímá spojovací čára 20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Přímá spojovací čára 21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7" name="Skupina 101"/>
            <p:cNvGrpSpPr/>
            <p:nvPr/>
          </p:nvGrpSpPr>
          <p:grpSpPr>
            <a:xfrm>
              <a:off x="5929322" y="2786058"/>
              <a:ext cx="72232" cy="856462"/>
              <a:chOff x="5572132" y="2643976"/>
              <a:chExt cx="72232" cy="856462"/>
            </a:xfrm>
          </p:grpSpPr>
          <p:cxnSp>
            <p:nvCxnSpPr>
              <p:cNvPr id="19" name="Přímá spojovací čára 18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Přímá spojovací čára 19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8" name="Přímá spojovací čára 17"/>
            <p:cNvCxnSpPr/>
            <p:nvPr/>
          </p:nvCxnSpPr>
          <p:spPr>
            <a:xfrm>
              <a:off x="6286512" y="3214686"/>
              <a:ext cx="285752" cy="1588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5" name="Skupina 35"/>
          <p:cNvGrpSpPr/>
          <p:nvPr/>
        </p:nvGrpSpPr>
        <p:grpSpPr>
          <a:xfrm>
            <a:off x="2857488" y="5715016"/>
            <a:ext cx="1724974" cy="367652"/>
            <a:chOff x="785786" y="2357430"/>
            <a:chExt cx="1724974" cy="367652"/>
          </a:xfrm>
        </p:grpSpPr>
        <p:sp>
          <p:nvSpPr>
            <p:cNvPr id="26" name="Prstenec 25"/>
            <p:cNvSpPr/>
            <p:nvPr/>
          </p:nvSpPr>
          <p:spPr>
            <a:xfrm>
              <a:off x="1785918" y="2643182"/>
              <a:ext cx="71438" cy="71438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27" name="Přímá spojovací čára 26"/>
            <p:cNvCxnSpPr/>
            <p:nvPr/>
          </p:nvCxnSpPr>
          <p:spPr>
            <a:xfrm>
              <a:off x="1357290" y="2357430"/>
              <a:ext cx="489604" cy="34672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ovací čára 27"/>
            <p:cNvCxnSpPr/>
            <p:nvPr/>
          </p:nvCxnSpPr>
          <p:spPr>
            <a:xfrm rot="16200000" flipH="1">
              <a:off x="2178827" y="2393149"/>
              <a:ext cx="10462" cy="653404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ovací čára 28"/>
            <p:cNvCxnSpPr/>
            <p:nvPr/>
          </p:nvCxnSpPr>
          <p:spPr>
            <a:xfrm rot="10800000">
              <a:off x="785786" y="2714620"/>
              <a:ext cx="500034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6" name="Skupina 35"/>
          <p:cNvGrpSpPr/>
          <p:nvPr/>
        </p:nvGrpSpPr>
        <p:grpSpPr>
          <a:xfrm>
            <a:off x="7286644" y="2571744"/>
            <a:ext cx="857256" cy="785818"/>
            <a:chOff x="785786" y="286522"/>
            <a:chExt cx="1928826" cy="1999470"/>
          </a:xfrm>
        </p:grpSpPr>
        <p:cxnSp>
          <p:nvCxnSpPr>
            <p:cNvPr id="37" name="Přímá spojovací čára 36"/>
            <p:cNvCxnSpPr/>
            <p:nvPr/>
          </p:nvCxnSpPr>
          <p:spPr>
            <a:xfrm rot="10800000">
              <a:off x="785786" y="1285860"/>
              <a:ext cx="857224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Přímá spojovací čára 37"/>
            <p:cNvCxnSpPr/>
            <p:nvPr/>
          </p:nvCxnSpPr>
          <p:spPr>
            <a:xfrm rot="5400000" flipH="1" flipV="1">
              <a:off x="1250133" y="750075"/>
              <a:ext cx="928694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Přímá spojovací čára 38"/>
            <p:cNvCxnSpPr/>
            <p:nvPr/>
          </p:nvCxnSpPr>
          <p:spPr>
            <a:xfrm rot="10800000">
              <a:off x="1785918" y="1285860"/>
              <a:ext cx="928694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ovací čára 39"/>
            <p:cNvCxnSpPr/>
            <p:nvPr/>
          </p:nvCxnSpPr>
          <p:spPr>
            <a:xfrm rot="5400000">
              <a:off x="1250927" y="1820851"/>
              <a:ext cx="928694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Prstenec 40"/>
            <p:cNvSpPr/>
            <p:nvPr/>
          </p:nvSpPr>
          <p:spPr>
            <a:xfrm>
              <a:off x="1643042" y="1214422"/>
              <a:ext cx="142876" cy="142876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47" name="Skupina 102"/>
          <p:cNvGrpSpPr/>
          <p:nvPr/>
        </p:nvGrpSpPr>
        <p:grpSpPr>
          <a:xfrm>
            <a:off x="7000892" y="5000636"/>
            <a:ext cx="1724974" cy="81900"/>
            <a:chOff x="857224" y="5000636"/>
            <a:chExt cx="1724974" cy="81900"/>
          </a:xfrm>
        </p:grpSpPr>
        <p:sp>
          <p:nvSpPr>
            <p:cNvPr id="48" name="Prstenec 47"/>
            <p:cNvSpPr/>
            <p:nvPr/>
          </p:nvSpPr>
          <p:spPr>
            <a:xfrm>
              <a:off x="1357290" y="5000636"/>
              <a:ext cx="71438" cy="71438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49" name="Přímá spojovací čára 48"/>
            <p:cNvCxnSpPr>
              <a:endCxn id="52" idx="2"/>
            </p:cNvCxnSpPr>
            <p:nvPr/>
          </p:nvCxnSpPr>
          <p:spPr>
            <a:xfrm>
              <a:off x="1428728" y="5000637"/>
              <a:ext cx="428628" cy="3571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Přímá spojovací čára 49"/>
            <p:cNvCxnSpPr/>
            <p:nvPr/>
          </p:nvCxnSpPr>
          <p:spPr>
            <a:xfrm>
              <a:off x="1928794" y="5072074"/>
              <a:ext cx="653404" cy="1046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Přímá spojovací čára 50"/>
            <p:cNvCxnSpPr/>
            <p:nvPr/>
          </p:nvCxnSpPr>
          <p:spPr>
            <a:xfrm rot="10800000">
              <a:off x="857224" y="5072074"/>
              <a:ext cx="500034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2" name="Elipsa 51"/>
            <p:cNvSpPr/>
            <p:nvPr/>
          </p:nvSpPr>
          <p:spPr>
            <a:xfrm>
              <a:off x="1857356" y="5000636"/>
              <a:ext cx="71438" cy="71438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4" name="Skupina 53"/>
          <p:cNvGrpSpPr/>
          <p:nvPr/>
        </p:nvGrpSpPr>
        <p:grpSpPr>
          <a:xfrm>
            <a:off x="7429520" y="5643578"/>
            <a:ext cx="642942" cy="642942"/>
            <a:chOff x="4286248" y="3929860"/>
            <a:chExt cx="642942" cy="642942"/>
          </a:xfrm>
        </p:grpSpPr>
        <p:cxnSp>
          <p:nvCxnSpPr>
            <p:cNvPr id="55" name="Přímá spojovací čára 54"/>
            <p:cNvCxnSpPr/>
            <p:nvPr/>
          </p:nvCxnSpPr>
          <p:spPr>
            <a:xfrm rot="5400000">
              <a:off x="4250529" y="4250537"/>
              <a:ext cx="642942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Přímá spojovací čára 55"/>
            <p:cNvCxnSpPr/>
            <p:nvPr/>
          </p:nvCxnSpPr>
          <p:spPr>
            <a:xfrm>
              <a:off x="4286248" y="4214818"/>
              <a:ext cx="642942" cy="15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7" name="TextovéPole 56"/>
          <p:cNvSpPr txBox="1"/>
          <p:nvPr/>
        </p:nvSpPr>
        <p:spPr>
          <a:xfrm>
            <a:off x="500034" y="500042"/>
            <a:ext cx="5857916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Doplň názvy součástí elektrického obvodu do tabulky.</a:t>
            </a:r>
            <a:endParaRPr lang="cs-CZ" sz="2000" dirty="0"/>
          </a:p>
        </p:txBody>
      </p:sp>
      <p:sp>
        <p:nvSpPr>
          <p:cNvPr id="58" name="Výbuch 1 57"/>
          <p:cNvSpPr/>
          <p:nvPr/>
        </p:nvSpPr>
        <p:spPr>
          <a:xfrm>
            <a:off x="5804654" y="285728"/>
            <a:ext cx="3339346" cy="1271590"/>
          </a:xfrm>
          <a:prstGeom prst="irregularSeal1">
            <a:avLst/>
          </a:prstGeom>
          <a:solidFill>
            <a:schemeClr val="accent6">
              <a:lumMod val="75000"/>
            </a:schemeClr>
          </a:solidFill>
          <a:ln>
            <a:solidFill>
              <a:srgbClr val="0A108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A1080"/>
                </a:solidFill>
              </a:rPr>
              <a:t>Obvod</a:t>
            </a:r>
          </a:p>
          <a:p>
            <a:pPr algn="ctr"/>
            <a:r>
              <a:rPr lang="cs-CZ" b="1" dirty="0" smtClean="0">
                <a:solidFill>
                  <a:srgbClr val="0A1080"/>
                </a:solidFill>
              </a:rPr>
              <a:t>úkoly</a:t>
            </a:r>
            <a:endParaRPr lang="cs-CZ" b="1" dirty="0">
              <a:solidFill>
                <a:srgbClr val="0A1080"/>
              </a:solidFill>
            </a:endParaRPr>
          </a:p>
        </p:txBody>
      </p:sp>
      <p:cxnSp>
        <p:nvCxnSpPr>
          <p:cNvPr id="53" name="Přímá spojovací čára 52"/>
          <p:cNvCxnSpPr/>
          <p:nvPr/>
        </p:nvCxnSpPr>
        <p:spPr>
          <a:xfrm rot="10800000">
            <a:off x="7286644" y="3857628"/>
            <a:ext cx="785818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Sedmiúhelník 58"/>
          <p:cNvSpPr/>
          <p:nvPr/>
        </p:nvSpPr>
        <p:spPr>
          <a:xfrm>
            <a:off x="7858148" y="714356"/>
            <a:ext cx="428628" cy="357190"/>
          </a:xfrm>
          <a:prstGeom prst="heptagon">
            <a:avLst/>
          </a:prstGeom>
          <a:solidFill>
            <a:srgbClr val="161B84"/>
          </a:solidFill>
          <a:ln>
            <a:solidFill>
              <a:srgbClr val="0A108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7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ýbuch 1 3"/>
          <p:cNvSpPr/>
          <p:nvPr/>
        </p:nvSpPr>
        <p:spPr>
          <a:xfrm>
            <a:off x="5429256" y="2857496"/>
            <a:ext cx="3339346" cy="1271590"/>
          </a:xfrm>
          <a:prstGeom prst="irregularSeal1">
            <a:avLst/>
          </a:prstGeom>
          <a:solidFill>
            <a:schemeClr val="accent6">
              <a:lumMod val="75000"/>
            </a:schemeClr>
          </a:solidFill>
          <a:ln>
            <a:solidFill>
              <a:srgbClr val="0A108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A1080"/>
                </a:solidFill>
              </a:rPr>
              <a:t>Obvod</a:t>
            </a:r>
          </a:p>
          <a:p>
            <a:pPr algn="ctr"/>
            <a:r>
              <a:rPr lang="cs-CZ" b="1" dirty="0" smtClean="0">
                <a:solidFill>
                  <a:srgbClr val="0A1080"/>
                </a:solidFill>
              </a:rPr>
              <a:t>úkoly</a:t>
            </a:r>
            <a:endParaRPr lang="cs-CZ" b="1" dirty="0">
              <a:solidFill>
                <a:srgbClr val="0A1080"/>
              </a:solidFill>
            </a:endParaRPr>
          </a:p>
        </p:txBody>
      </p:sp>
      <p:sp>
        <p:nvSpPr>
          <p:cNvPr id="7" name="Sedmiúhelník 6"/>
          <p:cNvSpPr/>
          <p:nvPr/>
        </p:nvSpPr>
        <p:spPr>
          <a:xfrm>
            <a:off x="7572396" y="3214686"/>
            <a:ext cx="428628" cy="357190"/>
          </a:xfrm>
          <a:prstGeom prst="heptagon">
            <a:avLst/>
          </a:prstGeom>
          <a:solidFill>
            <a:srgbClr val="161B84"/>
          </a:solidFill>
          <a:ln>
            <a:solidFill>
              <a:srgbClr val="0A108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8</a:t>
            </a:r>
            <a:endParaRPr lang="cs-CZ" b="1" dirty="0"/>
          </a:p>
        </p:txBody>
      </p:sp>
      <p:grpSp>
        <p:nvGrpSpPr>
          <p:cNvPr id="30" name="Skupina 29"/>
          <p:cNvGrpSpPr/>
          <p:nvPr/>
        </p:nvGrpSpPr>
        <p:grpSpPr>
          <a:xfrm>
            <a:off x="2928926" y="4000504"/>
            <a:ext cx="4092798" cy="2428098"/>
            <a:chOff x="2428860" y="2643182"/>
            <a:chExt cx="4092798" cy="2428098"/>
          </a:xfrm>
        </p:grpSpPr>
        <p:grpSp>
          <p:nvGrpSpPr>
            <p:cNvPr id="31" name="Skupina 47"/>
            <p:cNvGrpSpPr/>
            <p:nvPr/>
          </p:nvGrpSpPr>
          <p:grpSpPr>
            <a:xfrm>
              <a:off x="2428860" y="2643182"/>
              <a:ext cx="4092798" cy="2428098"/>
              <a:chOff x="2479466" y="2659998"/>
              <a:chExt cx="4092798" cy="2428098"/>
            </a:xfrm>
          </p:grpSpPr>
          <p:sp>
            <p:nvSpPr>
              <p:cNvPr id="36" name="Prstenec 2"/>
              <p:cNvSpPr/>
              <p:nvPr/>
            </p:nvSpPr>
            <p:spPr>
              <a:xfrm>
                <a:off x="3143240" y="4572008"/>
                <a:ext cx="72926" cy="73539"/>
              </a:xfrm>
              <a:prstGeom prst="donut">
                <a:avLst>
                  <a:gd name="adj" fmla="val 5541"/>
                </a:avLst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37" name="Přímá spojovací čára 3"/>
              <p:cNvCxnSpPr/>
              <p:nvPr/>
            </p:nvCxnSpPr>
            <p:spPr>
              <a:xfrm>
                <a:off x="2714612" y="4286256"/>
                <a:ext cx="499802" cy="356925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" name="Přímá spojovací čára 4"/>
              <p:cNvCxnSpPr/>
              <p:nvPr/>
            </p:nvCxnSpPr>
            <p:spPr>
              <a:xfrm>
                <a:off x="5051234" y="4660262"/>
                <a:ext cx="1500198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Přímá spojovací čára 5"/>
              <p:cNvCxnSpPr/>
              <p:nvPr/>
            </p:nvCxnSpPr>
            <p:spPr>
              <a:xfrm rot="10800000" flipV="1">
                <a:off x="2479468" y="4643445"/>
                <a:ext cx="306583" cy="2109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Přímá spojovací čára 6"/>
              <p:cNvCxnSpPr/>
              <p:nvPr/>
            </p:nvCxnSpPr>
            <p:spPr>
              <a:xfrm rot="10800000" flipV="1">
                <a:off x="3179704" y="4645033"/>
                <a:ext cx="392165" cy="513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1" name="Elipsa 7"/>
              <p:cNvSpPr/>
              <p:nvPr/>
            </p:nvSpPr>
            <p:spPr>
              <a:xfrm>
                <a:off x="3646281" y="2659998"/>
                <a:ext cx="933446" cy="941294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42" name="Přímá spojovací čára 8"/>
              <p:cNvCxnSpPr>
                <a:stCxn id="40" idx="7"/>
                <a:endCxn id="40" idx="3"/>
              </p:cNvCxnSpPr>
              <p:nvPr/>
            </p:nvCxnSpPr>
            <p:spPr>
              <a:xfrm rot="16200000" flipH="1" flipV="1">
                <a:off x="3780207" y="2800622"/>
                <a:ext cx="665595" cy="660046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" name="Přímá spojovací čára 9"/>
              <p:cNvCxnSpPr>
                <a:stCxn id="40" idx="1"/>
                <a:endCxn id="40" idx="5"/>
              </p:cNvCxnSpPr>
              <p:nvPr/>
            </p:nvCxnSpPr>
            <p:spPr>
              <a:xfrm rot="16200000" flipH="1">
                <a:off x="3780207" y="2800622"/>
                <a:ext cx="665595" cy="660046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4" name="Přímá spojovací čára 10"/>
              <p:cNvCxnSpPr/>
              <p:nvPr/>
            </p:nvCxnSpPr>
            <p:spPr>
              <a:xfrm>
                <a:off x="4551168" y="3160064"/>
                <a:ext cx="2000264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" name="Přímá spojovací čára 11"/>
              <p:cNvCxnSpPr/>
              <p:nvPr/>
            </p:nvCxnSpPr>
            <p:spPr>
              <a:xfrm>
                <a:off x="2479466" y="3174772"/>
                <a:ext cx="1166815" cy="1635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" name="Přímá spojovací čára 12"/>
              <p:cNvCxnSpPr/>
              <p:nvPr/>
            </p:nvCxnSpPr>
            <p:spPr>
              <a:xfrm rot="5400000" flipH="1" flipV="1">
                <a:off x="1745703" y="3908535"/>
                <a:ext cx="1469148" cy="1621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" name="Přímá spojovací čára 13"/>
              <p:cNvCxnSpPr/>
              <p:nvPr/>
            </p:nvCxnSpPr>
            <p:spPr>
              <a:xfrm rot="5400000" flipH="1" flipV="1">
                <a:off x="5803341" y="3891339"/>
                <a:ext cx="1517014" cy="20832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8" name="Přímá spojovací čára 47"/>
              <p:cNvCxnSpPr/>
              <p:nvPr/>
            </p:nvCxnSpPr>
            <p:spPr>
              <a:xfrm rot="5400000">
                <a:off x="4623400" y="4658674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" name="Přímá spojovací čára 48"/>
              <p:cNvCxnSpPr/>
              <p:nvPr/>
            </p:nvCxnSpPr>
            <p:spPr>
              <a:xfrm rot="5400000">
                <a:off x="4480524" y="4659468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" name="Přímá spojovací čára 49"/>
              <p:cNvCxnSpPr/>
              <p:nvPr/>
            </p:nvCxnSpPr>
            <p:spPr>
              <a:xfrm>
                <a:off x="4408292" y="4660262"/>
                <a:ext cx="285752" cy="1588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51" name="Skupina 98"/>
              <p:cNvGrpSpPr/>
              <p:nvPr/>
            </p:nvGrpSpPr>
            <p:grpSpPr>
              <a:xfrm>
                <a:off x="5000628" y="4214818"/>
                <a:ext cx="72232" cy="856462"/>
                <a:chOff x="5572132" y="2643976"/>
                <a:chExt cx="72232" cy="856462"/>
              </a:xfrm>
            </p:grpSpPr>
            <p:cxnSp>
              <p:nvCxnSpPr>
                <p:cNvPr id="55" name="Přímá spojovací čára 22"/>
                <p:cNvCxnSpPr/>
                <p:nvPr/>
              </p:nvCxnSpPr>
              <p:spPr>
                <a:xfrm rot="5400000">
                  <a:off x="5358612" y="3071016"/>
                  <a:ext cx="428628" cy="1588"/>
                </a:xfrm>
                <a:prstGeom prst="line">
                  <a:avLst/>
                </a:prstGeom>
                <a:ln w="4762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6" name="Přímá spojovací čára 55"/>
                <p:cNvCxnSpPr/>
                <p:nvPr/>
              </p:nvCxnSpPr>
              <p:spPr>
                <a:xfrm rot="5400000">
                  <a:off x="5215736" y="3071810"/>
                  <a:ext cx="856462" cy="794"/>
                </a:xfrm>
                <a:prstGeom prst="line">
                  <a:avLst/>
                </a:prstGeom>
                <a:ln w="3175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52" name="Přímá spojovací čára 51"/>
              <p:cNvCxnSpPr/>
              <p:nvPr/>
            </p:nvCxnSpPr>
            <p:spPr>
              <a:xfrm rot="5400000">
                <a:off x="4480524" y="4658674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3" name="Přímá spojovací čára 52"/>
              <p:cNvCxnSpPr/>
              <p:nvPr/>
            </p:nvCxnSpPr>
            <p:spPr>
              <a:xfrm rot="5400000">
                <a:off x="4337648" y="4659468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4" name="Přímá spojovací čára 53"/>
              <p:cNvCxnSpPr/>
              <p:nvPr/>
            </p:nvCxnSpPr>
            <p:spPr>
              <a:xfrm>
                <a:off x="5051234" y="4660262"/>
                <a:ext cx="285752" cy="1588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2" name="Skupina 28"/>
            <p:cNvGrpSpPr/>
            <p:nvPr/>
          </p:nvGrpSpPr>
          <p:grpSpPr>
            <a:xfrm>
              <a:off x="3500430" y="4143380"/>
              <a:ext cx="914400" cy="914400"/>
              <a:chOff x="7500958" y="2643182"/>
              <a:chExt cx="914400" cy="914400"/>
            </a:xfrm>
          </p:grpSpPr>
          <p:sp>
            <p:nvSpPr>
              <p:cNvPr id="33" name="Elipsa 32"/>
              <p:cNvSpPr/>
              <p:nvPr/>
            </p:nvSpPr>
            <p:spPr>
              <a:xfrm>
                <a:off x="7500958" y="2643182"/>
                <a:ext cx="914400" cy="91440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34" name="Přímá spojovací čára 33"/>
              <p:cNvCxnSpPr>
                <a:stCxn id="33" idx="7"/>
                <a:endCxn id="33" idx="3"/>
              </p:cNvCxnSpPr>
              <p:nvPr/>
            </p:nvCxnSpPr>
            <p:spPr>
              <a:xfrm rot="16200000" flipH="1" flipV="1">
                <a:off x="7634869" y="2777093"/>
                <a:ext cx="646578" cy="64657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Přímá spojovací čára 34"/>
              <p:cNvCxnSpPr>
                <a:stCxn id="33" idx="1"/>
                <a:endCxn id="33" idx="5"/>
              </p:cNvCxnSpPr>
              <p:nvPr/>
            </p:nvCxnSpPr>
            <p:spPr>
              <a:xfrm rot="16200000" flipH="1">
                <a:off x="7634869" y="2777093"/>
                <a:ext cx="646578" cy="64657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57" name="TextovéPole 56"/>
          <p:cNvSpPr txBox="1"/>
          <p:nvPr/>
        </p:nvSpPr>
        <p:spPr>
          <a:xfrm>
            <a:off x="357158" y="1071546"/>
            <a:ext cx="8001056" cy="1569660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 tomto schematickém znázornění jsou zapojeny dvě žárovky:</a:t>
            </a:r>
          </a:p>
          <a:p>
            <a:r>
              <a:rPr lang="cs-CZ" sz="2400" dirty="0" smtClean="0"/>
              <a:t>1.za sebou</a:t>
            </a:r>
          </a:p>
          <a:p>
            <a:r>
              <a:rPr lang="cs-CZ" sz="2400" dirty="0" smtClean="0"/>
              <a:t>2.vedle sebe</a:t>
            </a:r>
          </a:p>
        </p:txBody>
      </p:sp>
      <p:sp>
        <p:nvSpPr>
          <p:cNvPr id="58" name="TextovéPole 57"/>
          <p:cNvSpPr txBox="1"/>
          <p:nvPr/>
        </p:nvSpPr>
        <p:spPr>
          <a:xfrm>
            <a:off x="357158" y="428604"/>
            <a:ext cx="5857916" cy="369332"/>
          </a:xfrm>
          <a:prstGeom prst="rect">
            <a:avLst/>
          </a:prstGeom>
          <a:solidFill>
            <a:srgbClr val="3366FF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Vyber správnou odpověď.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2012 004.jpg"/>
          <p:cNvPicPr>
            <a:picLocks noChangeAspect="1"/>
          </p:cNvPicPr>
          <p:nvPr/>
        </p:nvPicPr>
        <p:blipFill>
          <a:blip r:embed="rId2" cstate="print"/>
          <a:srcRect l="781" r="6250" b="4166"/>
          <a:stretch>
            <a:fillRect/>
          </a:stretch>
        </p:blipFill>
        <p:spPr>
          <a:xfrm>
            <a:off x="571472" y="928670"/>
            <a:ext cx="3082674" cy="2383243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57158" y="500042"/>
            <a:ext cx="8215370" cy="369332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Na obrázku je </a:t>
            </a:r>
            <a:r>
              <a:rPr lang="cs-CZ" dirty="0" smtClean="0"/>
              <a:t>elektrický </a:t>
            </a:r>
            <a:r>
              <a:rPr lang="cs-CZ" dirty="0" smtClean="0"/>
              <a:t>obvod</a:t>
            </a:r>
            <a:r>
              <a:rPr lang="cs-CZ" dirty="0" smtClean="0"/>
              <a:t>. O </a:t>
            </a:r>
            <a:r>
              <a:rPr lang="cs-CZ" dirty="0" smtClean="0"/>
              <a:t>jaký obvod se jedná? ______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5720" y="3643314"/>
            <a:ext cx="7786742" cy="369332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Nakresli schéma tohoto obvodu.</a:t>
            </a:r>
            <a:endParaRPr lang="cs-CZ" dirty="0"/>
          </a:p>
        </p:txBody>
      </p:sp>
      <p:sp>
        <p:nvSpPr>
          <p:cNvPr id="6" name="Výbuch 1 5"/>
          <p:cNvSpPr/>
          <p:nvPr/>
        </p:nvSpPr>
        <p:spPr>
          <a:xfrm>
            <a:off x="5357818" y="1285860"/>
            <a:ext cx="3339346" cy="1271590"/>
          </a:xfrm>
          <a:prstGeom prst="irregularSeal1">
            <a:avLst/>
          </a:prstGeom>
          <a:solidFill>
            <a:schemeClr val="accent6">
              <a:lumMod val="75000"/>
            </a:schemeClr>
          </a:solidFill>
          <a:ln>
            <a:solidFill>
              <a:srgbClr val="0A108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A1080"/>
                </a:solidFill>
              </a:rPr>
              <a:t>Obvod</a:t>
            </a:r>
          </a:p>
          <a:p>
            <a:pPr algn="ctr"/>
            <a:r>
              <a:rPr lang="cs-CZ" b="1" dirty="0" smtClean="0">
                <a:solidFill>
                  <a:srgbClr val="0A1080"/>
                </a:solidFill>
              </a:rPr>
              <a:t>úkoly</a:t>
            </a:r>
            <a:endParaRPr lang="cs-CZ" b="1" dirty="0">
              <a:solidFill>
                <a:srgbClr val="0A1080"/>
              </a:solidFill>
            </a:endParaRPr>
          </a:p>
        </p:txBody>
      </p:sp>
      <p:sp>
        <p:nvSpPr>
          <p:cNvPr id="7" name="Sedmiúhelník 6"/>
          <p:cNvSpPr/>
          <p:nvPr/>
        </p:nvSpPr>
        <p:spPr>
          <a:xfrm>
            <a:off x="7429520" y="1571612"/>
            <a:ext cx="642942" cy="428628"/>
          </a:xfrm>
          <a:prstGeom prst="heptagon">
            <a:avLst/>
          </a:prstGeom>
          <a:solidFill>
            <a:srgbClr val="161B84"/>
          </a:solidFill>
          <a:ln>
            <a:solidFill>
              <a:srgbClr val="0A108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9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2012 012.jpg"/>
          <p:cNvPicPr>
            <a:picLocks noChangeAspect="1"/>
          </p:cNvPicPr>
          <p:nvPr/>
        </p:nvPicPr>
        <p:blipFill>
          <a:blip r:embed="rId2" cstate="print"/>
          <a:srcRect l="7031" r="4687" b="12500"/>
          <a:stretch>
            <a:fillRect/>
          </a:stretch>
        </p:blipFill>
        <p:spPr>
          <a:xfrm>
            <a:off x="642910" y="1071546"/>
            <a:ext cx="3147868" cy="2340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57158" y="500042"/>
            <a:ext cx="8215370" cy="369332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Na obrázku je </a:t>
            </a:r>
            <a:r>
              <a:rPr lang="cs-CZ" dirty="0" smtClean="0"/>
              <a:t>elektrický </a:t>
            </a:r>
            <a:r>
              <a:rPr lang="cs-CZ" dirty="0" smtClean="0"/>
              <a:t>obvod. O jaký obvod se jedná? ______</a:t>
            </a:r>
            <a:endParaRPr lang="cs-CZ" dirty="0"/>
          </a:p>
        </p:txBody>
      </p:sp>
      <p:sp>
        <p:nvSpPr>
          <p:cNvPr id="4" name="Výbuch 1 3"/>
          <p:cNvSpPr/>
          <p:nvPr/>
        </p:nvSpPr>
        <p:spPr>
          <a:xfrm>
            <a:off x="5357818" y="1285860"/>
            <a:ext cx="3339346" cy="1271590"/>
          </a:xfrm>
          <a:prstGeom prst="irregularSeal1">
            <a:avLst/>
          </a:prstGeom>
          <a:solidFill>
            <a:schemeClr val="accent6">
              <a:lumMod val="75000"/>
            </a:schemeClr>
          </a:solidFill>
          <a:ln>
            <a:solidFill>
              <a:srgbClr val="0A108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A1080"/>
                </a:solidFill>
              </a:rPr>
              <a:t>Obvod</a:t>
            </a:r>
          </a:p>
          <a:p>
            <a:pPr algn="ctr"/>
            <a:r>
              <a:rPr lang="cs-CZ" b="1" dirty="0" smtClean="0">
                <a:solidFill>
                  <a:srgbClr val="0A1080"/>
                </a:solidFill>
              </a:rPr>
              <a:t>úkoly</a:t>
            </a:r>
            <a:endParaRPr lang="cs-CZ" b="1" dirty="0">
              <a:solidFill>
                <a:srgbClr val="0A108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7158" y="3643314"/>
            <a:ext cx="7786742" cy="369332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Nakresli schéma tohoto obvodu.</a:t>
            </a:r>
            <a:endParaRPr lang="cs-CZ" dirty="0"/>
          </a:p>
        </p:txBody>
      </p:sp>
      <p:sp>
        <p:nvSpPr>
          <p:cNvPr id="6" name="Sedmiúhelník 5"/>
          <p:cNvSpPr/>
          <p:nvPr/>
        </p:nvSpPr>
        <p:spPr>
          <a:xfrm>
            <a:off x="7429520" y="1571612"/>
            <a:ext cx="642942" cy="428628"/>
          </a:xfrm>
          <a:prstGeom prst="heptagon">
            <a:avLst/>
          </a:prstGeom>
          <a:solidFill>
            <a:srgbClr val="161B84"/>
          </a:solidFill>
          <a:ln>
            <a:solidFill>
              <a:srgbClr val="0A108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10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000100" y="1857364"/>
          <a:ext cx="7072362" cy="222504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3536181"/>
                <a:gridCol w="3536181"/>
              </a:tblGrid>
              <a:tr h="314327">
                <a:tc gridSpan="2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>
                          <a:solidFill>
                            <a:schemeClr val="bg1"/>
                          </a:solidFill>
                        </a:rPr>
                        <a:t>:</a:t>
                      </a:r>
                    </a:p>
                    <a:p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14327">
                <a:tc>
                  <a:txBody>
                    <a:bodyPr/>
                    <a:lstStyle/>
                    <a:p>
                      <a:r>
                        <a:rPr lang="cs-CZ" dirty="0" smtClean="0"/>
                        <a:t>600mA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0,6    A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800000"/>
                    </a:solidFill>
                  </a:tcPr>
                </a:tc>
              </a:tr>
              <a:tr h="314327">
                <a:tc>
                  <a:txBody>
                    <a:bodyPr/>
                    <a:lstStyle/>
                    <a:p>
                      <a:r>
                        <a:rPr lang="cs-CZ" dirty="0" smtClean="0"/>
                        <a:t>2kA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2000    A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800000"/>
                    </a:solidFill>
                  </a:tcPr>
                </a:tc>
              </a:tr>
              <a:tr h="314327">
                <a:tc>
                  <a:txBody>
                    <a:bodyPr/>
                    <a:lstStyle/>
                    <a:p>
                      <a:r>
                        <a:rPr lang="cs-CZ" dirty="0" smtClean="0"/>
                        <a:t>0,5A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500 </a:t>
                      </a:r>
                      <a:r>
                        <a:rPr lang="cs-CZ" dirty="0" err="1" smtClean="0">
                          <a:solidFill>
                            <a:schemeClr val="bg1"/>
                          </a:solidFill>
                        </a:rPr>
                        <a:t>mA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800000"/>
                    </a:solidFill>
                  </a:tcPr>
                </a:tc>
              </a:tr>
              <a:tr h="314327">
                <a:tc>
                  <a:txBody>
                    <a:bodyPr/>
                    <a:lstStyle/>
                    <a:p>
                      <a:r>
                        <a:rPr lang="cs-CZ" dirty="0" smtClean="0"/>
                        <a:t>3A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0,003  </a:t>
                      </a:r>
                      <a:r>
                        <a:rPr lang="cs-CZ" dirty="0" err="1" smtClean="0">
                          <a:solidFill>
                            <a:schemeClr val="bg1"/>
                          </a:solidFill>
                        </a:rPr>
                        <a:t>kA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800000"/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928662" y="4714884"/>
            <a:ext cx="7215238" cy="1200329"/>
          </a:xfrm>
          <a:prstGeom prst="rect">
            <a:avLst/>
          </a:prstGeom>
          <a:solidFill>
            <a:srgbClr val="80000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Seřaď hodnoty z tabulky podle velikosti: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2 </a:t>
            </a:r>
            <a:r>
              <a:rPr lang="cs-CZ" dirty="0" err="1" smtClean="0">
                <a:solidFill>
                  <a:schemeClr val="bg1"/>
                </a:solidFill>
              </a:rPr>
              <a:t>kA</a:t>
            </a:r>
            <a:r>
              <a:rPr lang="cs-CZ" dirty="0" smtClean="0">
                <a:solidFill>
                  <a:schemeClr val="bg1"/>
                </a:solidFill>
              </a:rPr>
              <a:t>; 3 A; 0,6 A;0,5 A.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Výbuch 1 5"/>
          <p:cNvSpPr/>
          <p:nvPr/>
        </p:nvSpPr>
        <p:spPr>
          <a:xfrm>
            <a:off x="500034" y="500042"/>
            <a:ext cx="3339346" cy="1271590"/>
          </a:xfrm>
          <a:prstGeom prst="irregularSeal1">
            <a:avLst/>
          </a:prstGeom>
          <a:solidFill>
            <a:srgbClr val="800000"/>
          </a:solidFill>
          <a:ln>
            <a:solidFill>
              <a:srgbClr val="0A108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Obvod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řešení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7" name="Sedmiúhelník 6"/>
          <p:cNvSpPr/>
          <p:nvPr/>
        </p:nvSpPr>
        <p:spPr>
          <a:xfrm>
            <a:off x="2786050" y="857232"/>
            <a:ext cx="642942" cy="428628"/>
          </a:xfrm>
          <a:prstGeom prst="heptagon">
            <a:avLst/>
          </a:prstGeom>
          <a:solidFill>
            <a:srgbClr val="161B84"/>
          </a:solidFill>
          <a:ln>
            <a:solidFill>
              <a:srgbClr val="0A108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1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TextovéPole 30"/>
          <p:cNvSpPr txBox="1"/>
          <p:nvPr/>
        </p:nvSpPr>
        <p:spPr>
          <a:xfrm>
            <a:off x="428596" y="2000240"/>
            <a:ext cx="8429684" cy="461665"/>
          </a:xfrm>
          <a:prstGeom prst="rect">
            <a:avLst/>
          </a:prstGeom>
          <a:solidFill>
            <a:srgbClr val="8000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Tomuto spojení žárovek říkáme spojení za sebou.</a:t>
            </a:r>
          </a:p>
        </p:txBody>
      </p:sp>
      <p:sp>
        <p:nvSpPr>
          <p:cNvPr id="37" name="Obdélník 36"/>
          <p:cNvSpPr/>
          <p:nvPr/>
        </p:nvSpPr>
        <p:spPr>
          <a:xfrm>
            <a:off x="357158" y="5572140"/>
            <a:ext cx="8429684" cy="830997"/>
          </a:xfrm>
          <a:prstGeom prst="rect">
            <a:avLst/>
          </a:prstGeom>
          <a:solidFill>
            <a:srgbClr val="800000"/>
          </a:solidFill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Když jednu žárovku vyšroubujeme, bude druhá žárovka svítit nebo zhasne? Druhá </a:t>
            </a:r>
            <a:r>
              <a:rPr lang="cs-CZ" sz="2400" smtClean="0">
                <a:solidFill>
                  <a:schemeClr val="bg1"/>
                </a:solidFill>
              </a:rPr>
              <a:t>nebude svítit.</a:t>
            </a:r>
            <a:endParaRPr lang="cs-CZ" sz="2400" dirty="0">
              <a:solidFill>
                <a:schemeClr val="bg1"/>
              </a:solidFill>
            </a:endParaRPr>
          </a:p>
        </p:txBody>
      </p:sp>
      <p:grpSp>
        <p:nvGrpSpPr>
          <p:cNvPr id="2" name="Skupina 37"/>
          <p:cNvGrpSpPr/>
          <p:nvPr/>
        </p:nvGrpSpPr>
        <p:grpSpPr>
          <a:xfrm>
            <a:off x="2214546" y="2928934"/>
            <a:ext cx="4216464" cy="2497494"/>
            <a:chOff x="2214546" y="2928934"/>
            <a:chExt cx="4216464" cy="2497494"/>
          </a:xfrm>
        </p:grpSpPr>
        <p:sp>
          <p:nvSpPr>
            <p:cNvPr id="3" name="Prstenec 2"/>
            <p:cNvSpPr/>
            <p:nvPr/>
          </p:nvSpPr>
          <p:spPr>
            <a:xfrm>
              <a:off x="3271319" y="4895590"/>
              <a:ext cx="75484" cy="75641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4" name="Přímá spojovací čára 3"/>
            <p:cNvCxnSpPr/>
            <p:nvPr/>
          </p:nvCxnSpPr>
          <p:spPr>
            <a:xfrm rot="16200000" flipH="1">
              <a:off x="2991843" y="4651967"/>
              <a:ext cx="30955" cy="585417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ovací čára 4"/>
            <p:cNvCxnSpPr/>
            <p:nvPr/>
          </p:nvCxnSpPr>
          <p:spPr>
            <a:xfrm>
              <a:off x="4876516" y="4986366"/>
              <a:ext cx="1552816" cy="1633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ovací čára 5"/>
            <p:cNvCxnSpPr/>
            <p:nvPr/>
          </p:nvCxnSpPr>
          <p:spPr>
            <a:xfrm rot="10800000">
              <a:off x="2214546" y="4971238"/>
              <a:ext cx="528352" cy="168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ovací čára 6"/>
            <p:cNvCxnSpPr/>
            <p:nvPr/>
          </p:nvCxnSpPr>
          <p:spPr>
            <a:xfrm rot="10800000">
              <a:off x="3346803" y="4971242"/>
              <a:ext cx="1159995" cy="1512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Elipsa 7"/>
            <p:cNvSpPr/>
            <p:nvPr/>
          </p:nvSpPr>
          <p:spPr>
            <a:xfrm>
              <a:off x="3422286" y="2928934"/>
              <a:ext cx="966185" cy="968197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" name="Přímá spojovací čára 8"/>
            <p:cNvCxnSpPr>
              <a:stCxn id="8" idx="7"/>
              <a:endCxn id="8" idx="3"/>
            </p:cNvCxnSpPr>
            <p:nvPr/>
          </p:nvCxnSpPr>
          <p:spPr>
            <a:xfrm rot="16200000" flipH="1" flipV="1">
              <a:off x="3563070" y="3071434"/>
              <a:ext cx="684618" cy="68319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9"/>
            <p:cNvCxnSpPr>
              <a:stCxn id="8" idx="1"/>
              <a:endCxn id="8" idx="5"/>
            </p:cNvCxnSpPr>
            <p:nvPr/>
          </p:nvCxnSpPr>
          <p:spPr>
            <a:xfrm rot="16200000" flipH="1">
              <a:off x="3563070" y="3071434"/>
              <a:ext cx="684618" cy="68319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ovací čára 10"/>
            <p:cNvCxnSpPr/>
            <p:nvPr/>
          </p:nvCxnSpPr>
          <p:spPr>
            <a:xfrm>
              <a:off x="4358910" y="3443292"/>
              <a:ext cx="517605" cy="1633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>
              <a:off x="2214546" y="3458420"/>
              <a:ext cx="1207740" cy="168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 flipV="1">
              <a:off x="1459817" y="4213149"/>
              <a:ext cx="1511137" cy="167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13"/>
            <p:cNvCxnSpPr/>
            <p:nvPr/>
          </p:nvCxnSpPr>
          <p:spPr>
            <a:xfrm rot="5400000" flipH="1" flipV="1">
              <a:off x="5651528" y="4221154"/>
              <a:ext cx="1557344" cy="162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5" name="Skupina 94"/>
            <p:cNvGrpSpPr/>
            <p:nvPr/>
          </p:nvGrpSpPr>
          <p:grpSpPr>
            <a:xfrm>
              <a:off x="4654685" y="4545488"/>
              <a:ext cx="74765" cy="880940"/>
              <a:chOff x="5572132" y="2643976"/>
              <a:chExt cx="72232" cy="856462"/>
            </a:xfrm>
          </p:grpSpPr>
          <p:cxnSp>
            <p:nvCxnSpPr>
              <p:cNvPr id="25" name="Přímá spojovací čára 24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Přímá spojovací čára 25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7" name="Přímá spojovací čára 16"/>
            <p:cNvCxnSpPr/>
            <p:nvPr/>
          </p:nvCxnSpPr>
          <p:spPr>
            <a:xfrm>
              <a:off x="4211023" y="4986366"/>
              <a:ext cx="295774" cy="1633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6" name="Skupina 98"/>
            <p:cNvGrpSpPr/>
            <p:nvPr/>
          </p:nvGrpSpPr>
          <p:grpSpPr>
            <a:xfrm>
              <a:off x="4802572" y="4545488"/>
              <a:ext cx="74765" cy="880940"/>
              <a:chOff x="5572132" y="2643976"/>
              <a:chExt cx="72232" cy="856462"/>
            </a:xfrm>
          </p:grpSpPr>
          <p:cxnSp>
            <p:nvCxnSpPr>
              <p:cNvPr id="23" name="Přímá spojovací čára 22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Přímá spojovací čára 23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8" name="Skupina 101"/>
            <p:cNvGrpSpPr/>
            <p:nvPr/>
          </p:nvGrpSpPr>
          <p:grpSpPr>
            <a:xfrm>
              <a:off x="4506798" y="4545488"/>
              <a:ext cx="74765" cy="880940"/>
              <a:chOff x="5572132" y="2643976"/>
              <a:chExt cx="72232" cy="856462"/>
            </a:xfrm>
          </p:grpSpPr>
          <p:cxnSp>
            <p:nvCxnSpPr>
              <p:cNvPr id="21" name="Přímá spojovací čára 20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Přímá spojovací čára 21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0" name="Přímá spojovací čára 19"/>
            <p:cNvCxnSpPr/>
            <p:nvPr/>
          </p:nvCxnSpPr>
          <p:spPr>
            <a:xfrm>
              <a:off x="4876516" y="4986366"/>
              <a:ext cx="295774" cy="1633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ovací čára 48"/>
            <p:cNvCxnSpPr/>
            <p:nvPr/>
          </p:nvCxnSpPr>
          <p:spPr>
            <a:xfrm>
              <a:off x="5837782" y="3443292"/>
              <a:ext cx="591549" cy="1633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4" name="Elipsa 33"/>
            <p:cNvSpPr/>
            <p:nvPr/>
          </p:nvSpPr>
          <p:spPr>
            <a:xfrm>
              <a:off x="4857752" y="2928934"/>
              <a:ext cx="985838" cy="985838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5" name="Přímá spojovací čára 34"/>
            <p:cNvCxnSpPr>
              <a:stCxn id="34" idx="7"/>
              <a:endCxn id="34" idx="3"/>
            </p:cNvCxnSpPr>
            <p:nvPr/>
          </p:nvCxnSpPr>
          <p:spPr>
            <a:xfrm rot="16200000" flipH="1" flipV="1">
              <a:off x="5002125" y="3073307"/>
              <a:ext cx="697092" cy="69709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Přímá spojovací čára 35"/>
            <p:cNvCxnSpPr>
              <a:stCxn id="34" idx="1"/>
              <a:endCxn id="34" idx="5"/>
            </p:cNvCxnSpPr>
            <p:nvPr/>
          </p:nvCxnSpPr>
          <p:spPr>
            <a:xfrm rot="16200000" flipH="1">
              <a:off x="5002125" y="3073307"/>
              <a:ext cx="697092" cy="69709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9" name="Prstenec 38"/>
            <p:cNvSpPr/>
            <p:nvPr/>
          </p:nvSpPr>
          <p:spPr>
            <a:xfrm>
              <a:off x="2714612" y="4929198"/>
              <a:ext cx="71438" cy="71438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sp>
        <p:nvSpPr>
          <p:cNvPr id="38" name="Výbuch 1 37"/>
          <p:cNvSpPr/>
          <p:nvPr/>
        </p:nvSpPr>
        <p:spPr>
          <a:xfrm>
            <a:off x="500034" y="285728"/>
            <a:ext cx="3339346" cy="1271590"/>
          </a:xfrm>
          <a:prstGeom prst="irregularSeal1">
            <a:avLst/>
          </a:prstGeom>
          <a:solidFill>
            <a:srgbClr val="800000"/>
          </a:solidFill>
          <a:ln>
            <a:solidFill>
              <a:srgbClr val="0A108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Obvod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řešení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42" name="Sedmiúhelník 41"/>
          <p:cNvSpPr/>
          <p:nvPr/>
        </p:nvSpPr>
        <p:spPr>
          <a:xfrm>
            <a:off x="2786050" y="642918"/>
            <a:ext cx="428628" cy="357190"/>
          </a:xfrm>
          <a:prstGeom prst="heptagon">
            <a:avLst/>
          </a:prstGeom>
          <a:solidFill>
            <a:srgbClr val="161B84"/>
          </a:solidFill>
          <a:ln>
            <a:solidFill>
              <a:srgbClr val="0A108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2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TextovéPole 59"/>
          <p:cNvSpPr txBox="1"/>
          <p:nvPr/>
        </p:nvSpPr>
        <p:spPr>
          <a:xfrm>
            <a:off x="357158" y="1428736"/>
            <a:ext cx="8501122" cy="461665"/>
          </a:xfrm>
          <a:prstGeom prst="rect">
            <a:avLst/>
          </a:prstGeom>
          <a:solidFill>
            <a:srgbClr val="8000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Tomuto spojení žárovek říkáme spojení vedle sebe.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6557970" y="1628756"/>
            <a:ext cx="5000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600" dirty="0"/>
          </a:p>
        </p:txBody>
      </p:sp>
      <p:grpSp>
        <p:nvGrpSpPr>
          <p:cNvPr id="47" name="Skupina 46"/>
          <p:cNvGrpSpPr/>
          <p:nvPr/>
        </p:nvGrpSpPr>
        <p:grpSpPr>
          <a:xfrm>
            <a:off x="1857356" y="1928802"/>
            <a:ext cx="4073587" cy="3713982"/>
            <a:chOff x="1857356" y="2143116"/>
            <a:chExt cx="4073587" cy="3713982"/>
          </a:xfrm>
        </p:grpSpPr>
        <p:grpSp>
          <p:nvGrpSpPr>
            <p:cNvPr id="2" name="Skupina 54"/>
            <p:cNvGrpSpPr/>
            <p:nvPr/>
          </p:nvGrpSpPr>
          <p:grpSpPr>
            <a:xfrm>
              <a:off x="1857356" y="2143116"/>
              <a:ext cx="4073587" cy="3713982"/>
              <a:chOff x="1785918" y="1500174"/>
              <a:chExt cx="4073587" cy="3713982"/>
            </a:xfrm>
          </p:grpSpPr>
          <p:sp>
            <p:nvSpPr>
              <p:cNvPr id="3" name="Prstenec 2"/>
              <p:cNvSpPr/>
              <p:nvPr/>
            </p:nvSpPr>
            <p:spPr>
              <a:xfrm>
                <a:off x="2806882" y="4698068"/>
                <a:ext cx="72926" cy="73539"/>
              </a:xfrm>
              <a:prstGeom prst="donut">
                <a:avLst>
                  <a:gd name="adj" fmla="val 5541"/>
                </a:avLst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4" name="Přímá spojovací čára 3"/>
              <p:cNvCxnSpPr/>
              <p:nvPr/>
            </p:nvCxnSpPr>
            <p:spPr>
              <a:xfrm rot="16200000" flipH="1">
                <a:off x="2590298" y="4482007"/>
                <a:ext cx="35491" cy="52216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" name="Přímá spojovací čára 4"/>
              <p:cNvCxnSpPr/>
              <p:nvPr/>
            </p:nvCxnSpPr>
            <p:spPr>
              <a:xfrm>
                <a:off x="4357686" y="4786322"/>
                <a:ext cx="1500198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" name="Přímá spojovací čára 5"/>
              <p:cNvCxnSpPr/>
              <p:nvPr/>
            </p:nvCxnSpPr>
            <p:spPr>
              <a:xfrm rot="10800000">
                <a:off x="1785918" y="4771614"/>
                <a:ext cx="510449" cy="1635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" name="Přímá spojovací čára 6"/>
              <p:cNvCxnSpPr/>
              <p:nvPr/>
            </p:nvCxnSpPr>
            <p:spPr>
              <a:xfrm rot="10800000">
                <a:off x="2879808" y="4771618"/>
                <a:ext cx="1120688" cy="14705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8" name="Elipsa 7"/>
              <p:cNvSpPr/>
              <p:nvPr/>
            </p:nvSpPr>
            <p:spPr>
              <a:xfrm>
                <a:off x="2928926" y="2786058"/>
                <a:ext cx="933446" cy="941294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9" name="Přímá spojovací čára 8"/>
              <p:cNvCxnSpPr>
                <a:stCxn id="8" idx="7"/>
                <a:endCxn id="8" idx="3"/>
              </p:cNvCxnSpPr>
              <p:nvPr/>
            </p:nvCxnSpPr>
            <p:spPr>
              <a:xfrm rot="16200000" flipH="1" flipV="1">
                <a:off x="3062851" y="2926682"/>
                <a:ext cx="665596" cy="660046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" name="Přímá spojovací čára 9"/>
              <p:cNvCxnSpPr/>
              <p:nvPr/>
            </p:nvCxnSpPr>
            <p:spPr>
              <a:xfrm rot="16200000" flipH="1">
                <a:off x="3069027" y="2931709"/>
                <a:ext cx="665596" cy="660046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Přímá spojovací čára 10"/>
              <p:cNvCxnSpPr/>
              <p:nvPr/>
            </p:nvCxnSpPr>
            <p:spPr>
              <a:xfrm>
                <a:off x="3857620" y="3286124"/>
                <a:ext cx="2000264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Přímá spojovací čára 11"/>
              <p:cNvCxnSpPr/>
              <p:nvPr/>
            </p:nvCxnSpPr>
            <p:spPr>
              <a:xfrm>
                <a:off x="1785918" y="3286124"/>
                <a:ext cx="1166815" cy="1635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Přímá spojovací čára 12"/>
              <p:cNvCxnSpPr/>
              <p:nvPr/>
            </p:nvCxnSpPr>
            <p:spPr>
              <a:xfrm rot="5400000" flipH="1" flipV="1">
                <a:off x="1052155" y="4034595"/>
                <a:ext cx="1469148" cy="1621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ovací čára 13"/>
              <p:cNvCxnSpPr/>
              <p:nvPr/>
            </p:nvCxnSpPr>
            <p:spPr>
              <a:xfrm rot="5400000" flipH="1" flipV="1">
                <a:off x="5124121" y="4019887"/>
                <a:ext cx="1469148" cy="1621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Přímá spojovací čára 24"/>
              <p:cNvCxnSpPr/>
              <p:nvPr/>
            </p:nvCxnSpPr>
            <p:spPr>
              <a:xfrm rot="5400000">
                <a:off x="3929852" y="4784734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Přímá spojovací čára 25"/>
              <p:cNvCxnSpPr/>
              <p:nvPr/>
            </p:nvCxnSpPr>
            <p:spPr>
              <a:xfrm rot="5400000">
                <a:off x="3786976" y="4785528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Přímá spojovací čára 16"/>
              <p:cNvCxnSpPr/>
              <p:nvPr/>
            </p:nvCxnSpPr>
            <p:spPr>
              <a:xfrm>
                <a:off x="3714744" y="4786322"/>
                <a:ext cx="285752" cy="1588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Přímá spojovací čára 22"/>
              <p:cNvCxnSpPr/>
              <p:nvPr/>
            </p:nvCxnSpPr>
            <p:spPr>
              <a:xfrm rot="5400000">
                <a:off x="4072728" y="4784734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Přímá spojovací čára 23"/>
              <p:cNvCxnSpPr/>
              <p:nvPr/>
            </p:nvCxnSpPr>
            <p:spPr>
              <a:xfrm rot="5400000">
                <a:off x="3929852" y="4785528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Přímá spojovací čára 20"/>
              <p:cNvCxnSpPr/>
              <p:nvPr/>
            </p:nvCxnSpPr>
            <p:spPr>
              <a:xfrm rot="5400000">
                <a:off x="3786976" y="4784734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Přímá spojovací čára 21"/>
              <p:cNvCxnSpPr/>
              <p:nvPr/>
            </p:nvCxnSpPr>
            <p:spPr>
              <a:xfrm rot="5400000">
                <a:off x="3644100" y="4785528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Přímá spojovací čára 19"/>
              <p:cNvCxnSpPr/>
              <p:nvPr/>
            </p:nvCxnSpPr>
            <p:spPr>
              <a:xfrm>
                <a:off x="4357686" y="4786322"/>
                <a:ext cx="285752" cy="1588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1" name="Prstenec 40"/>
              <p:cNvSpPr/>
              <p:nvPr/>
            </p:nvSpPr>
            <p:spPr>
              <a:xfrm rot="10800000">
                <a:off x="4500562" y="3214686"/>
                <a:ext cx="71438" cy="71438"/>
              </a:xfrm>
              <a:prstGeom prst="donut">
                <a:avLst>
                  <a:gd name="adj" fmla="val 5541"/>
                </a:avLst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42" name="Prstenec 41"/>
              <p:cNvSpPr/>
              <p:nvPr/>
            </p:nvSpPr>
            <p:spPr>
              <a:xfrm rot="10800000">
                <a:off x="2428860" y="3214686"/>
                <a:ext cx="71438" cy="71438"/>
              </a:xfrm>
              <a:prstGeom prst="donut">
                <a:avLst>
                  <a:gd name="adj" fmla="val 5541"/>
                </a:avLst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44" name="Přímá spojovací čára 43"/>
              <p:cNvCxnSpPr/>
              <p:nvPr/>
            </p:nvCxnSpPr>
            <p:spPr>
              <a:xfrm rot="16200000" flipH="1" flipV="1">
                <a:off x="3894927" y="2605875"/>
                <a:ext cx="1212858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2" name="Přímá spojovací čára 61"/>
              <p:cNvCxnSpPr/>
              <p:nvPr/>
            </p:nvCxnSpPr>
            <p:spPr>
              <a:xfrm rot="16200000" flipH="1">
                <a:off x="1832099" y="2597001"/>
                <a:ext cx="1203984" cy="10462"/>
              </a:xfrm>
              <a:prstGeom prst="line">
                <a:avLst/>
              </a:prstGeom>
              <a:ln w="38100">
                <a:solidFill>
                  <a:srgbClr val="01042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" name="Přímá spojovací čára 48"/>
              <p:cNvCxnSpPr/>
              <p:nvPr/>
            </p:nvCxnSpPr>
            <p:spPr>
              <a:xfrm rot="10800000">
                <a:off x="3929058" y="2000240"/>
                <a:ext cx="571504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" name="Přímá spojovací čára 42"/>
              <p:cNvCxnSpPr/>
              <p:nvPr/>
            </p:nvCxnSpPr>
            <p:spPr>
              <a:xfrm rot="10800000">
                <a:off x="2428860" y="2000240"/>
                <a:ext cx="571504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15" name="Skupina 35"/>
              <p:cNvGrpSpPr/>
              <p:nvPr/>
            </p:nvGrpSpPr>
            <p:grpSpPr>
              <a:xfrm>
                <a:off x="3000364" y="1500174"/>
                <a:ext cx="914400" cy="914400"/>
                <a:chOff x="7500958" y="2643182"/>
                <a:chExt cx="914400" cy="914400"/>
              </a:xfrm>
            </p:grpSpPr>
            <p:sp>
              <p:nvSpPr>
                <p:cNvPr id="37" name="Elipsa 36"/>
                <p:cNvSpPr/>
                <p:nvPr/>
              </p:nvSpPr>
              <p:spPr>
                <a:xfrm>
                  <a:off x="7500958" y="2643182"/>
                  <a:ext cx="914400" cy="914400"/>
                </a:xfrm>
                <a:prstGeom prst="ellipse">
                  <a:avLst/>
                </a:prstGeom>
                <a:solidFill>
                  <a:schemeClr val="bg1"/>
                </a:solidFill>
                <a:ln w="3810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38" name="Přímá spojovací čára 37"/>
                <p:cNvCxnSpPr>
                  <a:stCxn id="37" idx="7"/>
                  <a:endCxn id="37" idx="3"/>
                </p:cNvCxnSpPr>
                <p:nvPr/>
              </p:nvCxnSpPr>
              <p:spPr>
                <a:xfrm rot="16200000" flipH="1" flipV="1">
                  <a:off x="7634869" y="2777093"/>
                  <a:ext cx="646578" cy="646578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9" name="Přímá spojovací čára 38"/>
                <p:cNvCxnSpPr>
                  <a:stCxn id="37" idx="1"/>
                  <a:endCxn id="37" idx="5"/>
                </p:cNvCxnSpPr>
                <p:nvPr/>
              </p:nvCxnSpPr>
              <p:spPr>
                <a:xfrm rot="16200000" flipH="1">
                  <a:off x="7634869" y="2777093"/>
                  <a:ext cx="646578" cy="646578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46" name="Prstenec 45"/>
            <p:cNvSpPr/>
            <p:nvPr/>
          </p:nvSpPr>
          <p:spPr>
            <a:xfrm>
              <a:off x="2357422" y="5357826"/>
              <a:ext cx="71438" cy="71438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sp>
        <p:nvSpPr>
          <p:cNvPr id="45" name="Obdélník 44"/>
          <p:cNvSpPr/>
          <p:nvPr/>
        </p:nvSpPr>
        <p:spPr>
          <a:xfrm>
            <a:off x="428596" y="5715016"/>
            <a:ext cx="8358246" cy="830997"/>
          </a:xfrm>
          <a:prstGeom prst="rect">
            <a:avLst/>
          </a:prstGeom>
          <a:solidFill>
            <a:srgbClr val="800000"/>
          </a:solidFill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Když jednu žárovku vyšroubujeme, druhá bude svítit. Proud poteče druhou větví - druhou žárovkou.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51" name="Výbuch 1 50"/>
          <p:cNvSpPr/>
          <p:nvPr/>
        </p:nvSpPr>
        <p:spPr>
          <a:xfrm>
            <a:off x="571472" y="142852"/>
            <a:ext cx="3339346" cy="1271590"/>
          </a:xfrm>
          <a:prstGeom prst="irregularSeal1">
            <a:avLst/>
          </a:prstGeom>
          <a:solidFill>
            <a:srgbClr val="800000"/>
          </a:solidFill>
          <a:ln>
            <a:solidFill>
              <a:srgbClr val="0A108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Obvod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řešení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2" name="Sedmiúhelník 51"/>
          <p:cNvSpPr/>
          <p:nvPr/>
        </p:nvSpPr>
        <p:spPr>
          <a:xfrm>
            <a:off x="2714612" y="642918"/>
            <a:ext cx="428628" cy="428628"/>
          </a:xfrm>
          <a:prstGeom prst="heptagon">
            <a:avLst/>
          </a:prstGeom>
          <a:solidFill>
            <a:srgbClr val="161B84"/>
          </a:solidFill>
          <a:ln>
            <a:solidFill>
              <a:srgbClr val="0A108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3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ýbuch 1 1"/>
          <p:cNvSpPr/>
          <p:nvPr/>
        </p:nvSpPr>
        <p:spPr>
          <a:xfrm>
            <a:off x="357158" y="214290"/>
            <a:ext cx="3339346" cy="1271590"/>
          </a:xfrm>
          <a:prstGeom prst="irregularSeal1">
            <a:avLst/>
          </a:prstGeom>
          <a:solidFill>
            <a:srgbClr val="800000"/>
          </a:solidFill>
          <a:ln>
            <a:solidFill>
              <a:srgbClr val="0A108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Obvod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řešení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857620" y="1285860"/>
            <a:ext cx="4929222" cy="1200329"/>
          </a:xfrm>
          <a:prstGeom prst="rect">
            <a:avLst/>
          </a:prstGeom>
          <a:solidFill>
            <a:srgbClr val="8000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Žárovka je na napětí 6,3 V. Nebude svítit, protože jeden článek má napětí 1,5V.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" name="Sedmiúhelník 3"/>
          <p:cNvSpPr/>
          <p:nvPr/>
        </p:nvSpPr>
        <p:spPr>
          <a:xfrm>
            <a:off x="2714612" y="642918"/>
            <a:ext cx="428628" cy="428628"/>
          </a:xfrm>
          <a:prstGeom prst="heptagon">
            <a:avLst/>
          </a:prstGeom>
          <a:solidFill>
            <a:srgbClr val="161B84"/>
          </a:solidFill>
          <a:ln>
            <a:solidFill>
              <a:srgbClr val="0A108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4</a:t>
            </a:r>
            <a:endParaRPr lang="cs-CZ" b="1" dirty="0"/>
          </a:p>
        </p:txBody>
      </p:sp>
      <p:sp>
        <p:nvSpPr>
          <p:cNvPr id="5" name="Výbuch 1 4"/>
          <p:cNvSpPr/>
          <p:nvPr/>
        </p:nvSpPr>
        <p:spPr>
          <a:xfrm>
            <a:off x="428596" y="3643314"/>
            <a:ext cx="3339346" cy="1271590"/>
          </a:xfrm>
          <a:prstGeom prst="irregularSeal1">
            <a:avLst/>
          </a:prstGeom>
          <a:solidFill>
            <a:srgbClr val="800000"/>
          </a:solidFill>
          <a:ln>
            <a:solidFill>
              <a:srgbClr val="0A108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Obvod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řešení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6" name="Sedmiúhelník 5"/>
          <p:cNvSpPr/>
          <p:nvPr/>
        </p:nvSpPr>
        <p:spPr>
          <a:xfrm>
            <a:off x="2643174" y="4000504"/>
            <a:ext cx="428628" cy="428628"/>
          </a:xfrm>
          <a:prstGeom prst="heptagon">
            <a:avLst/>
          </a:prstGeom>
          <a:solidFill>
            <a:srgbClr val="161B84"/>
          </a:solidFill>
          <a:ln>
            <a:solidFill>
              <a:srgbClr val="0A108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5</a:t>
            </a:r>
            <a:endParaRPr lang="cs-CZ" b="1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4786314" y="4000504"/>
          <a:ext cx="3171846" cy="22145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5923"/>
                <a:gridCol w="1585923"/>
              </a:tblGrid>
              <a:tr h="442916">
                <a:tc>
                  <a:txBody>
                    <a:bodyPr/>
                    <a:lstStyle/>
                    <a:p>
                      <a:r>
                        <a:rPr lang="cs-CZ" dirty="0" smtClean="0"/>
                        <a:t> Žárovka 1</a:t>
                      </a:r>
                      <a:endParaRPr lang="cs-CZ" dirty="0"/>
                    </a:p>
                  </a:txBody>
                  <a:tcPr>
                    <a:solidFill>
                      <a:srgbClr val="3366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Žárovka 2</a:t>
                      </a:r>
                      <a:endParaRPr lang="cs-CZ" dirty="0"/>
                    </a:p>
                  </a:txBody>
                  <a:tcPr>
                    <a:solidFill>
                      <a:srgbClr val="3366FF"/>
                    </a:solidFill>
                  </a:tcPr>
                </a:tc>
              </a:tr>
              <a:tr h="442916">
                <a:tc>
                  <a:txBody>
                    <a:bodyPr/>
                    <a:lstStyle/>
                    <a:p>
                      <a:r>
                        <a:rPr lang="cs-CZ" dirty="0" smtClean="0"/>
                        <a:t>nesvítí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nesvítí</a:t>
                      </a:r>
                      <a:endParaRPr lang="cs-CZ" dirty="0"/>
                    </a:p>
                  </a:txBody>
                  <a:tcPr/>
                </a:tc>
              </a:tr>
              <a:tr h="442916">
                <a:tc>
                  <a:txBody>
                    <a:bodyPr/>
                    <a:lstStyle/>
                    <a:p>
                      <a:r>
                        <a:rPr lang="cs-CZ" dirty="0" smtClean="0"/>
                        <a:t>svítí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svítí</a:t>
                      </a:r>
                      <a:endParaRPr lang="cs-CZ" dirty="0"/>
                    </a:p>
                  </a:txBody>
                  <a:tcPr/>
                </a:tc>
              </a:tr>
              <a:tr h="442916">
                <a:tc>
                  <a:txBody>
                    <a:bodyPr/>
                    <a:lstStyle/>
                    <a:p>
                      <a:r>
                        <a:rPr lang="cs-CZ" dirty="0" smtClean="0"/>
                        <a:t>nesvítí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svítí</a:t>
                      </a:r>
                      <a:endParaRPr lang="cs-CZ" dirty="0"/>
                    </a:p>
                  </a:txBody>
                  <a:tcPr/>
                </a:tc>
              </a:tr>
              <a:tr h="442916">
                <a:tc>
                  <a:txBody>
                    <a:bodyPr/>
                    <a:lstStyle/>
                    <a:p>
                      <a:r>
                        <a:rPr lang="cs-CZ" dirty="0" smtClean="0"/>
                        <a:t>nesvítí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nesvítí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000232" y="4500570"/>
          <a:ext cx="6262710" cy="17823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31355"/>
                <a:gridCol w="3131355"/>
              </a:tblGrid>
              <a:tr h="380765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Žárovka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80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Vodivé spojení vodičů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800000"/>
                    </a:solidFill>
                  </a:tcPr>
                </a:tc>
              </a:tr>
              <a:tr h="380765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Článek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80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Vodič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800000"/>
                    </a:solidFill>
                  </a:tcPr>
                </a:tc>
              </a:tr>
              <a:tr h="380765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Baterie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80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Spínač - sepnut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800000"/>
                    </a:solidFill>
                  </a:tcPr>
                </a:tc>
              </a:tr>
              <a:tr h="380765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Spínač -vypnut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80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Křížení vodičů</a:t>
                      </a:r>
                    </a:p>
                    <a:p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800000"/>
                    </a:solidFill>
                  </a:tcPr>
                </a:tc>
              </a:tr>
            </a:tbl>
          </a:graphicData>
        </a:graphic>
      </p:graphicFrame>
      <p:sp>
        <p:nvSpPr>
          <p:cNvPr id="4" name="Výbuch 1 3"/>
          <p:cNvSpPr/>
          <p:nvPr/>
        </p:nvSpPr>
        <p:spPr>
          <a:xfrm>
            <a:off x="357158" y="3000372"/>
            <a:ext cx="3339346" cy="1271590"/>
          </a:xfrm>
          <a:prstGeom prst="irregularSeal1">
            <a:avLst/>
          </a:prstGeom>
          <a:solidFill>
            <a:srgbClr val="800000"/>
          </a:solidFill>
          <a:ln>
            <a:solidFill>
              <a:srgbClr val="0A108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Obvod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řešení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Sedmiúhelník 4"/>
          <p:cNvSpPr/>
          <p:nvPr/>
        </p:nvSpPr>
        <p:spPr>
          <a:xfrm>
            <a:off x="2500298" y="3571876"/>
            <a:ext cx="428628" cy="428628"/>
          </a:xfrm>
          <a:prstGeom prst="heptagon">
            <a:avLst/>
          </a:prstGeom>
          <a:solidFill>
            <a:srgbClr val="161B84"/>
          </a:solidFill>
          <a:ln>
            <a:solidFill>
              <a:srgbClr val="0A108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7</a:t>
            </a:r>
            <a:endParaRPr lang="cs-CZ" b="1" dirty="0"/>
          </a:p>
        </p:txBody>
      </p:sp>
      <p:grpSp>
        <p:nvGrpSpPr>
          <p:cNvPr id="25" name="Skupina 24"/>
          <p:cNvGrpSpPr/>
          <p:nvPr/>
        </p:nvGrpSpPr>
        <p:grpSpPr>
          <a:xfrm>
            <a:off x="6072198" y="285728"/>
            <a:ext cx="2000264" cy="1500222"/>
            <a:chOff x="2357422" y="2643182"/>
            <a:chExt cx="3501256" cy="2500330"/>
          </a:xfrm>
        </p:grpSpPr>
        <p:sp>
          <p:nvSpPr>
            <p:cNvPr id="26" name="Prstenec 25"/>
            <p:cNvSpPr/>
            <p:nvPr/>
          </p:nvSpPr>
          <p:spPr>
            <a:xfrm>
              <a:off x="3378386" y="4555192"/>
              <a:ext cx="72926" cy="73539"/>
            </a:xfrm>
            <a:prstGeom prst="donut">
              <a:avLst>
                <a:gd name="adj" fmla="val 5541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27" name="Přímá spojovací čára 26"/>
            <p:cNvCxnSpPr>
              <a:endCxn id="26" idx="1"/>
            </p:cNvCxnSpPr>
            <p:nvPr/>
          </p:nvCxnSpPr>
          <p:spPr>
            <a:xfrm>
              <a:off x="2797954" y="4547054"/>
              <a:ext cx="591112" cy="18908"/>
            </a:xfrm>
            <a:prstGeom prst="lin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ovací čára 27"/>
            <p:cNvCxnSpPr/>
            <p:nvPr/>
          </p:nvCxnSpPr>
          <p:spPr>
            <a:xfrm>
              <a:off x="4836904" y="4628738"/>
              <a:ext cx="1020963" cy="1635"/>
            </a:xfrm>
            <a:prstGeom prst="lin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ovací čára 28"/>
            <p:cNvCxnSpPr/>
            <p:nvPr/>
          </p:nvCxnSpPr>
          <p:spPr>
            <a:xfrm rot="10800000">
              <a:off x="2357422" y="4628738"/>
              <a:ext cx="510449" cy="1635"/>
            </a:xfrm>
            <a:prstGeom prst="lin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ovací čára 29"/>
            <p:cNvCxnSpPr/>
            <p:nvPr/>
          </p:nvCxnSpPr>
          <p:spPr>
            <a:xfrm rot="5400000" flipH="1" flipV="1">
              <a:off x="4286171" y="4591158"/>
              <a:ext cx="1103087" cy="1621"/>
            </a:xfrm>
            <a:prstGeom prst="line">
              <a:avLst/>
            </a:prstGeom>
            <a:noFill/>
            <a:ln w="444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ovací čára 30"/>
            <p:cNvCxnSpPr/>
            <p:nvPr/>
          </p:nvCxnSpPr>
          <p:spPr>
            <a:xfrm rot="5400000" flipH="1" flipV="1">
              <a:off x="4544175" y="4627924"/>
              <a:ext cx="440417" cy="811"/>
            </a:xfrm>
            <a:prstGeom prst="line">
              <a:avLst/>
            </a:prstGeom>
            <a:noFill/>
            <a:ln w="444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Přímá spojovací čára 31"/>
            <p:cNvCxnSpPr/>
            <p:nvPr/>
          </p:nvCxnSpPr>
          <p:spPr>
            <a:xfrm rot="10800000">
              <a:off x="3451311" y="4628738"/>
              <a:ext cx="1312667" cy="1635"/>
            </a:xfrm>
            <a:prstGeom prst="lin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Elipsa 32"/>
            <p:cNvSpPr/>
            <p:nvPr/>
          </p:nvSpPr>
          <p:spPr>
            <a:xfrm>
              <a:off x="3524237" y="2643182"/>
              <a:ext cx="933446" cy="941294"/>
            </a:xfrm>
            <a:prstGeom prst="ellips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4" name="Přímá spojovací čára 33"/>
            <p:cNvCxnSpPr>
              <a:stCxn id="33" idx="7"/>
              <a:endCxn id="33" idx="3"/>
            </p:cNvCxnSpPr>
            <p:nvPr/>
          </p:nvCxnSpPr>
          <p:spPr>
            <a:xfrm rot="16200000" flipH="1" flipV="1">
              <a:off x="3658162" y="2783806"/>
              <a:ext cx="665596" cy="660046"/>
            </a:xfrm>
            <a:prstGeom prst="lin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ovací čára 34"/>
            <p:cNvCxnSpPr>
              <a:stCxn id="33" idx="1"/>
              <a:endCxn id="33" idx="5"/>
            </p:cNvCxnSpPr>
            <p:nvPr/>
          </p:nvCxnSpPr>
          <p:spPr>
            <a:xfrm rot="16200000" flipH="1">
              <a:off x="3658162" y="2783806"/>
              <a:ext cx="665596" cy="660046"/>
            </a:xfrm>
            <a:prstGeom prst="lin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Přímá spojovací čára 35"/>
            <p:cNvCxnSpPr/>
            <p:nvPr/>
          </p:nvCxnSpPr>
          <p:spPr>
            <a:xfrm>
              <a:off x="4472274" y="3157956"/>
              <a:ext cx="1385593" cy="1635"/>
            </a:xfrm>
            <a:prstGeom prst="lin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Přímá spojovací čára 36"/>
            <p:cNvCxnSpPr/>
            <p:nvPr/>
          </p:nvCxnSpPr>
          <p:spPr>
            <a:xfrm>
              <a:off x="2357422" y="3157956"/>
              <a:ext cx="1166815" cy="1635"/>
            </a:xfrm>
            <a:prstGeom prst="lin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Přímá spojovací čára 37"/>
            <p:cNvCxnSpPr/>
            <p:nvPr/>
          </p:nvCxnSpPr>
          <p:spPr>
            <a:xfrm rot="5400000" flipH="1" flipV="1">
              <a:off x="1623659" y="3891719"/>
              <a:ext cx="1469148" cy="1621"/>
            </a:xfrm>
            <a:prstGeom prst="lin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Přímá spojovací čára 38"/>
            <p:cNvCxnSpPr/>
            <p:nvPr/>
          </p:nvCxnSpPr>
          <p:spPr>
            <a:xfrm rot="5400000" flipH="1" flipV="1">
              <a:off x="5123294" y="3892536"/>
              <a:ext cx="1469148" cy="1621"/>
            </a:xfrm>
            <a:prstGeom prst="lin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0" name="Elipsa 39"/>
            <p:cNvSpPr/>
            <p:nvPr/>
          </p:nvSpPr>
          <p:spPr>
            <a:xfrm>
              <a:off x="2797954" y="4546788"/>
              <a:ext cx="71438" cy="71438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1" name="Obdélník 40"/>
          <p:cNvSpPr/>
          <p:nvPr/>
        </p:nvSpPr>
        <p:spPr>
          <a:xfrm>
            <a:off x="1928794" y="2000240"/>
            <a:ext cx="6286544" cy="830997"/>
          </a:xfrm>
          <a:prstGeom prst="rect">
            <a:avLst/>
          </a:prstGeom>
          <a:solidFill>
            <a:srgbClr val="800000"/>
          </a:solidFill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Elektrický proud teče od kladného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k zápornému pólu.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2" name="Výbuch 1 41"/>
          <p:cNvSpPr/>
          <p:nvPr/>
        </p:nvSpPr>
        <p:spPr>
          <a:xfrm>
            <a:off x="357158" y="500042"/>
            <a:ext cx="3339346" cy="1271590"/>
          </a:xfrm>
          <a:prstGeom prst="irregularSeal1">
            <a:avLst/>
          </a:prstGeom>
          <a:solidFill>
            <a:srgbClr val="800000"/>
          </a:solidFill>
          <a:ln>
            <a:solidFill>
              <a:srgbClr val="0A108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Obvod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řešení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43" name="Sedmiúhelník 42"/>
          <p:cNvSpPr/>
          <p:nvPr/>
        </p:nvSpPr>
        <p:spPr>
          <a:xfrm>
            <a:off x="2571736" y="857232"/>
            <a:ext cx="428628" cy="428628"/>
          </a:xfrm>
          <a:prstGeom prst="heptagon">
            <a:avLst/>
          </a:prstGeom>
          <a:solidFill>
            <a:srgbClr val="161B84"/>
          </a:solidFill>
          <a:ln>
            <a:solidFill>
              <a:srgbClr val="0A108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6</a:t>
            </a:r>
            <a:endParaRPr lang="cs-CZ" b="1" dirty="0"/>
          </a:p>
        </p:txBody>
      </p:sp>
      <p:sp>
        <p:nvSpPr>
          <p:cNvPr id="44" name="Zahnutá šipka doleva 43"/>
          <p:cNvSpPr/>
          <p:nvPr/>
        </p:nvSpPr>
        <p:spPr>
          <a:xfrm flipH="1">
            <a:off x="5500694" y="714356"/>
            <a:ext cx="268612" cy="785818"/>
          </a:xfrm>
          <a:prstGeom prst="curvedLeftArrow">
            <a:avLst/>
          </a:prstGeom>
          <a:solidFill>
            <a:srgbClr val="800000"/>
          </a:solidFill>
          <a:ln>
            <a:solidFill>
              <a:srgbClr val="8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46"/>
          <p:cNvGrpSpPr/>
          <p:nvPr/>
        </p:nvGrpSpPr>
        <p:grpSpPr>
          <a:xfrm>
            <a:off x="5857884" y="4143380"/>
            <a:ext cx="2430513" cy="2214578"/>
            <a:chOff x="1857356" y="2143116"/>
            <a:chExt cx="4073587" cy="3713982"/>
          </a:xfrm>
        </p:grpSpPr>
        <p:grpSp>
          <p:nvGrpSpPr>
            <p:cNvPr id="3" name="Skupina 54"/>
            <p:cNvGrpSpPr/>
            <p:nvPr/>
          </p:nvGrpSpPr>
          <p:grpSpPr>
            <a:xfrm>
              <a:off x="1857356" y="2143116"/>
              <a:ext cx="4073587" cy="3713982"/>
              <a:chOff x="1785918" y="1500174"/>
              <a:chExt cx="4073587" cy="3713982"/>
            </a:xfrm>
          </p:grpSpPr>
          <p:sp>
            <p:nvSpPr>
              <p:cNvPr id="5" name="Prstenec 2"/>
              <p:cNvSpPr/>
              <p:nvPr/>
            </p:nvSpPr>
            <p:spPr>
              <a:xfrm>
                <a:off x="2806882" y="4698068"/>
                <a:ext cx="72926" cy="73539"/>
              </a:xfrm>
              <a:prstGeom prst="donut">
                <a:avLst>
                  <a:gd name="adj" fmla="val 5541"/>
                </a:avLst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6" name="Přímá spojovací čára 3"/>
              <p:cNvCxnSpPr/>
              <p:nvPr/>
            </p:nvCxnSpPr>
            <p:spPr>
              <a:xfrm rot="16200000" flipH="1">
                <a:off x="2590298" y="4482007"/>
                <a:ext cx="35491" cy="52216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" name="Přímá spojovací čára 4"/>
              <p:cNvCxnSpPr/>
              <p:nvPr/>
            </p:nvCxnSpPr>
            <p:spPr>
              <a:xfrm>
                <a:off x="4357686" y="4786322"/>
                <a:ext cx="1500198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" name="Přímá spojovací čára 5"/>
              <p:cNvCxnSpPr/>
              <p:nvPr/>
            </p:nvCxnSpPr>
            <p:spPr>
              <a:xfrm rot="10800000">
                <a:off x="1785918" y="4771614"/>
                <a:ext cx="510449" cy="1635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" name="Přímá spojovací čára 6"/>
              <p:cNvCxnSpPr/>
              <p:nvPr/>
            </p:nvCxnSpPr>
            <p:spPr>
              <a:xfrm rot="10800000">
                <a:off x="2879808" y="4771618"/>
                <a:ext cx="1120688" cy="14705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0" name="Elipsa 7"/>
              <p:cNvSpPr/>
              <p:nvPr/>
            </p:nvSpPr>
            <p:spPr>
              <a:xfrm>
                <a:off x="2928926" y="2786058"/>
                <a:ext cx="933446" cy="941294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1" name="Přímá spojovací čára 8"/>
              <p:cNvCxnSpPr>
                <a:stCxn id="9" idx="7"/>
                <a:endCxn id="9" idx="3"/>
              </p:cNvCxnSpPr>
              <p:nvPr/>
            </p:nvCxnSpPr>
            <p:spPr>
              <a:xfrm rot="16200000" flipH="1" flipV="1">
                <a:off x="3062851" y="2926682"/>
                <a:ext cx="665596" cy="660046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Přímá spojovací čára 9"/>
              <p:cNvCxnSpPr/>
              <p:nvPr/>
            </p:nvCxnSpPr>
            <p:spPr>
              <a:xfrm rot="16200000" flipH="1">
                <a:off x="3069027" y="2931709"/>
                <a:ext cx="665596" cy="660046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Přímá spojovací čára 10"/>
              <p:cNvCxnSpPr/>
              <p:nvPr/>
            </p:nvCxnSpPr>
            <p:spPr>
              <a:xfrm>
                <a:off x="3857620" y="3286124"/>
                <a:ext cx="2000264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ovací čára 11"/>
              <p:cNvCxnSpPr/>
              <p:nvPr/>
            </p:nvCxnSpPr>
            <p:spPr>
              <a:xfrm>
                <a:off x="1785918" y="3286124"/>
                <a:ext cx="1166815" cy="1635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ovací čára 12"/>
              <p:cNvCxnSpPr/>
              <p:nvPr/>
            </p:nvCxnSpPr>
            <p:spPr>
              <a:xfrm rot="5400000" flipH="1" flipV="1">
                <a:off x="1052155" y="4034595"/>
                <a:ext cx="1469148" cy="1621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Přímá spojovací čára 13"/>
              <p:cNvCxnSpPr/>
              <p:nvPr/>
            </p:nvCxnSpPr>
            <p:spPr>
              <a:xfrm rot="5400000" flipH="1" flipV="1">
                <a:off x="5124121" y="4019887"/>
                <a:ext cx="1469148" cy="1621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Přímá spojovací čára 16"/>
              <p:cNvCxnSpPr/>
              <p:nvPr/>
            </p:nvCxnSpPr>
            <p:spPr>
              <a:xfrm rot="5400000">
                <a:off x="3929852" y="4784734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ovací čára 17"/>
              <p:cNvCxnSpPr/>
              <p:nvPr/>
            </p:nvCxnSpPr>
            <p:spPr>
              <a:xfrm rot="5400000">
                <a:off x="3786976" y="4785528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ovací čára 18"/>
              <p:cNvCxnSpPr/>
              <p:nvPr/>
            </p:nvCxnSpPr>
            <p:spPr>
              <a:xfrm>
                <a:off x="3714744" y="4786322"/>
                <a:ext cx="285752" cy="1588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Přímá spojovací čára 19"/>
              <p:cNvCxnSpPr/>
              <p:nvPr/>
            </p:nvCxnSpPr>
            <p:spPr>
              <a:xfrm rot="5400000">
                <a:off x="4072728" y="4784734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Přímá spojovací čára 20"/>
              <p:cNvCxnSpPr/>
              <p:nvPr/>
            </p:nvCxnSpPr>
            <p:spPr>
              <a:xfrm rot="5400000">
                <a:off x="3929852" y="4785528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Přímá spojovací čára 21"/>
              <p:cNvCxnSpPr/>
              <p:nvPr/>
            </p:nvCxnSpPr>
            <p:spPr>
              <a:xfrm rot="5400000">
                <a:off x="3786976" y="4784734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Přímá spojovací čára 22"/>
              <p:cNvCxnSpPr/>
              <p:nvPr/>
            </p:nvCxnSpPr>
            <p:spPr>
              <a:xfrm rot="5400000">
                <a:off x="3644100" y="4785528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Přímá spojovací čára 23"/>
              <p:cNvCxnSpPr/>
              <p:nvPr/>
            </p:nvCxnSpPr>
            <p:spPr>
              <a:xfrm>
                <a:off x="4357686" y="4786322"/>
                <a:ext cx="285752" cy="1588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5" name="Prstenec 24"/>
              <p:cNvSpPr/>
              <p:nvPr/>
            </p:nvSpPr>
            <p:spPr>
              <a:xfrm rot="10800000">
                <a:off x="4500562" y="3214686"/>
                <a:ext cx="71438" cy="71438"/>
              </a:xfrm>
              <a:prstGeom prst="donut">
                <a:avLst>
                  <a:gd name="adj" fmla="val 5541"/>
                </a:avLst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26" name="Prstenec 25"/>
              <p:cNvSpPr/>
              <p:nvPr/>
            </p:nvSpPr>
            <p:spPr>
              <a:xfrm rot="10800000">
                <a:off x="2428860" y="3214686"/>
                <a:ext cx="71438" cy="71438"/>
              </a:xfrm>
              <a:prstGeom prst="donut">
                <a:avLst>
                  <a:gd name="adj" fmla="val 5541"/>
                </a:avLst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27" name="Přímá spojovací čára 26"/>
              <p:cNvCxnSpPr/>
              <p:nvPr/>
            </p:nvCxnSpPr>
            <p:spPr>
              <a:xfrm rot="16200000" flipH="1" flipV="1">
                <a:off x="3894927" y="2605875"/>
                <a:ext cx="1212858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Přímá spojovací čára 27"/>
              <p:cNvCxnSpPr/>
              <p:nvPr/>
            </p:nvCxnSpPr>
            <p:spPr>
              <a:xfrm rot="16200000" flipH="1">
                <a:off x="1832099" y="2597001"/>
                <a:ext cx="1203984" cy="10462"/>
              </a:xfrm>
              <a:prstGeom prst="line">
                <a:avLst/>
              </a:prstGeom>
              <a:ln w="38100">
                <a:solidFill>
                  <a:srgbClr val="01042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Přímá spojovací čára 28"/>
              <p:cNvCxnSpPr/>
              <p:nvPr/>
            </p:nvCxnSpPr>
            <p:spPr>
              <a:xfrm rot="10800000">
                <a:off x="3929058" y="2000240"/>
                <a:ext cx="571504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Přímá spojovací čára 29"/>
              <p:cNvCxnSpPr/>
              <p:nvPr/>
            </p:nvCxnSpPr>
            <p:spPr>
              <a:xfrm rot="10800000">
                <a:off x="2428860" y="2000240"/>
                <a:ext cx="571504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31" name="Skupina 35"/>
              <p:cNvGrpSpPr/>
              <p:nvPr/>
            </p:nvGrpSpPr>
            <p:grpSpPr>
              <a:xfrm>
                <a:off x="3000364" y="1500174"/>
                <a:ext cx="914400" cy="914400"/>
                <a:chOff x="7500958" y="2643182"/>
                <a:chExt cx="914400" cy="914400"/>
              </a:xfrm>
            </p:grpSpPr>
            <p:sp>
              <p:nvSpPr>
                <p:cNvPr id="32" name="Elipsa 31"/>
                <p:cNvSpPr/>
                <p:nvPr/>
              </p:nvSpPr>
              <p:spPr>
                <a:xfrm>
                  <a:off x="7500958" y="2643182"/>
                  <a:ext cx="914400" cy="914400"/>
                </a:xfrm>
                <a:prstGeom prst="ellipse">
                  <a:avLst/>
                </a:prstGeom>
                <a:solidFill>
                  <a:schemeClr val="bg1"/>
                </a:solidFill>
                <a:ln w="3810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33" name="Přímá spojovací čára 32"/>
                <p:cNvCxnSpPr>
                  <a:stCxn id="32" idx="7"/>
                  <a:endCxn id="32" idx="3"/>
                </p:cNvCxnSpPr>
                <p:nvPr/>
              </p:nvCxnSpPr>
              <p:spPr>
                <a:xfrm rot="16200000" flipH="1" flipV="1">
                  <a:off x="7634869" y="2777093"/>
                  <a:ext cx="646578" cy="646578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4" name="Přímá spojovací čára 33"/>
                <p:cNvCxnSpPr>
                  <a:stCxn id="32" idx="1"/>
                  <a:endCxn id="32" idx="5"/>
                </p:cNvCxnSpPr>
                <p:nvPr/>
              </p:nvCxnSpPr>
              <p:spPr>
                <a:xfrm rot="16200000" flipH="1">
                  <a:off x="7634869" y="2777093"/>
                  <a:ext cx="646578" cy="646578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4" name="Prstenec 3"/>
            <p:cNvSpPr/>
            <p:nvPr/>
          </p:nvSpPr>
          <p:spPr>
            <a:xfrm>
              <a:off x="2357422" y="5357826"/>
              <a:ext cx="71438" cy="71438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sp>
        <p:nvSpPr>
          <p:cNvPr id="35" name="Výbuch 1 34"/>
          <p:cNvSpPr/>
          <p:nvPr/>
        </p:nvSpPr>
        <p:spPr>
          <a:xfrm>
            <a:off x="428596" y="3214686"/>
            <a:ext cx="3339346" cy="1271590"/>
          </a:xfrm>
          <a:prstGeom prst="irregularSeal1">
            <a:avLst/>
          </a:prstGeom>
          <a:solidFill>
            <a:srgbClr val="800000"/>
          </a:solidFill>
          <a:ln>
            <a:solidFill>
              <a:srgbClr val="0A108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Obvod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řešení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6" name="Sedmiúhelník 35"/>
          <p:cNvSpPr/>
          <p:nvPr/>
        </p:nvSpPr>
        <p:spPr>
          <a:xfrm>
            <a:off x="2643174" y="3643314"/>
            <a:ext cx="428628" cy="428628"/>
          </a:xfrm>
          <a:prstGeom prst="heptagon">
            <a:avLst/>
          </a:prstGeom>
          <a:solidFill>
            <a:srgbClr val="161B84"/>
          </a:solidFill>
          <a:ln>
            <a:solidFill>
              <a:srgbClr val="0A108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9</a:t>
            </a:r>
            <a:endParaRPr lang="cs-CZ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3929058" y="3571876"/>
            <a:ext cx="5000660" cy="461665"/>
          </a:xfrm>
          <a:prstGeom prst="rect">
            <a:avLst/>
          </a:prstGeom>
          <a:solidFill>
            <a:srgbClr val="8000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Žárovky jsou vedle sebe.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75" name="Výbuch 1 74"/>
          <p:cNvSpPr/>
          <p:nvPr/>
        </p:nvSpPr>
        <p:spPr>
          <a:xfrm>
            <a:off x="428596" y="571480"/>
            <a:ext cx="3339346" cy="1271590"/>
          </a:xfrm>
          <a:prstGeom prst="irregularSeal1">
            <a:avLst/>
          </a:prstGeom>
          <a:solidFill>
            <a:srgbClr val="800000"/>
          </a:solidFill>
          <a:ln>
            <a:solidFill>
              <a:srgbClr val="0A108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Obvod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řešení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76" name="Sedmiúhelník 75"/>
          <p:cNvSpPr/>
          <p:nvPr/>
        </p:nvSpPr>
        <p:spPr>
          <a:xfrm>
            <a:off x="2643174" y="928670"/>
            <a:ext cx="428628" cy="428628"/>
          </a:xfrm>
          <a:prstGeom prst="heptagon">
            <a:avLst/>
          </a:prstGeom>
          <a:solidFill>
            <a:srgbClr val="161B84"/>
          </a:solidFill>
          <a:ln>
            <a:solidFill>
              <a:srgbClr val="0A108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8</a:t>
            </a:r>
            <a:endParaRPr lang="cs-CZ" b="1" dirty="0"/>
          </a:p>
        </p:txBody>
      </p:sp>
      <p:grpSp>
        <p:nvGrpSpPr>
          <p:cNvPr id="57" name="Skupina 56"/>
          <p:cNvGrpSpPr/>
          <p:nvPr/>
        </p:nvGrpSpPr>
        <p:grpSpPr>
          <a:xfrm>
            <a:off x="5429256" y="1571612"/>
            <a:ext cx="2664038" cy="1500198"/>
            <a:chOff x="2428860" y="2643182"/>
            <a:chExt cx="4092798" cy="2428098"/>
          </a:xfrm>
        </p:grpSpPr>
        <p:grpSp>
          <p:nvGrpSpPr>
            <p:cNvPr id="58" name="Skupina 47"/>
            <p:cNvGrpSpPr/>
            <p:nvPr/>
          </p:nvGrpSpPr>
          <p:grpSpPr>
            <a:xfrm>
              <a:off x="2428860" y="2643182"/>
              <a:ext cx="4092798" cy="2428098"/>
              <a:chOff x="2479466" y="2659998"/>
              <a:chExt cx="4092798" cy="2428098"/>
            </a:xfrm>
          </p:grpSpPr>
          <p:sp>
            <p:nvSpPr>
              <p:cNvPr id="63" name="Prstenec 2"/>
              <p:cNvSpPr/>
              <p:nvPr/>
            </p:nvSpPr>
            <p:spPr>
              <a:xfrm>
                <a:off x="3143240" y="4572008"/>
                <a:ext cx="72926" cy="73539"/>
              </a:xfrm>
              <a:prstGeom prst="donut">
                <a:avLst>
                  <a:gd name="adj" fmla="val 5541"/>
                </a:avLst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64" name="Přímá spojovací čára 3"/>
              <p:cNvCxnSpPr/>
              <p:nvPr/>
            </p:nvCxnSpPr>
            <p:spPr>
              <a:xfrm>
                <a:off x="2714612" y="4286256"/>
                <a:ext cx="499802" cy="356925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5" name="Přímá spojovací čára 4"/>
              <p:cNvCxnSpPr/>
              <p:nvPr/>
            </p:nvCxnSpPr>
            <p:spPr>
              <a:xfrm>
                <a:off x="5051234" y="4660262"/>
                <a:ext cx="1500198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6" name="Přímá spojovací čára 5"/>
              <p:cNvCxnSpPr/>
              <p:nvPr/>
            </p:nvCxnSpPr>
            <p:spPr>
              <a:xfrm rot="10800000" flipV="1">
                <a:off x="2479468" y="4643445"/>
                <a:ext cx="306583" cy="2109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7" name="Přímá spojovací čára 6"/>
              <p:cNvCxnSpPr/>
              <p:nvPr/>
            </p:nvCxnSpPr>
            <p:spPr>
              <a:xfrm rot="10800000" flipV="1">
                <a:off x="3179704" y="4645033"/>
                <a:ext cx="392165" cy="513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68" name="Elipsa 7"/>
              <p:cNvSpPr/>
              <p:nvPr/>
            </p:nvSpPr>
            <p:spPr>
              <a:xfrm>
                <a:off x="3646281" y="2659998"/>
                <a:ext cx="933446" cy="941294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69" name="Přímá spojovací čára 8"/>
              <p:cNvCxnSpPr>
                <a:stCxn id="67" idx="7"/>
                <a:endCxn id="67" idx="3"/>
              </p:cNvCxnSpPr>
              <p:nvPr/>
            </p:nvCxnSpPr>
            <p:spPr>
              <a:xfrm rot="16200000" flipH="1" flipV="1">
                <a:off x="3780207" y="2800622"/>
                <a:ext cx="665595" cy="660046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0" name="Přímá spojovací čára 9"/>
              <p:cNvCxnSpPr>
                <a:stCxn id="67" idx="1"/>
                <a:endCxn id="67" idx="5"/>
              </p:cNvCxnSpPr>
              <p:nvPr/>
            </p:nvCxnSpPr>
            <p:spPr>
              <a:xfrm rot="16200000" flipH="1">
                <a:off x="3780207" y="2800622"/>
                <a:ext cx="665595" cy="660046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1" name="Přímá spojovací čára 10"/>
              <p:cNvCxnSpPr/>
              <p:nvPr/>
            </p:nvCxnSpPr>
            <p:spPr>
              <a:xfrm>
                <a:off x="4551168" y="3160064"/>
                <a:ext cx="2000264" cy="15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2" name="Přímá spojovací čára 11"/>
              <p:cNvCxnSpPr/>
              <p:nvPr/>
            </p:nvCxnSpPr>
            <p:spPr>
              <a:xfrm>
                <a:off x="2479466" y="3174772"/>
                <a:ext cx="1166815" cy="1635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3" name="Přímá spojovací čára 12"/>
              <p:cNvCxnSpPr/>
              <p:nvPr/>
            </p:nvCxnSpPr>
            <p:spPr>
              <a:xfrm rot="5400000" flipH="1" flipV="1">
                <a:off x="1745703" y="3908535"/>
                <a:ext cx="1469148" cy="1621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4" name="Přímá spojovací čára 13"/>
              <p:cNvCxnSpPr/>
              <p:nvPr/>
            </p:nvCxnSpPr>
            <p:spPr>
              <a:xfrm rot="5400000" flipH="1" flipV="1">
                <a:off x="5803341" y="3891339"/>
                <a:ext cx="1517014" cy="20832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4" name="Přímá spojovací čára 93"/>
              <p:cNvCxnSpPr/>
              <p:nvPr/>
            </p:nvCxnSpPr>
            <p:spPr>
              <a:xfrm rot="5400000">
                <a:off x="4623400" y="4658674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5" name="Přímá spojovací čára 94"/>
              <p:cNvCxnSpPr/>
              <p:nvPr/>
            </p:nvCxnSpPr>
            <p:spPr>
              <a:xfrm rot="5400000">
                <a:off x="4480524" y="4659468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6" name="Přímá spojovací čára 95"/>
              <p:cNvCxnSpPr/>
              <p:nvPr/>
            </p:nvCxnSpPr>
            <p:spPr>
              <a:xfrm>
                <a:off x="4408292" y="4660262"/>
                <a:ext cx="285752" cy="1588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97" name="Skupina 98"/>
              <p:cNvGrpSpPr/>
              <p:nvPr/>
            </p:nvGrpSpPr>
            <p:grpSpPr>
              <a:xfrm>
                <a:off x="5000628" y="4214818"/>
                <a:ext cx="72232" cy="856462"/>
                <a:chOff x="5572132" y="2643976"/>
                <a:chExt cx="72232" cy="856462"/>
              </a:xfrm>
            </p:grpSpPr>
            <p:cxnSp>
              <p:nvCxnSpPr>
                <p:cNvPr id="101" name="Přímá spojovací čára 22"/>
                <p:cNvCxnSpPr/>
                <p:nvPr/>
              </p:nvCxnSpPr>
              <p:spPr>
                <a:xfrm rot="5400000">
                  <a:off x="5358612" y="3071016"/>
                  <a:ext cx="428628" cy="1588"/>
                </a:xfrm>
                <a:prstGeom prst="line">
                  <a:avLst/>
                </a:prstGeom>
                <a:ln w="4762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02" name="Přímá spojovací čára 101"/>
                <p:cNvCxnSpPr/>
                <p:nvPr/>
              </p:nvCxnSpPr>
              <p:spPr>
                <a:xfrm rot="5400000">
                  <a:off x="5215736" y="3071810"/>
                  <a:ext cx="856462" cy="794"/>
                </a:xfrm>
                <a:prstGeom prst="line">
                  <a:avLst/>
                </a:prstGeom>
                <a:ln w="3175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98" name="Přímá spojovací čára 97"/>
              <p:cNvCxnSpPr/>
              <p:nvPr/>
            </p:nvCxnSpPr>
            <p:spPr>
              <a:xfrm rot="5400000">
                <a:off x="4480524" y="4658674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9" name="Přímá spojovací čára 98"/>
              <p:cNvCxnSpPr/>
              <p:nvPr/>
            </p:nvCxnSpPr>
            <p:spPr>
              <a:xfrm rot="5400000">
                <a:off x="4337648" y="4659468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0" name="Přímá spojovací čára 99"/>
              <p:cNvCxnSpPr/>
              <p:nvPr/>
            </p:nvCxnSpPr>
            <p:spPr>
              <a:xfrm>
                <a:off x="5051234" y="4660262"/>
                <a:ext cx="285752" cy="1588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9" name="Skupina 28"/>
            <p:cNvGrpSpPr/>
            <p:nvPr/>
          </p:nvGrpSpPr>
          <p:grpSpPr>
            <a:xfrm>
              <a:off x="3500430" y="4143380"/>
              <a:ext cx="914400" cy="914400"/>
              <a:chOff x="7500958" y="2643182"/>
              <a:chExt cx="914400" cy="914400"/>
            </a:xfrm>
          </p:grpSpPr>
          <p:sp>
            <p:nvSpPr>
              <p:cNvPr id="60" name="Elipsa 59"/>
              <p:cNvSpPr/>
              <p:nvPr/>
            </p:nvSpPr>
            <p:spPr>
              <a:xfrm>
                <a:off x="7500958" y="2643182"/>
                <a:ext cx="914400" cy="91440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61" name="Přímá spojovací čára 60"/>
              <p:cNvCxnSpPr>
                <a:stCxn id="60" idx="7"/>
                <a:endCxn id="60" idx="3"/>
              </p:cNvCxnSpPr>
              <p:nvPr/>
            </p:nvCxnSpPr>
            <p:spPr>
              <a:xfrm rot="16200000" flipH="1" flipV="1">
                <a:off x="7634869" y="2777093"/>
                <a:ext cx="646578" cy="64657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2" name="Přímá spojovací čára 61"/>
              <p:cNvCxnSpPr>
                <a:stCxn id="60" idx="1"/>
                <a:endCxn id="60" idx="5"/>
              </p:cNvCxnSpPr>
              <p:nvPr/>
            </p:nvCxnSpPr>
            <p:spPr>
              <a:xfrm rot="16200000" flipH="1">
                <a:off x="7634869" y="2777093"/>
                <a:ext cx="646578" cy="64657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103" name="TextovéPole 102"/>
          <p:cNvSpPr txBox="1"/>
          <p:nvPr/>
        </p:nvSpPr>
        <p:spPr>
          <a:xfrm>
            <a:off x="3857620" y="571480"/>
            <a:ext cx="5000660" cy="461665"/>
          </a:xfrm>
          <a:prstGeom prst="rect">
            <a:avLst/>
          </a:prstGeom>
          <a:solidFill>
            <a:srgbClr val="8000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Žárovky jsou za sebou.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357158" y="1643050"/>
            <a:ext cx="3339346" cy="1271590"/>
            <a:chOff x="357158" y="3143248"/>
            <a:chExt cx="3339346" cy="1271590"/>
          </a:xfrm>
        </p:grpSpPr>
        <p:sp>
          <p:nvSpPr>
            <p:cNvPr id="3" name="Výbuch 1 2"/>
            <p:cNvSpPr/>
            <p:nvPr/>
          </p:nvSpPr>
          <p:spPr>
            <a:xfrm>
              <a:off x="357158" y="3143248"/>
              <a:ext cx="3339346" cy="1271590"/>
            </a:xfrm>
            <a:prstGeom prst="irregularSeal1">
              <a:avLst/>
            </a:prstGeom>
            <a:solidFill>
              <a:srgbClr val="800000"/>
            </a:solidFill>
            <a:ln>
              <a:solidFill>
                <a:srgbClr val="0A108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 smtClean="0">
                  <a:solidFill>
                    <a:schemeClr val="bg1"/>
                  </a:solidFill>
                </a:rPr>
                <a:t>Obvod</a:t>
              </a:r>
            </a:p>
            <a:p>
              <a:pPr algn="ctr"/>
              <a:r>
                <a:rPr lang="cs-CZ" b="1" dirty="0" smtClean="0">
                  <a:solidFill>
                    <a:schemeClr val="bg1"/>
                  </a:solidFill>
                </a:rPr>
                <a:t>řešení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  <p:sp>
          <p:nvSpPr>
            <p:cNvPr id="4" name="Sedmiúhelník 3"/>
            <p:cNvSpPr/>
            <p:nvPr/>
          </p:nvSpPr>
          <p:spPr>
            <a:xfrm>
              <a:off x="2500298" y="3429000"/>
              <a:ext cx="642942" cy="500066"/>
            </a:xfrm>
            <a:prstGeom prst="heptagon">
              <a:avLst/>
            </a:prstGeom>
            <a:solidFill>
              <a:srgbClr val="161B84"/>
            </a:solidFill>
            <a:ln>
              <a:solidFill>
                <a:srgbClr val="0A108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 smtClean="0"/>
                <a:t>10</a:t>
              </a:r>
              <a:endParaRPr lang="cs-CZ" b="1" dirty="0"/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4000496" y="2000240"/>
            <a:ext cx="4786346" cy="461665"/>
          </a:xfrm>
          <a:prstGeom prst="rect">
            <a:avLst/>
          </a:prstGeom>
          <a:solidFill>
            <a:srgbClr val="8000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Žárovky jsou za sebou.</a:t>
            </a:r>
            <a:endParaRPr lang="cs-CZ" sz="2400" dirty="0">
              <a:solidFill>
                <a:schemeClr val="bg1"/>
              </a:solidFill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4500562" y="2714620"/>
            <a:ext cx="2930580" cy="1785950"/>
            <a:chOff x="2214546" y="2928934"/>
            <a:chExt cx="4216464" cy="2497494"/>
          </a:xfrm>
        </p:grpSpPr>
        <p:sp>
          <p:nvSpPr>
            <p:cNvPr id="11" name="Prstenec 10"/>
            <p:cNvSpPr/>
            <p:nvPr/>
          </p:nvSpPr>
          <p:spPr>
            <a:xfrm>
              <a:off x="3271319" y="4895590"/>
              <a:ext cx="75484" cy="75641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 rot="16200000" flipH="1">
              <a:off x="2991843" y="4651967"/>
              <a:ext cx="30955" cy="585417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>
              <a:off x="4876516" y="4986366"/>
              <a:ext cx="1552816" cy="1633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13"/>
            <p:cNvCxnSpPr/>
            <p:nvPr/>
          </p:nvCxnSpPr>
          <p:spPr>
            <a:xfrm rot="10800000">
              <a:off x="2214546" y="4971238"/>
              <a:ext cx="528352" cy="168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ovací čára 14"/>
            <p:cNvCxnSpPr/>
            <p:nvPr/>
          </p:nvCxnSpPr>
          <p:spPr>
            <a:xfrm rot="10800000">
              <a:off x="3346803" y="4971242"/>
              <a:ext cx="1159995" cy="1512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Elipsa 15"/>
            <p:cNvSpPr/>
            <p:nvPr/>
          </p:nvSpPr>
          <p:spPr>
            <a:xfrm>
              <a:off x="3422286" y="2928934"/>
              <a:ext cx="966185" cy="968197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7" name="Přímá spojovací čára 16"/>
            <p:cNvCxnSpPr>
              <a:stCxn id="16" idx="7"/>
              <a:endCxn id="16" idx="3"/>
            </p:cNvCxnSpPr>
            <p:nvPr/>
          </p:nvCxnSpPr>
          <p:spPr>
            <a:xfrm rot="16200000" flipH="1" flipV="1">
              <a:off x="3563070" y="3071434"/>
              <a:ext cx="684618" cy="68319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ovací čára 17"/>
            <p:cNvCxnSpPr>
              <a:stCxn id="16" idx="1"/>
              <a:endCxn id="16" idx="5"/>
            </p:cNvCxnSpPr>
            <p:nvPr/>
          </p:nvCxnSpPr>
          <p:spPr>
            <a:xfrm rot="16200000" flipH="1">
              <a:off x="3563070" y="3071434"/>
              <a:ext cx="684618" cy="68319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ovací čára 18"/>
            <p:cNvCxnSpPr/>
            <p:nvPr/>
          </p:nvCxnSpPr>
          <p:spPr>
            <a:xfrm>
              <a:off x="4358910" y="3443292"/>
              <a:ext cx="517605" cy="1633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>
              <a:off x="2214546" y="3458420"/>
              <a:ext cx="1207740" cy="168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 flipV="1">
              <a:off x="1459817" y="4213149"/>
              <a:ext cx="1511137" cy="167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ovací čára 21"/>
            <p:cNvCxnSpPr/>
            <p:nvPr/>
          </p:nvCxnSpPr>
          <p:spPr>
            <a:xfrm rot="5400000" flipH="1" flipV="1">
              <a:off x="5651528" y="4221154"/>
              <a:ext cx="1557344" cy="162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3" name="Skupina 94"/>
            <p:cNvGrpSpPr/>
            <p:nvPr/>
          </p:nvGrpSpPr>
          <p:grpSpPr>
            <a:xfrm>
              <a:off x="4655765" y="4545485"/>
              <a:ext cx="74779" cy="880939"/>
              <a:chOff x="5572132" y="2643976"/>
              <a:chExt cx="72232" cy="856462"/>
            </a:xfrm>
          </p:grpSpPr>
          <p:cxnSp>
            <p:nvCxnSpPr>
              <p:cNvPr id="37" name="Přímá spojovací čára 36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" name="Přímá spojovací čára 37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4" name="Přímá spojovací čára 23"/>
            <p:cNvCxnSpPr/>
            <p:nvPr/>
          </p:nvCxnSpPr>
          <p:spPr>
            <a:xfrm>
              <a:off x="4211023" y="4986366"/>
              <a:ext cx="295774" cy="1633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5" name="Skupina 98"/>
            <p:cNvGrpSpPr/>
            <p:nvPr/>
          </p:nvGrpSpPr>
          <p:grpSpPr>
            <a:xfrm>
              <a:off x="4803652" y="4545485"/>
              <a:ext cx="74779" cy="880939"/>
              <a:chOff x="5572132" y="2643976"/>
              <a:chExt cx="72232" cy="856462"/>
            </a:xfrm>
          </p:grpSpPr>
          <p:cxnSp>
            <p:nvCxnSpPr>
              <p:cNvPr id="35" name="Přímá spojovací čára 34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Přímá spojovací čára 35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6" name="Skupina 101"/>
            <p:cNvGrpSpPr/>
            <p:nvPr/>
          </p:nvGrpSpPr>
          <p:grpSpPr>
            <a:xfrm>
              <a:off x="4507878" y="4545485"/>
              <a:ext cx="74779" cy="880939"/>
              <a:chOff x="5572132" y="2643976"/>
              <a:chExt cx="72232" cy="856462"/>
            </a:xfrm>
          </p:grpSpPr>
          <p:cxnSp>
            <p:nvCxnSpPr>
              <p:cNvPr id="33" name="Přímá spojovací čára 32"/>
              <p:cNvCxnSpPr/>
              <p:nvPr/>
            </p:nvCxnSpPr>
            <p:spPr>
              <a:xfrm rot="5400000">
                <a:off x="5358612" y="3071016"/>
                <a:ext cx="428628" cy="1588"/>
              </a:xfrm>
              <a:prstGeom prst="line">
                <a:avLst/>
              </a:prstGeom>
              <a:ln w="476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Přímá spojovací čára 33"/>
              <p:cNvCxnSpPr/>
              <p:nvPr/>
            </p:nvCxnSpPr>
            <p:spPr>
              <a:xfrm rot="5400000">
                <a:off x="5215736" y="3071810"/>
                <a:ext cx="856462" cy="79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7" name="Přímá spojovací čára 26"/>
            <p:cNvCxnSpPr/>
            <p:nvPr/>
          </p:nvCxnSpPr>
          <p:spPr>
            <a:xfrm>
              <a:off x="4876516" y="4986366"/>
              <a:ext cx="295774" cy="1633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ovací čára 27"/>
            <p:cNvCxnSpPr/>
            <p:nvPr/>
          </p:nvCxnSpPr>
          <p:spPr>
            <a:xfrm>
              <a:off x="5837782" y="3443292"/>
              <a:ext cx="591549" cy="1633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Elipsa 28"/>
            <p:cNvSpPr/>
            <p:nvPr/>
          </p:nvSpPr>
          <p:spPr>
            <a:xfrm>
              <a:off x="4857752" y="2928934"/>
              <a:ext cx="985838" cy="985838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0" name="Přímá spojovací čára 29"/>
            <p:cNvCxnSpPr>
              <a:stCxn id="29" idx="7"/>
              <a:endCxn id="29" idx="3"/>
            </p:cNvCxnSpPr>
            <p:nvPr/>
          </p:nvCxnSpPr>
          <p:spPr>
            <a:xfrm rot="16200000" flipH="1" flipV="1">
              <a:off x="5002125" y="3073307"/>
              <a:ext cx="697092" cy="69709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ovací čára 30"/>
            <p:cNvCxnSpPr>
              <a:stCxn id="29" idx="1"/>
              <a:endCxn id="29" idx="5"/>
            </p:cNvCxnSpPr>
            <p:nvPr/>
          </p:nvCxnSpPr>
          <p:spPr>
            <a:xfrm rot="16200000" flipH="1">
              <a:off x="5002125" y="3073307"/>
              <a:ext cx="697092" cy="69709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2" name="Prstenec 31"/>
            <p:cNvSpPr/>
            <p:nvPr/>
          </p:nvSpPr>
          <p:spPr>
            <a:xfrm>
              <a:off x="2714612" y="4929198"/>
              <a:ext cx="71438" cy="71438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sp>
        <p:nvSpPr>
          <p:cNvPr id="40" name="Obdélník 39"/>
          <p:cNvSpPr/>
          <p:nvPr/>
        </p:nvSpPr>
        <p:spPr>
          <a:xfrm>
            <a:off x="4000464" y="5500702"/>
            <a:ext cx="471494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Zdroj obrázků: Galerie MS Office: </a:t>
            </a:r>
            <a:r>
              <a:rPr lang="cs-CZ" b="1" u="sng" dirty="0" smtClean="0">
                <a:hlinkClick r:id="rId2"/>
              </a:rPr>
              <a:t>www.office.</a:t>
            </a:r>
            <a:r>
              <a:rPr lang="cs-CZ" b="1" u="sng" dirty="0" err="1" smtClean="0">
                <a:hlinkClick r:id="rId2"/>
              </a:rPr>
              <a:t>microsoft.com</a:t>
            </a:r>
            <a:endParaRPr lang="cs-CZ" b="1" u="sng" dirty="0" smtClean="0"/>
          </a:p>
          <a:p>
            <a:r>
              <a:rPr lang="cs-CZ" b="1" u="sng" dirty="0" smtClean="0"/>
              <a:t>a vlastní práce.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1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/>
      <p:bldP spid="40" grpId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1645</TotalTime>
  <Words>836</Words>
  <Application>Microsoft Office PowerPoint</Application>
  <PresentationFormat>Předvádění na obrazovce (4:3)</PresentationFormat>
  <Paragraphs>242</Paragraphs>
  <Slides>30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30</vt:i4>
      </vt:variant>
    </vt:vector>
  </HeadingPairs>
  <TitlesOfParts>
    <vt:vector size="31" baseType="lpstr">
      <vt:lpstr>Aspekt</vt:lpstr>
      <vt:lpstr>Snímek 1</vt:lpstr>
      <vt:lpstr>Anotace: PowerPointová Prezentace  určená k prohlubování znalostí elektrického obvodu a k upevňování dovedností řešení obvodů.</vt:lpstr>
      <vt:lpstr>Elektrický obvod</vt:lpstr>
      <vt:lpstr>Snímek 4</vt:lpstr>
      <vt:lpstr>Snímek 5</vt:lpstr>
      <vt:lpstr>Kdy protéká obvodem elektrický proud?</vt:lpstr>
      <vt:lpstr>Části obvodu se  spojují vodiči. 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Jednoduchý elektrický obvod</dc:title>
  <dc:creator>Oem</dc:creator>
  <cp:lastModifiedBy>Oem</cp:lastModifiedBy>
  <cp:revision>224</cp:revision>
  <dcterms:created xsi:type="dcterms:W3CDTF">2013-02-02T20:24:35Z</dcterms:created>
  <dcterms:modified xsi:type="dcterms:W3CDTF">2013-02-18T21:51:51Z</dcterms:modified>
</cp:coreProperties>
</file>