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67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1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3CA8C567-066A-4684-AEA9-F17DDA08043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1A6D58E-EFBB-4FC8-A780-2088B6D3D1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esrc=s&amp;frm=1&amp;source=images&amp;cd=&amp;cad=rja&amp;docid=UaWiiRg4oBZKAM&amp;tbnid=vMqqT0T2MBdjZM:&amp;ved=0CAUQjRw&amp;url=http%3A%2F%2Fwww.skolab.cz%2FObchod%2Fchemie%2Fucebni-pomucky%2Fvahy.html&amp;ei=SH8mUfubIcSdtQa2v4CwBQ&amp;bvm=bv.42661473,d.bGE&amp;psig=AFQjCNFaO1NWuVIuhnE-1ApXwAdSNh7nGQ&amp;ust=136156384442008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Vážení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21208" indent="-457200">
              <a:buAutoNum type="alphaLcParenR"/>
            </a:pPr>
            <a:r>
              <a:rPr lang="cs-CZ" dirty="0" smtClean="0"/>
              <a:t>různá tělesa</a:t>
            </a:r>
          </a:p>
          <a:p>
            <a:pPr marL="521208" indent="-457200">
              <a:buAutoNum type="alphaLcParenR"/>
            </a:pPr>
            <a:r>
              <a:rPr lang="cs-CZ" dirty="0" smtClean="0"/>
              <a:t>kapaliny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21.1.2013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VY_32_INOVACE_2A_F6_04_Vážení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Určování hmotnosti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hmotnost,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vážení, rovnoramenné váhy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724270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5"/>
            <a:ext cx="6186502" cy="153676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Materiál slouží k osvojení si postupů a zásad přivážení. Zabývá se vážením pevných těles a kapalin.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069848"/>
          </a:xfrm>
        </p:spPr>
        <p:txBody>
          <a:bodyPr/>
          <a:lstStyle/>
          <a:p>
            <a:r>
              <a:rPr lang="cs-CZ" dirty="0" smtClean="0"/>
              <a:t>Váhy</a:t>
            </a:r>
            <a:endParaRPr lang="cs-CZ" dirty="0"/>
          </a:p>
        </p:txBody>
      </p:sp>
      <p:pic>
        <p:nvPicPr>
          <p:cNvPr id="20482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8050" y="2039938"/>
            <a:ext cx="2242237" cy="1889128"/>
          </a:xfrm>
          <a:prstGeom prst="rect">
            <a:avLst/>
          </a:prstGeom>
          <a:noFill/>
        </p:spPr>
      </p:pic>
      <p:pic>
        <p:nvPicPr>
          <p:cNvPr id="20483" name="Picture 3" descr="C:\Users\Katka\AppData\Local\Microsoft\Windows\Temporary Internet Files\Content.IE5\TC6JZHYL\MC9004405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38588" y="1063625"/>
            <a:ext cx="1562106" cy="2425264"/>
          </a:xfrm>
          <a:prstGeom prst="rect">
            <a:avLst/>
          </a:prstGeom>
          <a:noFill/>
        </p:spPr>
      </p:pic>
      <p:pic>
        <p:nvPicPr>
          <p:cNvPr id="20484" name="Picture 4" descr="C:\Users\Katka\AppData\Local\Microsoft\Windows\Temporary Internet Files\Content.IE5\9BLKK586\MP90038523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785926"/>
            <a:ext cx="2245194" cy="3143272"/>
          </a:xfrm>
          <a:prstGeom prst="rect">
            <a:avLst/>
          </a:prstGeom>
          <a:noFill/>
        </p:spPr>
      </p:pic>
      <p:pic>
        <p:nvPicPr>
          <p:cNvPr id="20485" name="Picture 5" descr="C:\Users\Katka\AppData\Local\Microsoft\Windows\Temporary Internet Files\Content.IE5\R25ANC13\MC90029019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4000504"/>
            <a:ext cx="1641695" cy="2459525"/>
          </a:xfrm>
          <a:prstGeom prst="rect">
            <a:avLst/>
          </a:prstGeom>
          <a:noFill/>
        </p:spPr>
      </p:pic>
      <p:pic>
        <p:nvPicPr>
          <p:cNvPr id="20488" name="Picture 8" descr="C:\Users\Katka\AppData\Local\Microsoft\Windows\Temporary Internet Files\Content.IE5\PW8BLP28\MC9002342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8992" y="3929066"/>
            <a:ext cx="2388606" cy="2518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Rovnoramenné váh</a:t>
            </a:r>
            <a:r>
              <a:rPr lang="cs-CZ" b="1" dirty="0" smtClean="0">
                <a:solidFill>
                  <a:srgbClr val="002060"/>
                </a:solidFill>
              </a:rPr>
              <a:t>y</a:t>
            </a:r>
            <a:endParaRPr lang="cs-CZ" b="1" dirty="0">
              <a:solidFill>
                <a:srgbClr val="00206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428860" y="2643182"/>
            <a:ext cx="4096441" cy="3305574"/>
            <a:chOff x="2428860" y="2643182"/>
            <a:chExt cx="4096441" cy="3305574"/>
          </a:xfrm>
        </p:grpSpPr>
        <p:pic>
          <p:nvPicPr>
            <p:cNvPr id="1027" name="Picture 3" descr="C:\Users\Katka\AppData\Local\Microsoft\Windows\Temporary Internet Files\Content.IE5\8Y7Q1SND\MC900379897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428860" y="2643182"/>
              <a:ext cx="4096441" cy="3305574"/>
            </a:xfrm>
            <a:prstGeom prst="rect">
              <a:avLst/>
            </a:prstGeom>
            <a:noFill/>
          </p:spPr>
        </p:pic>
        <p:cxnSp>
          <p:nvCxnSpPr>
            <p:cNvPr id="7" name="Přímá spojovací šipka 6"/>
            <p:cNvCxnSpPr/>
            <p:nvPr/>
          </p:nvCxnSpPr>
          <p:spPr>
            <a:xfrm rot="16200000" flipH="1">
              <a:off x="3464711" y="4179099"/>
              <a:ext cx="2571768" cy="71438"/>
            </a:xfrm>
            <a:prstGeom prst="straightConnector1">
              <a:avLst/>
            </a:prstGeom>
            <a:ln w="38100">
              <a:solidFill>
                <a:schemeClr val="tx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" name="Přímá spojovací šipka 8"/>
          <p:cNvCxnSpPr/>
          <p:nvPr/>
        </p:nvCxnSpPr>
        <p:spPr>
          <a:xfrm flipV="1">
            <a:off x="5143504" y="2143116"/>
            <a:ext cx="1357322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72264" y="1928802"/>
            <a:ext cx="1258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vahadlo</a:t>
            </a:r>
            <a:endParaRPr lang="cs-CZ" sz="2400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4786314" y="5357826"/>
            <a:ext cx="200026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858016" y="5572140"/>
            <a:ext cx="13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ukazatel</a:t>
            </a:r>
            <a:endParaRPr lang="cs-CZ" sz="2400" dirty="0"/>
          </a:p>
        </p:txBody>
      </p:sp>
      <p:cxnSp>
        <p:nvCxnSpPr>
          <p:cNvPr id="16" name="Přímá spojovací šipka 15"/>
          <p:cNvCxnSpPr/>
          <p:nvPr/>
        </p:nvCxnSpPr>
        <p:spPr>
          <a:xfrm rot="10800000">
            <a:off x="1643042" y="4286256"/>
            <a:ext cx="85725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1643042" y="4071942"/>
            <a:ext cx="407196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32943" y="3896029"/>
            <a:ext cx="995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misky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4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Sada závaží</a:t>
            </a:r>
            <a:endParaRPr lang="cs-CZ" b="1" dirty="0"/>
          </a:p>
        </p:txBody>
      </p:sp>
      <p:pic>
        <p:nvPicPr>
          <p:cNvPr id="2050" name="Picture 2" descr="http://www.skolab.cz/Obchod/image/chemie/vahy/sada_laboratornich_zavaz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2500306"/>
            <a:ext cx="3429000" cy="3200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txBody>
          <a:bodyPr/>
          <a:lstStyle/>
          <a:p>
            <a:r>
              <a:rPr lang="cs-CZ" dirty="0" smtClean="0"/>
              <a:t>Co můžeme vážit?</a:t>
            </a:r>
            <a:endParaRPr lang="cs-CZ" dirty="0"/>
          </a:p>
        </p:txBody>
      </p:sp>
      <p:pic>
        <p:nvPicPr>
          <p:cNvPr id="16387" name="Picture 3" descr="C:\Users\Katka\AppData\Local\Microsoft\Windows\Temporary Internet Files\Content.IE5\PW8BLP28\MP9004025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2143116"/>
            <a:ext cx="2143140" cy="2088083"/>
          </a:xfrm>
          <a:prstGeom prst="rect">
            <a:avLst/>
          </a:prstGeom>
          <a:noFill/>
        </p:spPr>
      </p:pic>
      <p:pic>
        <p:nvPicPr>
          <p:cNvPr id="16388" name="Picture 4" descr="C:\Users\Katka\AppData\Local\Microsoft\Windows\Temporary Internet Files\Content.IE5\8Y7Q1SND\MC9000884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714488"/>
            <a:ext cx="2928958" cy="2401064"/>
          </a:xfrm>
          <a:prstGeom prst="rect">
            <a:avLst/>
          </a:prstGeom>
          <a:noFill/>
        </p:spPr>
      </p:pic>
      <p:pic>
        <p:nvPicPr>
          <p:cNvPr id="16389" name="Picture 5" descr="C:\Users\Katka\AppData\Local\Microsoft\Windows\Temporary Internet Files\Content.IE5\9BLKK586\MC9004418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94050" y="3038475"/>
            <a:ext cx="1917700" cy="1689100"/>
          </a:xfrm>
          <a:prstGeom prst="rect">
            <a:avLst/>
          </a:prstGeom>
          <a:noFill/>
        </p:spPr>
      </p:pic>
      <p:pic>
        <p:nvPicPr>
          <p:cNvPr id="16391" name="Picture 7" descr="C:\Users\Katka\AppData\Local\Microsoft\Windows\Temporary Internet Files\Content.IE5\PW8BLP28\MC90025052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52" y="4572008"/>
            <a:ext cx="2118511" cy="2014396"/>
          </a:xfrm>
          <a:prstGeom prst="rect">
            <a:avLst/>
          </a:prstGeom>
          <a:noFill/>
        </p:spPr>
      </p:pic>
      <p:pic>
        <p:nvPicPr>
          <p:cNvPr id="16392" name="Picture 8" descr="C:\Users\Katka\AppData\Local\Microsoft\Windows\Temporary Internet Files\Content.IE5\R25ANC13\MP9004000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43570" y="4500570"/>
            <a:ext cx="2786082" cy="18566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připravit váhy?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Váhy musí pevně stát na pevné podložce</a:t>
            </a:r>
          </a:p>
          <a:p>
            <a:endParaRPr lang="cs-CZ" dirty="0" smtClean="0"/>
          </a:p>
          <a:p>
            <a:r>
              <a:rPr lang="cs-CZ" dirty="0" smtClean="0"/>
              <a:t>Zkontrolujeme, zda vahadlo je dobře usazené</a:t>
            </a:r>
          </a:p>
          <a:p>
            <a:endParaRPr lang="cs-CZ" dirty="0" smtClean="0"/>
          </a:p>
          <a:p>
            <a:r>
              <a:rPr lang="cs-CZ" dirty="0" smtClean="0"/>
              <a:t>Aretační kolík musí být nastaven tak, aby byly váhy nečinné</a:t>
            </a:r>
          </a:p>
          <a:p>
            <a:endParaRPr lang="cs-CZ" dirty="0" smtClean="0"/>
          </a:p>
          <a:p>
            <a:r>
              <a:rPr lang="cs-CZ" dirty="0" err="1" smtClean="0"/>
              <a:t>Odaretujeme</a:t>
            </a:r>
            <a:r>
              <a:rPr lang="cs-CZ" dirty="0" smtClean="0"/>
              <a:t> váhy a zkontrolujeme, zda </a:t>
            </a:r>
            <a:r>
              <a:rPr lang="cs-CZ" dirty="0" err="1" smtClean="0"/>
              <a:t>ukazatek</a:t>
            </a:r>
            <a:r>
              <a:rPr lang="cs-CZ" dirty="0" smtClean="0"/>
              <a:t> ukazuje přesně na stupnici nulu</a:t>
            </a:r>
          </a:p>
          <a:p>
            <a:endParaRPr lang="cs-CZ" dirty="0" smtClean="0"/>
          </a:p>
          <a:p>
            <a:r>
              <a:rPr lang="cs-CZ" dirty="0" smtClean="0"/>
              <a:t>Pomocí drobných předmětů (papírky, …) „vyvážíme“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Vážíme pevná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Praváci:</a:t>
            </a:r>
          </a:p>
          <a:p>
            <a:pPr marL="1174750" indent="-255588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na levou misku pokládáme vážené těleso</a:t>
            </a:r>
          </a:p>
          <a:p>
            <a:pPr marL="1174750" indent="-255588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na pravou misku pokládáme závaží</a:t>
            </a:r>
          </a:p>
          <a:p>
            <a:pPr marL="365125" indent="-255588">
              <a:buFont typeface="Arial" pitchFamily="34" charset="0"/>
              <a:buChar char="•"/>
            </a:pPr>
            <a:endParaRPr lang="cs-CZ" dirty="0" smtClean="0"/>
          </a:p>
          <a:p>
            <a:pPr marL="365125" indent="-255588">
              <a:buFont typeface="Arial" pitchFamily="34" charset="0"/>
              <a:buChar char="•"/>
            </a:pPr>
            <a:r>
              <a:rPr lang="cs-CZ" dirty="0" smtClean="0"/>
              <a:t>Leváci:</a:t>
            </a:r>
          </a:p>
          <a:p>
            <a:pPr marL="1174750" indent="-255588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na pravou misku pokládáme vážené těleso</a:t>
            </a:r>
          </a:p>
          <a:p>
            <a:pPr marL="1174750" indent="-255588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na pravou misku pokládáme závaží</a:t>
            </a:r>
          </a:p>
        </p:txBody>
      </p:sp>
      <p:pic>
        <p:nvPicPr>
          <p:cNvPr id="17410" name="Picture 2" descr="C:\Users\Katka\AppData\Local\Microsoft\Windows\Temporary Internet Files\Content.IE5\TC6JZHYL\MP9004487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500042"/>
            <a:ext cx="2263072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86004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Položíme vážené těleso na misku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druhou misku položíme závaží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Odaretujeme</a:t>
            </a:r>
            <a:r>
              <a:rPr lang="cs-CZ" dirty="0" smtClean="0"/>
              <a:t> </a:t>
            </a:r>
            <a:r>
              <a:rPr lang="cs-CZ" dirty="0" smtClean="0"/>
              <a:t>váhy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Zjistíme, zda ukazatel je v pozici nula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Zaaretujeme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podle potřeby přidáme, nebo ubereme závaží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Sečteme hmotnosti všech použitých závaží, tím zjistíme hmotnost </a:t>
            </a:r>
            <a:r>
              <a:rPr lang="cs-CZ" dirty="0" err="1" smtClean="0"/>
              <a:t>tělesl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714356"/>
            <a:ext cx="8229600" cy="1066800"/>
          </a:xfrm>
        </p:spPr>
        <p:txBody>
          <a:bodyPr/>
          <a:lstStyle/>
          <a:p>
            <a:r>
              <a:rPr lang="cs-CZ" dirty="0" smtClean="0"/>
              <a:t>a) Vážíme pevná tělesa</a:t>
            </a:r>
            <a:endParaRPr lang="cs-CZ" dirty="0"/>
          </a:p>
        </p:txBody>
      </p:sp>
      <p:pic>
        <p:nvPicPr>
          <p:cNvPr id="18434" name="Picture 2" descr="C:\Users\Katka\AppData\Local\Microsoft\Windows\Temporary Internet Files\Content.IE5\9BLKK586\MC9004448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928670"/>
            <a:ext cx="2475550" cy="3205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Vážíme kapaliny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Řídíme se podle stejných zásad jako u předchozího vážení</a:t>
            </a:r>
          </a:p>
          <a:p>
            <a:endParaRPr lang="cs-CZ" dirty="0" smtClean="0"/>
          </a:p>
          <a:p>
            <a:r>
              <a:rPr lang="cs-CZ" dirty="0" smtClean="0"/>
              <a:t>Zvážíme prázdnou nádobu – m</a:t>
            </a:r>
            <a:r>
              <a:rPr lang="cs-CZ" baseline="-25000" dirty="0" smtClean="0"/>
              <a:t>1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Zvážíme nádobu i s kapalinou – m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Hmotnost kapaliny se rovná:</a:t>
            </a:r>
          </a:p>
          <a:p>
            <a:pPr marL="1712913" indent="-255588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– m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pic>
        <p:nvPicPr>
          <p:cNvPr id="19458" name="Picture 2" descr="C:\Users\Katka\AppData\Local\Microsoft\Windows\Temporary Internet Files\Content.IE5\KXST7ED2\MP9001749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2857496"/>
            <a:ext cx="2571768" cy="17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skolab.cz</a:t>
            </a:r>
            <a:r>
              <a:rPr lang="cs-CZ" sz="1200" dirty="0" smtClean="0"/>
              <a:t> [online]. [cit. 21.2.2013]. Dostupný na WWW: http://www.</a:t>
            </a:r>
            <a:r>
              <a:rPr lang="cs-CZ" sz="1200" dirty="0" err="1" smtClean="0"/>
              <a:t>skolab.cz</a:t>
            </a:r>
            <a:r>
              <a:rPr lang="cs-CZ" sz="1200" dirty="0" smtClean="0"/>
              <a:t>/Obchod/chemie/</a:t>
            </a:r>
            <a:r>
              <a:rPr lang="cs-CZ" sz="1200" dirty="0" err="1" smtClean="0"/>
              <a:t>ucebni</a:t>
            </a:r>
            <a:r>
              <a:rPr lang="cs-CZ" sz="1200" dirty="0" smtClean="0"/>
              <a:t>-</a:t>
            </a:r>
            <a:r>
              <a:rPr lang="cs-CZ" sz="1200" dirty="0" err="1" smtClean="0"/>
              <a:t>pomucky</a:t>
            </a:r>
            <a:r>
              <a:rPr lang="cs-CZ" sz="1200" dirty="0" smtClean="0"/>
              <a:t>/</a:t>
            </a:r>
            <a:r>
              <a:rPr lang="cs-CZ" sz="1200" dirty="0" err="1" smtClean="0"/>
              <a:t>vahy.html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Galerie klipartů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40</TotalTime>
  <Words>271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Vážení</vt:lpstr>
      <vt:lpstr>Snímek 2</vt:lpstr>
      <vt:lpstr>Anotace</vt:lpstr>
      <vt:lpstr>Váhy</vt:lpstr>
      <vt:lpstr>Rovnoramenné váhy</vt:lpstr>
      <vt:lpstr>Sada závaží</vt:lpstr>
      <vt:lpstr>Co můžeme vážit?</vt:lpstr>
      <vt:lpstr>Jak připravit váhy?</vt:lpstr>
      <vt:lpstr>a) Vážíme pevná tělesa</vt:lpstr>
      <vt:lpstr>a) Vážíme pevná tělesa</vt:lpstr>
      <vt:lpstr>b) Vážíme kapaliny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Vážení</dc:title>
  <dc:creator>Katka</dc:creator>
  <cp:lastModifiedBy>Katka</cp:lastModifiedBy>
  <cp:revision>5</cp:revision>
  <dcterms:created xsi:type="dcterms:W3CDTF">2013-02-21T20:00:00Z</dcterms:created>
  <dcterms:modified xsi:type="dcterms:W3CDTF">2013-02-21T20:40:22Z</dcterms:modified>
</cp:coreProperties>
</file>