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4660"/>
  </p:normalViewPr>
  <p:slideViewPr>
    <p:cSldViewPr>
      <p:cViewPr varScale="1">
        <p:scale>
          <a:sx n="70" d="100"/>
          <a:sy n="70" d="100"/>
        </p:scale>
        <p:origin x="-127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8676870-1A92-4AE3-ACF6-975C1AA6DE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E173A51-2B2D-4B84-BAA3-5EF7F3BBC1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b="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227357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VY_32_Inovace_12_adjectives </a:t>
            </a:r>
            <a:r>
              <a:rPr lang="cs-CZ" sz="3200" b="1" dirty="0" err="1" smtClean="0">
                <a:latin typeface="Calibri" pitchFamily="34" charset="0"/>
                <a:cs typeface="Calibri" pitchFamily="34" charset="0"/>
              </a:rPr>
              <a:t>comparisons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II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96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44824"/>
            <a:ext cx="7772400" cy="2016224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3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300" dirty="0" smtClean="0">
                <a:solidFill>
                  <a:schemeClr val="accent2">
                    <a:lumMod val="75000"/>
                  </a:schemeClr>
                </a:solidFill>
              </a:rPr>
              <a:t>ADJECTIVES </a:t>
            </a:r>
            <a:r>
              <a:rPr lang="cs-CZ" sz="5300" dirty="0" smtClean="0"/>
              <a:t> </a:t>
            </a:r>
            <a:br>
              <a:rPr lang="cs-CZ" sz="5300" dirty="0" smtClean="0"/>
            </a:br>
            <a:r>
              <a:rPr lang="cs-CZ" sz="5300" dirty="0" smtClean="0"/>
              <a:t>COMPARISONS II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Stupňování dlouhých přídavných jmen 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29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b="1" u="sng" dirty="0" smtClean="0">
              <a:solidFill>
                <a:srgbClr val="FF3300"/>
              </a:solidFill>
            </a:endParaRPr>
          </a:p>
          <a:p>
            <a:r>
              <a:rPr lang="cs-CZ" sz="2800" b="1" u="sng" dirty="0" smtClean="0">
                <a:solidFill>
                  <a:srgbClr val="FF3300"/>
                </a:solidFill>
              </a:rPr>
              <a:t>Dlouhá</a:t>
            </a:r>
            <a:r>
              <a:rPr lang="cs-CZ" sz="2800" dirty="0" smtClean="0">
                <a:solidFill>
                  <a:srgbClr val="FF3300"/>
                </a:solidFill>
              </a:rPr>
              <a:t> </a:t>
            </a:r>
            <a:r>
              <a:rPr lang="cs-CZ" sz="2800" dirty="0">
                <a:solidFill>
                  <a:srgbClr val="FF3300"/>
                </a:solidFill>
              </a:rPr>
              <a:t>přídavná jména</a:t>
            </a:r>
            <a:r>
              <a:rPr lang="cs-CZ" sz="2800" dirty="0"/>
              <a:t> jsou </a:t>
            </a:r>
            <a:r>
              <a:rPr lang="cs-CZ" sz="2800" dirty="0" smtClean="0"/>
              <a:t>některá  </a:t>
            </a:r>
            <a:r>
              <a:rPr lang="cs-CZ" sz="2800" dirty="0"/>
              <a:t>dvojslabičná a všechna  </a:t>
            </a:r>
            <a:r>
              <a:rPr lang="cs-CZ" sz="2800" dirty="0" smtClean="0"/>
              <a:t>víceslabičná přídavná jména</a:t>
            </a:r>
          </a:p>
          <a:p>
            <a:endParaRPr lang="cs-CZ" sz="2800" dirty="0"/>
          </a:p>
          <a:p>
            <a:r>
              <a:rPr lang="cs-CZ" sz="2800" dirty="0" smtClean="0"/>
              <a:t>( </a:t>
            </a:r>
            <a:r>
              <a:rPr lang="cs-CZ" sz="2800" dirty="0" err="1"/>
              <a:t>boring</a:t>
            </a:r>
            <a:r>
              <a:rPr lang="cs-CZ" sz="2800" dirty="0"/>
              <a:t>, </a:t>
            </a:r>
            <a:r>
              <a:rPr lang="cs-CZ" sz="2800" dirty="0" err="1"/>
              <a:t>beautiful</a:t>
            </a:r>
            <a:r>
              <a:rPr lang="cs-CZ" sz="2800" dirty="0"/>
              <a:t>, </a:t>
            </a:r>
            <a:r>
              <a:rPr lang="cs-CZ" sz="2800" dirty="0" err="1"/>
              <a:t>expensive</a:t>
            </a:r>
            <a:r>
              <a:rPr lang="cs-CZ" sz="2800" dirty="0"/>
              <a:t>, </a:t>
            </a:r>
            <a:r>
              <a:rPr lang="cs-CZ" sz="2800" dirty="0" err="1"/>
              <a:t>famous</a:t>
            </a:r>
            <a:r>
              <a:rPr lang="cs-CZ" sz="2800" dirty="0"/>
              <a:t>, …)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Dlouhá  přídavná jména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56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481328"/>
            <a:ext cx="903649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400" b="1" u="sng" dirty="0" smtClean="0">
              <a:solidFill>
                <a:srgbClr val="FF3300"/>
              </a:solidFill>
            </a:endParaRPr>
          </a:p>
          <a:p>
            <a:pPr>
              <a:buNone/>
            </a:pPr>
            <a:endParaRPr lang="cs-CZ" sz="2400" b="1" u="sng" dirty="0">
              <a:solidFill>
                <a:srgbClr val="FF3300"/>
              </a:solidFill>
            </a:endParaRPr>
          </a:p>
          <a:p>
            <a:r>
              <a:rPr lang="cs-CZ" sz="2400" b="1" u="sng" dirty="0">
                <a:solidFill>
                  <a:srgbClr val="FF3300"/>
                </a:solidFill>
              </a:rPr>
              <a:t>2.stupeň </a:t>
            </a:r>
            <a:r>
              <a:rPr lang="cs-CZ" sz="2400" b="1" dirty="0"/>
              <a:t>tvoříme přidáním slova</a:t>
            </a:r>
            <a:r>
              <a:rPr lang="cs-CZ" sz="2400" b="1" dirty="0">
                <a:solidFill>
                  <a:srgbClr val="FF3300"/>
                </a:solidFill>
              </a:rPr>
              <a:t> </a:t>
            </a:r>
            <a:r>
              <a:rPr lang="cs-CZ" sz="2400" b="1" dirty="0">
                <a:solidFill>
                  <a:srgbClr val="002060"/>
                </a:solidFill>
              </a:rPr>
              <a:t>more </a:t>
            </a:r>
            <a:r>
              <a:rPr lang="cs-CZ" sz="2400" b="1" dirty="0"/>
              <a:t>/ </a:t>
            </a:r>
            <a:r>
              <a:rPr lang="cs-CZ" sz="2400" b="1" dirty="0" smtClean="0"/>
              <a:t>více/ 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k </a:t>
            </a:r>
            <a:r>
              <a:rPr lang="cs-CZ" sz="2400" b="1" dirty="0"/>
              <a:t>základnímu tvaru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i="1" dirty="0"/>
              <a:t>m</a:t>
            </a:r>
            <a:r>
              <a:rPr lang="cs-CZ" sz="2400" b="1" i="1" dirty="0" smtClean="0"/>
              <a:t>ore </a:t>
            </a:r>
            <a:r>
              <a:rPr lang="cs-CZ" sz="2400" b="1" i="1" dirty="0" err="1" smtClean="0"/>
              <a:t>beautiful</a:t>
            </a:r>
            <a:r>
              <a:rPr lang="cs-CZ" sz="2400" b="1" i="1" dirty="0" smtClean="0"/>
              <a:t>, more </a:t>
            </a:r>
            <a:r>
              <a:rPr lang="cs-CZ" sz="2400" b="1" i="1" dirty="0" err="1" smtClean="0"/>
              <a:t>boring</a:t>
            </a:r>
            <a:r>
              <a:rPr lang="cs-CZ" sz="2400" b="1" i="1" dirty="0" smtClean="0"/>
              <a:t>, more </a:t>
            </a:r>
            <a:r>
              <a:rPr lang="cs-CZ" sz="2400" b="1" i="1" dirty="0" err="1" smtClean="0"/>
              <a:t>famous</a:t>
            </a:r>
            <a:endParaRPr lang="cs-CZ" sz="2400" b="1" i="1" dirty="0"/>
          </a:p>
          <a:p>
            <a:pPr>
              <a:buNone/>
            </a:pPr>
            <a:endParaRPr lang="cs-CZ" sz="2400" b="1" dirty="0"/>
          </a:p>
          <a:p>
            <a:r>
              <a:rPr lang="cs-CZ" sz="2400" b="1" dirty="0">
                <a:solidFill>
                  <a:srgbClr val="FF3300"/>
                </a:solidFill>
              </a:rPr>
              <a:t>3.stupeň </a:t>
            </a:r>
            <a:r>
              <a:rPr lang="cs-CZ" sz="2400" b="1" dirty="0"/>
              <a:t>tvoříme přidáním </a:t>
            </a:r>
            <a:r>
              <a:rPr lang="cs-CZ" sz="2400" b="1" dirty="0" err="1">
                <a:solidFill>
                  <a:srgbClr val="002060"/>
                </a:solidFill>
              </a:rPr>
              <a:t>the</a:t>
            </a:r>
            <a:r>
              <a:rPr lang="cs-CZ" sz="2400" b="1" dirty="0">
                <a:solidFill>
                  <a:srgbClr val="002060"/>
                </a:solidFill>
              </a:rPr>
              <a:t> most </a:t>
            </a:r>
            <a:r>
              <a:rPr lang="cs-CZ" sz="2400" b="1" dirty="0"/>
              <a:t>/ nejvíce </a:t>
            </a:r>
            <a:r>
              <a:rPr lang="cs-CZ" sz="2400" b="1" dirty="0" smtClean="0"/>
              <a:t>/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před </a:t>
            </a:r>
            <a:r>
              <a:rPr lang="cs-CZ" sz="2400" b="1" dirty="0"/>
              <a:t>základní tvar přídavného jména</a:t>
            </a:r>
            <a:r>
              <a:rPr lang="cs-CZ" sz="2400" b="1" dirty="0" smtClean="0"/>
              <a:t>.</a:t>
            </a:r>
          </a:p>
          <a:p>
            <a:endParaRPr lang="cs-CZ" sz="2400" b="1" dirty="0"/>
          </a:p>
          <a:p>
            <a:r>
              <a:rPr lang="cs-CZ" sz="2400" b="1" i="1" dirty="0" err="1"/>
              <a:t>t</a:t>
            </a:r>
            <a:r>
              <a:rPr lang="cs-CZ" sz="2400" b="1" i="1" dirty="0" err="1" smtClean="0"/>
              <a:t>he</a:t>
            </a:r>
            <a:r>
              <a:rPr lang="cs-CZ" sz="2400" b="1" i="1" dirty="0" smtClean="0"/>
              <a:t> most </a:t>
            </a:r>
            <a:r>
              <a:rPr lang="cs-CZ" sz="2400" b="1" i="1" dirty="0" err="1" smtClean="0"/>
              <a:t>beautiful</a:t>
            </a:r>
            <a:r>
              <a:rPr lang="cs-CZ" sz="2400" b="1" i="1" dirty="0" smtClean="0"/>
              <a:t>, </a:t>
            </a:r>
            <a:r>
              <a:rPr lang="cs-CZ" sz="2400" b="1" i="1" dirty="0" err="1" smtClean="0"/>
              <a:t>the</a:t>
            </a:r>
            <a:r>
              <a:rPr lang="cs-CZ" sz="2400" b="1" i="1" dirty="0" smtClean="0"/>
              <a:t> most </a:t>
            </a:r>
            <a:r>
              <a:rPr lang="cs-CZ" sz="2400" b="1" i="1" dirty="0" err="1" smtClean="0"/>
              <a:t>boring</a:t>
            </a:r>
            <a:r>
              <a:rPr lang="cs-CZ" sz="2400" b="1" i="1" dirty="0" smtClean="0"/>
              <a:t>, </a:t>
            </a:r>
            <a:r>
              <a:rPr lang="cs-CZ" sz="2400" b="1" i="1" dirty="0" err="1" smtClean="0"/>
              <a:t>the</a:t>
            </a:r>
            <a:r>
              <a:rPr lang="cs-CZ" sz="2400" b="1" i="1" dirty="0" smtClean="0"/>
              <a:t> most </a:t>
            </a:r>
            <a:r>
              <a:rPr lang="cs-CZ" sz="2400" b="1" i="1" dirty="0" err="1" smtClean="0"/>
              <a:t>famous</a:t>
            </a:r>
            <a:endParaRPr lang="cs-CZ" sz="2400" b="1" i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u="sng" dirty="0">
                <a:solidFill>
                  <a:srgbClr val="FF3300"/>
                </a:solidFill>
              </a:rPr>
              <a:t>Dlouhá</a:t>
            </a:r>
            <a:r>
              <a:rPr lang="cs-CZ" sz="3600" dirty="0">
                <a:solidFill>
                  <a:srgbClr val="FF3300"/>
                </a:solidFill>
              </a:rPr>
              <a:t> přídavná jména stupňujeme </a:t>
            </a:r>
            <a:r>
              <a:rPr lang="cs-CZ" sz="3600" u="sng" dirty="0">
                <a:solidFill>
                  <a:srgbClr val="002060"/>
                </a:solidFill>
              </a:rPr>
              <a:t>opisem.</a:t>
            </a:r>
          </a:p>
        </p:txBody>
      </p:sp>
    </p:spTree>
    <p:extLst>
      <p:ext uri="{BB962C8B-B14F-4D97-AF65-F5344CB8AC3E}">
        <p14:creationId xmlns:p14="http://schemas.microsoft.com/office/powerpoint/2010/main" val="272157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1. stupeň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331236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3343219"/>
            <a:ext cx="460574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srgbClr val="002060"/>
                </a:solidFill>
              </a:rPr>
              <a:t>interesting</a:t>
            </a:r>
            <a:endParaRPr lang="cs-CZ" sz="6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1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2. stupeň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760"/>
            <a:ext cx="4211960" cy="4556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2348880"/>
            <a:ext cx="57281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rgbClr val="00B050"/>
                </a:solidFill>
              </a:rPr>
              <a:t>m</a:t>
            </a:r>
            <a:r>
              <a:rPr lang="cs-CZ" sz="7200" dirty="0" smtClean="0">
                <a:solidFill>
                  <a:srgbClr val="00B050"/>
                </a:solidFill>
              </a:rPr>
              <a:t>ore</a:t>
            </a:r>
          </a:p>
          <a:p>
            <a:r>
              <a:rPr lang="cs-CZ" sz="7200" dirty="0" err="1" smtClean="0">
                <a:solidFill>
                  <a:srgbClr val="00B050"/>
                </a:solidFill>
              </a:rPr>
              <a:t>interesting</a:t>
            </a:r>
            <a:endParaRPr lang="cs-CZ" sz="7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38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3. stupeň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268760"/>
            <a:ext cx="3888431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71319" y="1565664"/>
            <a:ext cx="50040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>
                <a:solidFill>
                  <a:srgbClr val="FF0000"/>
                </a:solidFill>
              </a:rPr>
              <a:t>t</a:t>
            </a:r>
            <a:r>
              <a:rPr lang="cs-CZ" sz="7200" dirty="0" err="1" smtClean="0">
                <a:solidFill>
                  <a:srgbClr val="FF0000"/>
                </a:solidFill>
              </a:rPr>
              <a:t>he</a:t>
            </a:r>
            <a:r>
              <a:rPr lang="cs-CZ" sz="7200" dirty="0" smtClean="0">
                <a:solidFill>
                  <a:srgbClr val="FF0000"/>
                </a:solidFill>
              </a:rPr>
              <a:t> most</a:t>
            </a:r>
          </a:p>
          <a:p>
            <a:r>
              <a:rPr lang="cs-CZ" sz="7200" dirty="0" err="1" smtClean="0">
                <a:solidFill>
                  <a:srgbClr val="FF0000"/>
                </a:solidFill>
              </a:rPr>
              <a:t>interesting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42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936104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Ilustrace: www.office.microsoft.com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09098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</TotalTime>
  <Words>111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Základní škola a Mateřská škola Choustník, okres Tábor</vt:lpstr>
      <vt:lpstr>                          ADJECTIVES   COMPARISONS II  </vt:lpstr>
      <vt:lpstr>Dlouhá  přídavná jména </vt:lpstr>
      <vt:lpstr>Dlouhá přídavná jména stupňujeme opisem.</vt:lpstr>
      <vt:lpstr>1. stupeň</vt:lpstr>
      <vt:lpstr>2. stupeň</vt:lpstr>
      <vt:lpstr>3. stupeň</vt:lpstr>
      <vt:lpstr>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   přídavných jmen</dc:title>
  <dc:creator>Krejzova</dc:creator>
  <cp:lastModifiedBy>krejza</cp:lastModifiedBy>
  <cp:revision>8</cp:revision>
  <dcterms:created xsi:type="dcterms:W3CDTF">2011-02-13T16:01:58Z</dcterms:created>
  <dcterms:modified xsi:type="dcterms:W3CDTF">2012-03-11T21:30:04Z</dcterms:modified>
</cp:coreProperties>
</file>