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67" r:id="rId2"/>
    <p:sldId id="268" r:id="rId3"/>
    <p:sldId id="258" r:id="rId4"/>
    <p:sldId id="259" r:id="rId5"/>
    <p:sldId id="260" r:id="rId6"/>
    <p:sldId id="261" r:id="rId7"/>
    <p:sldId id="262" r:id="rId8"/>
    <p:sldId id="257" r:id="rId9"/>
    <p:sldId id="263" r:id="rId10"/>
    <p:sldId id="265" r:id="rId11"/>
    <p:sldId id="264" r:id="rId12"/>
    <p:sldId id="269" r:id="rId13"/>
    <p:sldId id="266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AFE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2" d="100"/>
          <a:sy n="72" d="100"/>
        </p:scale>
        <p:origin x="-1242" y="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A97B53B-7988-4618-B607-7C6541BDCB93}" type="datetimeFigureOut">
              <a:rPr lang="cs-CZ" smtClean="0"/>
              <a:t>28.2.2013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1B50B0B-E60D-460F-8122-924B442ADC1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2699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B50B0B-E60D-460F-8122-924B442ADC1F}" type="slidenum">
              <a:rPr lang="cs-CZ" smtClean="0"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45990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28.2.2013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24807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28.2.2013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02953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28.2.2013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26354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28.2.2013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14659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28.2.2013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21688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28.2.2013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25520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28.2.2013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43743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28.2.2013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73070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28.2.2013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29601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28.2.2013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2827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28.2.2013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04095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75000"/>
              </a:schemeClr>
            </a:gs>
            <a:gs pos="100000">
              <a:srgbClr val="FAFE4C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3F1E41-664B-424E-8068-E35DCB5B82F0}" type="datetimeFigureOut">
              <a:rPr lang="cs-CZ" smtClean="0"/>
              <a:t>28.2.2013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79443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2885" y="866923"/>
            <a:ext cx="4975225" cy="963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9787536"/>
              </p:ext>
            </p:extLst>
          </p:nvPr>
        </p:nvGraphicFramePr>
        <p:xfrm>
          <a:off x="1259632" y="2636912"/>
          <a:ext cx="6400799" cy="3117576"/>
        </p:xfrm>
        <a:graphic>
          <a:graphicData uri="http://schemas.openxmlformats.org/drawingml/2006/table">
            <a:tbl>
              <a:tblPr/>
              <a:tblGrid>
                <a:gridCol w="1187146"/>
                <a:gridCol w="5213653"/>
              </a:tblGrid>
              <a:tr h="12695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ŠKOLA TIŠICE, okres MĚLNÍK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chemeClr val="bg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4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400" baseline="0" dirty="0" smtClean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Marcela Lazáková</a:t>
                      </a:r>
                      <a:endParaRPr lang="cs-CZ" sz="1400" dirty="0">
                        <a:solidFill>
                          <a:schemeClr val="bg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670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VY_32_INOVACE_15_ANGLIČTINA V. ROČNÍK_PREPOZITIONS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CZ.1.07/1.4.00/21.3130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82591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191257434"/>
              </p:ext>
            </p:extLst>
          </p:nvPr>
        </p:nvGraphicFramePr>
        <p:xfrm>
          <a:off x="1431335" y="1594447"/>
          <a:ext cx="6281329" cy="4537470"/>
        </p:xfrm>
        <a:graphic>
          <a:graphicData uri="http://schemas.openxmlformats.org/drawingml/2006/table">
            <a:tbl>
              <a:tblPr/>
              <a:tblGrid>
                <a:gridCol w="1617631"/>
                <a:gridCol w="4663698"/>
              </a:tblGrid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bg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8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r>
                        <a:rPr lang="cs-CZ" sz="1200" baseline="0" dirty="0" smtClean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vede k správnému používání předložek.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39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bg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JAZYK:</a:t>
                      </a:r>
                      <a:endParaRPr lang="cs-CZ" sz="8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bg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Angličtina</a:t>
                      </a:r>
                      <a:endParaRPr lang="cs-CZ" sz="8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bg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cs-CZ" sz="8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Umí pojmenovat měsíce, roční období a sdělit datum se správnými předložkami.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16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bg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8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In, on, at.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bg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8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bg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8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bg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INTERAKTIVITY:</a:t>
                      </a:r>
                      <a:endParaRPr lang="cs-CZ" sz="8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bg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Kombinace</a:t>
                      </a:r>
                      <a:endParaRPr lang="cs-CZ" sz="8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97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CÍLOVÁ SKUPINA: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Žák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STUPEŇ A TYP VZDĚLÁNÍ: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vzdělávání – první stupeň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TYPICKÁ VĚKOVÁ SKUPINA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9 - 12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676" descr="Obrázek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76672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13578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7632848" cy="1143000"/>
          </a:xfrm>
        </p:spPr>
        <p:txBody>
          <a:bodyPr/>
          <a:lstStyle/>
          <a:p>
            <a:pPr algn="l"/>
            <a:r>
              <a:rPr lang="cs-CZ" b="1" dirty="0" smtClean="0">
                <a:solidFill>
                  <a:srgbClr val="C00000"/>
                </a:solidFill>
              </a:rPr>
              <a:t>in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bg1"/>
                </a:solidFill>
              </a:rPr>
              <a:t>months</a:t>
            </a:r>
            <a:r>
              <a:rPr lang="cs-CZ" dirty="0" smtClean="0">
                <a:solidFill>
                  <a:schemeClr val="bg1"/>
                </a:solidFill>
              </a:rPr>
              <a:t> 	měsíce</a:t>
            </a:r>
          </a:p>
          <a:p>
            <a:pPr marL="0" indent="0">
              <a:buNone/>
            </a:pPr>
            <a:endParaRPr lang="cs-CZ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bg1"/>
                </a:solidFill>
              </a:rPr>
              <a:t>i</a:t>
            </a:r>
            <a:r>
              <a:rPr lang="cs-CZ" dirty="0" smtClean="0">
                <a:solidFill>
                  <a:schemeClr val="bg1"/>
                </a:solidFill>
              </a:rPr>
              <a:t>n February, in May, in December …..</a:t>
            </a:r>
          </a:p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He </a:t>
            </a:r>
            <a:r>
              <a:rPr lang="cs-CZ" dirty="0" err="1" smtClean="0">
                <a:solidFill>
                  <a:schemeClr val="bg1"/>
                </a:solidFill>
              </a:rPr>
              <a:t>celebrates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his birthday </a:t>
            </a:r>
            <a:r>
              <a:rPr lang="cs-CZ" b="1" dirty="0" smtClean="0">
                <a:solidFill>
                  <a:schemeClr val="bg1"/>
                </a:solidFill>
              </a:rPr>
              <a:t>in September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Our winter holidays are </a:t>
            </a:r>
            <a:r>
              <a:rPr lang="cs-CZ" b="1" dirty="0" smtClean="0">
                <a:solidFill>
                  <a:schemeClr val="bg1"/>
                </a:solidFill>
              </a:rPr>
              <a:t>in March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</a:p>
          <a:p>
            <a:pPr marL="0" indent="0">
              <a:buNone/>
            </a:pPr>
            <a:r>
              <a:rPr lang="cs-CZ" b="1" dirty="0">
                <a:solidFill>
                  <a:srgbClr val="C00000"/>
                </a:solidFill>
              </a:rPr>
              <a:t>a</a:t>
            </a:r>
            <a:r>
              <a:rPr lang="cs-CZ" b="1" dirty="0" smtClean="0">
                <a:solidFill>
                  <a:srgbClr val="C00000"/>
                </a:solidFill>
              </a:rPr>
              <a:t>le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We was in the USA </a:t>
            </a:r>
            <a:r>
              <a:rPr lang="cs-CZ" b="1" dirty="0" smtClean="0">
                <a:solidFill>
                  <a:schemeClr val="bg1"/>
                </a:solidFill>
              </a:rPr>
              <a:t>last July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</a:p>
        </p:txBody>
      </p:sp>
      <p:pic>
        <p:nvPicPr>
          <p:cNvPr id="1026" name="Picture 2" descr="C:\Users\Marcela\AppData\Local\Microsoft\Windows\Temporary Internet Files\Content.IE5\NR9YRAW8\MC90044026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51220"/>
            <a:ext cx="2286000" cy="2673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9577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 tmFilter="0,0; .5, 1; 1, 1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 tmFilter="0,0; .5, 1; 1, 1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>
                <a:solidFill>
                  <a:schemeClr val="bg1"/>
                </a:solidFill>
              </a:rPr>
              <a:t>seasons</a:t>
            </a: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	roční období</a:t>
            </a:r>
          </a:p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bg1"/>
                </a:solidFill>
              </a:rPr>
              <a:t>in spring, in winter, </a:t>
            </a:r>
            <a:r>
              <a:rPr lang="cs-CZ" dirty="0" smtClean="0">
                <a:solidFill>
                  <a:schemeClr val="bg1"/>
                </a:solidFill>
              </a:rPr>
              <a:t>…..</a:t>
            </a:r>
          </a:p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I like skiing in winter. She was born in spring.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ale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We are going to Grece </a:t>
            </a:r>
            <a:r>
              <a:rPr lang="cs-CZ" b="1" dirty="0" smtClean="0">
                <a:solidFill>
                  <a:schemeClr val="bg1"/>
                </a:solidFill>
              </a:rPr>
              <a:t>next summer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</a:p>
          <a:p>
            <a:pPr marL="0" indent="0">
              <a:buNone/>
            </a:pPr>
            <a:endParaRPr lang="cs-CZ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rgbClr val="C00000"/>
                </a:solidFill>
              </a:rPr>
              <a:t>in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4098" name="Picture 2" descr="C:\Users\Marcela\AppData\Local\Microsoft\Windows\Temporary Internet Files\Content.IE5\70WL448V\MP90039965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548679"/>
            <a:ext cx="2723045" cy="3404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71781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853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>
                <a:solidFill>
                  <a:schemeClr val="bg1"/>
                </a:solidFill>
              </a:rPr>
              <a:t>parts of </a:t>
            </a:r>
            <a:r>
              <a:rPr lang="cs-CZ" b="1" dirty="0" smtClean="0">
                <a:solidFill>
                  <a:schemeClr val="bg1"/>
                </a:solidFill>
              </a:rPr>
              <a:t>day 	</a:t>
            </a:r>
            <a:r>
              <a:rPr lang="cs-CZ" dirty="0" smtClean="0">
                <a:solidFill>
                  <a:schemeClr val="bg1"/>
                </a:solidFill>
              </a:rPr>
              <a:t>části dne</a:t>
            </a:r>
          </a:p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bg1"/>
                </a:solidFill>
              </a:rPr>
              <a:t>in the afternoon, in the </a:t>
            </a:r>
            <a:r>
              <a:rPr lang="cs-CZ" dirty="0" smtClean="0">
                <a:solidFill>
                  <a:schemeClr val="bg1"/>
                </a:solidFill>
              </a:rPr>
              <a:t>evening, in the morning </a:t>
            </a:r>
          </a:p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What do </a:t>
            </a:r>
            <a:r>
              <a:rPr lang="cs-CZ" dirty="0" err="1" smtClean="0">
                <a:solidFill>
                  <a:schemeClr val="bg1"/>
                </a:solidFill>
              </a:rPr>
              <a:t>you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smtClean="0">
                <a:solidFill>
                  <a:schemeClr val="bg1"/>
                </a:solidFill>
              </a:rPr>
              <a:t>usually</a:t>
            </a:r>
            <a:r>
              <a:rPr lang="cs-CZ" dirty="0" smtClean="0">
                <a:solidFill>
                  <a:schemeClr val="bg1"/>
                </a:solidFill>
              </a:rPr>
              <a:t> eat </a:t>
            </a:r>
            <a:r>
              <a:rPr lang="cs-CZ" b="1" dirty="0" smtClean="0">
                <a:solidFill>
                  <a:schemeClr val="bg1"/>
                </a:solidFill>
              </a:rPr>
              <a:t>in the morning.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My grandma comes to visit us </a:t>
            </a:r>
            <a:r>
              <a:rPr lang="cs-CZ" b="1" dirty="0" smtClean="0">
                <a:solidFill>
                  <a:schemeClr val="bg1"/>
                </a:solidFill>
              </a:rPr>
              <a:t>in the afternoon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</a:p>
          <a:p>
            <a:pPr marL="0" indent="0">
              <a:buNone/>
            </a:pPr>
            <a:r>
              <a:rPr lang="cs-CZ" b="1" dirty="0">
                <a:solidFill>
                  <a:srgbClr val="C00000"/>
                </a:solidFill>
              </a:rPr>
              <a:t>a</a:t>
            </a:r>
            <a:r>
              <a:rPr lang="cs-CZ" b="1" dirty="0" smtClean="0">
                <a:solidFill>
                  <a:srgbClr val="C00000"/>
                </a:solidFill>
              </a:rPr>
              <a:t>le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Are you going to the cinema </a:t>
            </a:r>
            <a:r>
              <a:rPr lang="cs-CZ" b="1" dirty="0" smtClean="0">
                <a:solidFill>
                  <a:schemeClr val="bg1"/>
                </a:solidFill>
              </a:rPr>
              <a:t>this evening</a:t>
            </a:r>
            <a:r>
              <a:rPr lang="cs-CZ" dirty="0" smtClean="0">
                <a:solidFill>
                  <a:schemeClr val="bg1"/>
                </a:solidFill>
              </a:rPr>
              <a:t>?</a:t>
            </a:r>
            <a:endParaRPr lang="cs-CZ" dirty="0">
              <a:solidFill>
                <a:schemeClr val="bg1"/>
              </a:solidFill>
            </a:endParaRP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rgbClr val="C00000"/>
                </a:solidFill>
              </a:rPr>
              <a:t>in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2051" name="Picture 3" descr="C:\Users\Marcela\AppData\Local\Microsoft\Windows\Temporary Internet Files\Content.IE5\3K0XX8LH\MP90025538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84282"/>
            <a:ext cx="3178352" cy="2071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77581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>
                <a:solidFill>
                  <a:schemeClr val="bg1"/>
                </a:solidFill>
              </a:rPr>
              <a:t>l</a:t>
            </a:r>
            <a:r>
              <a:rPr lang="cs-CZ" b="1" dirty="0" smtClean="0">
                <a:solidFill>
                  <a:schemeClr val="bg1"/>
                </a:solidFill>
              </a:rPr>
              <a:t>etopočty</a:t>
            </a:r>
          </a:p>
          <a:p>
            <a:pPr marL="0" indent="0">
              <a:buNone/>
            </a:pPr>
            <a:endParaRPr lang="cs-CZ" b="1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bg1"/>
                </a:solidFill>
              </a:rPr>
              <a:t>i</a:t>
            </a:r>
            <a:r>
              <a:rPr lang="cs-CZ" dirty="0" smtClean="0">
                <a:solidFill>
                  <a:schemeClr val="bg1"/>
                </a:solidFill>
              </a:rPr>
              <a:t>n 1415 -  in fourteen fifteen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in 2006 -  in two thousand six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in 1620 -  in sixteen twenty</a:t>
            </a:r>
          </a:p>
          <a:p>
            <a:pPr marL="0" indent="0">
              <a:buNone/>
            </a:pPr>
            <a:r>
              <a:rPr lang="cs-CZ" dirty="0">
                <a:solidFill>
                  <a:schemeClr val="bg1"/>
                </a:solidFill>
              </a:rPr>
              <a:t>i</a:t>
            </a:r>
            <a:r>
              <a:rPr lang="cs-CZ" dirty="0" smtClean="0">
                <a:solidFill>
                  <a:schemeClr val="bg1"/>
                </a:solidFill>
              </a:rPr>
              <a:t>n 1904 -  in nineteen o four</a:t>
            </a:r>
          </a:p>
          <a:p>
            <a:pPr marL="0" indent="0">
              <a:buNone/>
            </a:pPr>
            <a:r>
              <a:rPr lang="cs-CZ" dirty="0">
                <a:solidFill>
                  <a:schemeClr val="bg1"/>
                </a:solidFill>
              </a:rPr>
              <a:t>i</a:t>
            </a:r>
            <a:r>
              <a:rPr lang="cs-CZ" dirty="0" smtClean="0">
                <a:solidFill>
                  <a:schemeClr val="bg1"/>
                </a:solidFill>
              </a:rPr>
              <a:t>n 2011 -  in twenty eleven 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rgbClr val="C00000"/>
                </a:solidFill>
              </a:rPr>
              <a:t>in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963080"/>
            <a:ext cx="2496294" cy="39081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76420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8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>
                <a:solidFill>
                  <a:schemeClr val="bg1"/>
                </a:solidFill>
              </a:rPr>
              <a:t>d</a:t>
            </a:r>
            <a:r>
              <a:rPr lang="cs-CZ" b="1" dirty="0" smtClean="0">
                <a:solidFill>
                  <a:schemeClr val="bg1"/>
                </a:solidFill>
              </a:rPr>
              <a:t>ays</a:t>
            </a:r>
            <a:r>
              <a:rPr lang="cs-CZ" dirty="0">
                <a:solidFill>
                  <a:schemeClr val="bg1"/>
                </a:solidFill>
              </a:rPr>
              <a:t>	</a:t>
            </a:r>
            <a:r>
              <a:rPr lang="cs-CZ" dirty="0" smtClean="0">
                <a:solidFill>
                  <a:schemeClr val="bg1"/>
                </a:solidFill>
              </a:rPr>
              <a:t>	dny</a:t>
            </a:r>
          </a:p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bg1"/>
                </a:solidFill>
              </a:rPr>
              <a:t>o</a:t>
            </a:r>
            <a:r>
              <a:rPr lang="cs-CZ" dirty="0" smtClean="0">
                <a:solidFill>
                  <a:schemeClr val="bg1"/>
                </a:solidFill>
              </a:rPr>
              <a:t>n Monday, on Saturday, on Wednesday ….</a:t>
            </a:r>
          </a:p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I am going to the theatre </a:t>
            </a:r>
            <a:r>
              <a:rPr lang="cs-CZ" b="1" dirty="0" smtClean="0">
                <a:solidFill>
                  <a:schemeClr val="bg1"/>
                </a:solidFill>
              </a:rPr>
              <a:t>on Saturday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</a:p>
          <a:p>
            <a:pPr marL="0" indent="0">
              <a:buNone/>
            </a:pPr>
            <a:r>
              <a:rPr lang="cs-CZ" dirty="0">
                <a:solidFill>
                  <a:srgbClr val="C00000"/>
                </a:solidFill>
              </a:rPr>
              <a:t>a</a:t>
            </a:r>
            <a:r>
              <a:rPr lang="cs-CZ" dirty="0" smtClean="0">
                <a:solidFill>
                  <a:srgbClr val="C00000"/>
                </a:solidFill>
              </a:rPr>
              <a:t>le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I am going to the theatre </a:t>
            </a:r>
            <a:r>
              <a:rPr lang="cs-CZ" b="1" dirty="0" smtClean="0">
                <a:solidFill>
                  <a:schemeClr val="bg1"/>
                </a:solidFill>
              </a:rPr>
              <a:t>last Saturday</a:t>
            </a:r>
            <a:r>
              <a:rPr lang="cs-CZ" dirty="0" smtClean="0">
                <a:solidFill>
                  <a:schemeClr val="bg1"/>
                </a:solidFill>
              </a:rPr>
              <a:t>.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>
                <a:solidFill>
                  <a:srgbClr val="C00000"/>
                </a:solidFill>
              </a:rPr>
              <a:t>o</a:t>
            </a:r>
            <a:r>
              <a:rPr lang="cs-CZ" b="1" dirty="0" smtClean="0">
                <a:solidFill>
                  <a:srgbClr val="C00000"/>
                </a:solidFill>
              </a:rPr>
              <a:t>n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6146" name="Picture 2" descr="C:\Users\Marcela\AppData\Local\Microsoft\Windows\Temporary Internet Files\Content.IE5\DYUH43GB\MP900405396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94" t="10409" r="12814" b="9244"/>
          <a:stretch/>
        </p:blipFill>
        <p:spPr bwMode="auto">
          <a:xfrm>
            <a:off x="5076056" y="210854"/>
            <a:ext cx="3647371" cy="2639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8342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931224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>
                <a:solidFill>
                  <a:schemeClr val="bg1"/>
                </a:solidFill>
              </a:rPr>
              <a:t>d</a:t>
            </a:r>
            <a:r>
              <a:rPr lang="cs-CZ" b="1" dirty="0" smtClean="0">
                <a:solidFill>
                  <a:schemeClr val="bg1"/>
                </a:solidFill>
              </a:rPr>
              <a:t>ate	</a:t>
            </a:r>
            <a:r>
              <a:rPr lang="cs-CZ" dirty="0" smtClean="0">
                <a:solidFill>
                  <a:schemeClr val="bg1"/>
                </a:solidFill>
              </a:rPr>
              <a:t>	datum</a:t>
            </a:r>
          </a:p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  <a:p>
            <a:pPr marL="0" lv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on 2     February, on 1    May, on 15    April …</a:t>
            </a:r>
          </a:p>
          <a:p>
            <a:pPr marL="0" lvl="0" indent="0">
              <a:buNone/>
            </a:pPr>
            <a:endParaRPr lang="cs-CZ" dirty="0">
              <a:solidFill>
                <a:schemeClr val="bg1"/>
              </a:solidFill>
            </a:endParaRPr>
          </a:p>
          <a:p>
            <a:pPr marL="0" lv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čteme  on </a:t>
            </a:r>
            <a:r>
              <a:rPr lang="cs-CZ" dirty="0" smtClean="0">
                <a:solidFill>
                  <a:srgbClr val="C00000"/>
                </a:solidFill>
              </a:rPr>
              <a:t>the</a:t>
            </a:r>
            <a:r>
              <a:rPr lang="cs-CZ" dirty="0" smtClean="0">
                <a:solidFill>
                  <a:schemeClr val="bg1"/>
                </a:solidFill>
              </a:rPr>
              <a:t> second </a:t>
            </a:r>
            <a:r>
              <a:rPr lang="cs-CZ" dirty="0" smtClean="0">
                <a:solidFill>
                  <a:srgbClr val="C00000"/>
                </a:solidFill>
              </a:rPr>
              <a:t>of</a:t>
            </a:r>
            <a:r>
              <a:rPr lang="cs-CZ" dirty="0" smtClean="0">
                <a:solidFill>
                  <a:schemeClr val="bg1"/>
                </a:solidFill>
              </a:rPr>
              <a:t> February (člen the a   předložka of se nepíše)</a:t>
            </a:r>
          </a:p>
          <a:p>
            <a:pPr marL="0" lv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I was born on 28   November</a:t>
            </a:r>
            <a:r>
              <a:rPr lang="cs-CZ" dirty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>
                <a:solidFill>
                  <a:srgbClr val="C00000"/>
                </a:solidFill>
              </a:rPr>
              <a:t>o</a:t>
            </a:r>
            <a:r>
              <a:rPr lang="cs-CZ" b="1" dirty="0" smtClean="0">
                <a:solidFill>
                  <a:srgbClr val="C00000"/>
                </a:solidFill>
              </a:rPr>
              <a:t>n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323694" y="2738825"/>
            <a:ext cx="42832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dirty="0">
                <a:solidFill>
                  <a:prstClr val="black"/>
                </a:solidFill>
              </a:rPr>
              <a:t>nd</a:t>
            </a:r>
          </a:p>
        </p:txBody>
      </p:sp>
      <p:sp>
        <p:nvSpPr>
          <p:cNvPr id="6" name="Obdélník 5"/>
          <p:cNvSpPr/>
          <p:nvPr/>
        </p:nvSpPr>
        <p:spPr>
          <a:xfrm>
            <a:off x="6275887" y="2706559"/>
            <a:ext cx="38343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dirty="0" smtClean="0">
                <a:solidFill>
                  <a:prstClr val="black"/>
                </a:solidFill>
              </a:rPr>
              <a:t>th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067944" y="2706559"/>
            <a:ext cx="34881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dirty="0" smtClean="0">
                <a:solidFill>
                  <a:prstClr val="black"/>
                </a:solidFill>
              </a:rPr>
              <a:t>st</a:t>
            </a:r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5123" name="Picture 3" descr="C:\Users\Marcela\AppData\Local\Microsoft\Windows\Temporary Internet Files\Content.IE5\NR9YRAW8\MP90030963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9904" y="548680"/>
            <a:ext cx="2755403" cy="1965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3210522" y="4950118"/>
            <a:ext cx="38343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dirty="0" smtClean="0">
                <a:solidFill>
                  <a:prstClr val="black"/>
                </a:solidFill>
              </a:rPr>
              <a:t>th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42159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>
                <a:solidFill>
                  <a:schemeClr val="bg1"/>
                </a:solidFill>
              </a:rPr>
              <a:t>n</a:t>
            </a:r>
            <a:r>
              <a:rPr lang="cs-CZ" b="1" dirty="0" smtClean="0">
                <a:solidFill>
                  <a:schemeClr val="bg1"/>
                </a:solidFill>
              </a:rPr>
              <a:t>ěkteré svátky</a:t>
            </a:r>
          </a:p>
          <a:p>
            <a:pPr marL="0" indent="0">
              <a:buNone/>
            </a:pPr>
            <a:endParaRPr lang="cs-CZ" b="1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bg1"/>
                </a:solidFill>
              </a:rPr>
              <a:t>o</a:t>
            </a:r>
            <a:r>
              <a:rPr lang="cs-CZ" dirty="0" smtClean="0">
                <a:solidFill>
                  <a:schemeClr val="bg1"/>
                </a:solidFill>
              </a:rPr>
              <a:t>n Halloween, on New year‘s </a:t>
            </a:r>
            <a:r>
              <a:rPr lang="cs-CZ" dirty="0">
                <a:solidFill>
                  <a:schemeClr val="bg1"/>
                </a:solidFill>
              </a:rPr>
              <a:t>D</a:t>
            </a:r>
            <a:r>
              <a:rPr lang="cs-CZ" dirty="0" smtClean="0">
                <a:solidFill>
                  <a:schemeClr val="bg1"/>
                </a:solidFill>
              </a:rPr>
              <a:t>ay, on Christmas Day …</a:t>
            </a:r>
          </a:p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See you </a:t>
            </a:r>
            <a:r>
              <a:rPr lang="cs-CZ" b="1" dirty="0" smtClean="0">
                <a:solidFill>
                  <a:schemeClr val="bg1"/>
                </a:solidFill>
              </a:rPr>
              <a:t>on Halloween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>
                <a:solidFill>
                  <a:srgbClr val="C00000"/>
                </a:solidFill>
              </a:rPr>
              <a:t>o</a:t>
            </a:r>
            <a:r>
              <a:rPr lang="cs-CZ" b="1" dirty="0" smtClean="0">
                <a:solidFill>
                  <a:srgbClr val="C00000"/>
                </a:solidFill>
              </a:rPr>
              <a:t>n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7170" name="Picture 2" descr="C:\Users\Marcela\AppData\Local\Microsoft\Windows\Temporary Internet Files\Content.IE5\DYUH43GB\MP900442180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740"/>
          <a:stretch/>
        </p:blipFill>
        <p:spPr bwMode="auto">
          <a:xfrm>
            <a:off x="6416383" y="188640"/>
            <a:ext cx="2051025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0719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>
                <a:solidFill>
                  <a:schemeClr val="bg1"/>
                </a:solidFill>
              </a:rPr>
              <a:t>t</a:t>
            </a:r>
            <a:r>
              <a:rPr lang="cs-CZ" b="1" dirty="0" smtClean="0">
                <a:solidFill>
                  <a:schemeClr val="bg1"/>
                </a:solidFill>
              </a:rPr>
              <a:t>ime </a:t>
            </a:r>
            <a:r>
              <a:rPr lang="cs-CZ" dirty="0" smtClean="0">
                <a:solidFill>
                  <a:schemeClr val="bg1"/>
                </a:solidFill>
              </a:rPr>
              <a:t>		čas</a:t>
            </a:r>
          </a:p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bg1"/>
                </a:solidFill>
              </a:rPr>
              <a:t>a</a:t>
            </a:r>
            <a:r>
              <a:rPr lang="cs-CZ" dirty="0" smtClean="0">
                <a:solidFill>
                  <a:schemeClr val="bg1"/>
                </a:solidFill>
              </a:rPr>
              <a:t>t five o‘clock, at six to eight, at 8,45 AM ….</a:t>
            </a:r>
          </a:p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Our school lessons starts </a:t>
            </a:r>
            <a:r>
              <a:rPr lang="cs-CZ" b="1" dirty="0" smtClean="0">
                <a:solidFill>
                  <a:schemeClr val="bg1"/>
                </a:solidFill>
              </a:rPr>
              <a:t>at eight o‘clock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Večerníček starts </a:t>
            </a:r>
            <a:r>
              <a:rPr lang="cs-CZ" b="1" dirty="0" smtClean="0">
                <a:solidFill>
                  <a:schemeClr val="bg1"/>
                </a:solidFill>
              </a:rPr>
              <a:t>at quarter to seven</a:t>
            </a:r>
            <a:r>
              <a:rPr lang="cs-CZ" dirty="0" smtClean="0">
                <a:solidFill>
                  <a:schemeClr val="bg1"/>
                </a:solidFill>
              </a:rPr>
              <a:t>.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rgbClr val="C00000"/>
                </a:solidFill>
              </a:rPr>
              <a:t>at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8194" name="Picture 2" descr="C:\Users\Marcela\AppData\Local\Microsoft\Windows\Temporary Internet Files\Content.IE5\70WL448V\MP90040098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16632"/>
            <a:ext cx="2160240" cy="2700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66567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bg1"/>
                </a:solidFill>
              </a:rPr>
              <a:t>svátky</a:t>
            </a:r>
          </a:p>
          <a:p>
            <a:pPr marL="0" indent="0">
              <a:buNone/>
            </a:pPr>
            <a:endParaRPr lang="cs-CZ" b="1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bg1"/>
                </a:solidFill>
              </a:rPr>
              <a:t>a</a:t>
            </a:r>
            <a:r>
              <a:rPr lang="cs-CZ" dirty="0" smtClean="0">
                <a:solidFill>
                  <a:schemeClr val="bg1"/>
                </a:solidFill>
              </a:rPr>
              <a:t>t Christmas, at Easter, ….</a:t>
            </a:r>
          </a:p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I am going to visit my grandparents </a:t>
            </a:r>
            <a:r>
              <a:rPr lang="cs-CZ" b="1" dirty="0" smtClean="0">
                <a:solidFill>
                  <a:schemeClr val="bg1"/>
                </a:solidFill>
              </a:rPr>
              <a:t>at Christmas.</a:t>
            </a:r>
            <a:endParaRPr lang="cs-CZ" b="1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		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rgbClr val="C00000"/>
                </a:solidFill>
              </a:rPr>
              <a:t>at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9219" name="Picture 3" descr="C:\Users\Marcela\AppData\Local\Microsoft\Windows\Temporary Internet Files\Content.IE5\DYUH43GB\MP90042283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692696"/>
            <a:ext cx="2727207" cy="3521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738741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>
                <a:solidFill>
                  <a:schemeClr val="bg1"/>
                </a:solidFill>
              </a:rPr>
              <a:t>d</a:t>
            </a:r>
            <a:r>
              <a:rPr lang="cs-CZ" b="1" dirty="0" smtClean="0">
                <a:solidFill>
                  <a:schemeClr val="bg1"/>
                </a:solidFill>
              </a:rPr>
              <a:t>alší časové údaje</a:t>
            </a:r>
          </a:p>
          <a:p>
            <a:pPr marL="0" indent="0">
              <a:buNone/>
            </a:pPr>
            <a:endParaRPr lang="cs-CZ" b="1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bg1"/>
                </a:solidFill>
              </a:rPr>
              <a:t>a</a:t>
            </a:r>
            <a:r>
              <a:rPr lang="cs-CZ" dirty="0" smtClean="0">
                <a:solidFill>
                  <a:schemeClr val="bg1"/>
                </a:solidFill>
              </a:rPr>
              <a:t>t the weekend, at night, at the moment, at the end of …</a:t>
            </a:r>
          </a:p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Are you hungry </a:t>
            </a:r>
            <a:r>
              <a:rPr lang="cs-CZ" b="1" dirty="0" smtClean="0">
                <a:solidFill>
                  <a:schemeClr val="bg1"/>
                </a:solidFill>
              </a:rPr>
              <a:t>at the moment</a:t>
            </a:r>
            <a:r>
              <a:rPr lang="cs-CZ" dirty="0" smtClean="0">
                <a:solidFill>
                  <a:schemeClr val="bg1"/>
                </a:solidFill>
              </a:rPr>
              <a:t>?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rgbClr val="C00000"/>
                </a:solidFill>
              </a:rPr>
              <a:t>at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10244" name="Picture 4" descr="C:\Users\Marcela\AppData\Local\Microsoft\Windows\Temporary Internet Files\Content.IE5\3K0XX8LH\MC9002869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284984"/>
            <a:ext cx="2132091" cy="2165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0139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16794" y="620688"/>
            <a:ext cx="8229600" cy="864096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>
                <a:solidFill>
                  <a:schemeClr val="bg1"/>
                </a:solidFill>
              </a:rPr>
              <a:t>Write at/on/in</a:t>
            </a:r>
            <a:r>
              <a:rPr lang="cs-CZ" dirty="0">
                <a:solidFill>
                  <a:schemeClr val="bg1"/>
                </a:solidFill>
              </a:rPr>
              <a:t/>
            </a:r>
            <a:br>
              <a:rPr lang="cs-CZ" dirty="0">
                <a:solidFill>
                  <a:schemeClr val="bg1"/>
                </a:solidFill>
              </a:rPr>
            </a:b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07096"/>
            <a:ext cx="8229600" cy="499715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___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bg1"/>
                </a:solidFill>
              </a:rPr>
              <a:t>September</a:t>
            </a:r>
            <a:r>
              <a:rPr lang="cs-CZ" dirty="0" smtClean="0">
                <a:solidFill>
                  <a:schemeClr val="bg1"/>
                </a:solidFill>
              </a:rPr>
              <a:t>			___ Christmas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___ winter				___ March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___ the morning			___ the evening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___ 7,45				___ summer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___ Saturday			___ 2002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___ Halloween			___ half past six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___ Easter				___ night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___ November			___ the end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046592" y="3528645"/>
            <a:ext cx="676556" cy="55436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in</a:t>
            </a:r>
            <a:endParaRPr lang="cs-CZ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046592" y="1722512"/>
            <a:ext cx="654852" cy="55436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at</a:t>
            </a:r>
            <a:endParaRPr lang="cs-CZ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046592" y="2938589"/>
            <a:ext cx="721924" cy="55436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in</a:t>
            </a:r>
            <a:endParaRPr lang="cs-CZ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56068" y="2808249"/>
            <a:ext cx="648072" cy="55436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in</a:t>
            </a:r>
            <a:endParaRPr lang="cs-CZ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56068" y="2225258"/>
            <a:ext cx="648072" cy="55436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in</a:t>
            </a:r>
            <a:endParaRPr lang="cs-CZ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059912" y="5949280"/>
            <a:ext cx="708604" cy="55436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at</a:t>
            </a:r>
            <a:endParaRPr lang="cs-CZ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059912" y="5301208"/>
            <a:ext cx="689012" cy="55436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at</a:t>
            </a:r>
            <a:endParaRPr lang="cs-CZ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046592" y="4714769"/>
            <a:ext cx="663236" cy="55436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at</a:t>
            </a:r>
            <a:endParaRPr lang="cs-CZ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25000" y="3413852"/>
            <a:ext cx="710207" cy="55436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at</a:t>
            </a:r>
            <a:endParaRPr lang="cs-CZ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70484" y="5351873"/>
            <a:ext cx="708604" cy="503695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at</a:t>
            </a:r>
            <a:endParaRPr lang="cs-CZ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25000" y="5980753"/>
            <a:ext cx="708604" cy="55436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accent2">
                    <a:lumMod val="50000"/>
                  </a:schemeClr>
                </a:solidFill>
              </a:rPr>
              <a:t>o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n</a:t>
            </a:r>
            <a:endParaRPr lang="cs-CZ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56068" y="4725353"/>
            <a:ext cx="708604" cy="55436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accent2">
                    <a:lumMod val="50000"/>
                  </a:schemeClr>
                </a:solidFill>
              </a:rPr>
              <a:t>o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n</a:t>
            </a:r>
            <a:endParaRPr lang="cs-CZ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059912" y="4083963"/>
            <a:ext cx="708604" cy="55436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in</a:t>
            </a:r>
            <a:endParaRPr lang="cs-CZ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059912" y="2355771"/>
            <a:ext cx="708604" cy="55436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accent2">
                    <a:lumMod val="50000"/>
                  </a:schemeClr>
                </a:solidFill>
              </a:rPr>
              <a:t>o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n</a:t>
            </a:r>
            <a:endParaRPr lang="cs-CZ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54669" y="4083963"/>
            <a:ext cx="708604" cy="55436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accent2">
                    <a:lumMod val="50000"/>
                  </a:schemeClr>
                </a:solidFill>
              </a:rPr>
              <a:t>o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n</a:t>
            </a:r>
            <a:endParaRPr lang="cs-CZ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26603" y="1556792"/>
            <a:ext cx="708604" cy="55436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accent2">
                    <a:lumMod val="50000"/>
                  </a:schemeClr>
                </a:solidFill>
              </a:rPr>
              <a:t>o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n</a:t>
            </a:r>
            <a:endParaRPr lang="cs-CZ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3583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chemeClr val="bg1"/>
                </a:solidFill>
              </a:rPr>
              <a:t>Použité zdroje: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628800"/>
            <a:ext cx="8229600" cy="452596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1800" dirty="0">
                <a:solidFill>
                  <a:schemeClr val="bg1"/>
                </a:solidFill>
              </a:rPr>
              <a:t>http://cs.wikipedia.org/wiki/Soubor:Jan_Hus_at_the_Stake.jpg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 smtClean="0">
                <a:solidFill>
                  <a:schemeClr val="bg1"/>
                </a:solidFill>
              </a:rPr>
              <a:t>další použité obrázky jsou z galerie Office</a:t>
            </a:r>
          </a:p>
          <a:p>
            <a:pPr>
              <a:buFont typeface="Wingdings" pitchFamily="2" charset="2"/>
              <a:buChar char="v"/>
            </a:pPr>
            <a:endParaRPr lang="cs-CZ" sz="18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1800" dirty="0" smtClean="0">
                <a:solidFill>
                  <a:schemeClr val="bg1"/>
                </a:solidFill>
              </a:rPr>
              <a:t> </a:t>
            </a:r>
            <a:endParaRPr lang="cs-CZ" sz="1800" dirty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1800" dirty="0">
                <a:solidFill>
                  <a:schemeClr val="bg1"/>
                </a:solidFill>
              </a:rPr>
              <a:t>[cit. </a:t>
            </a:r>
            <a:r>
              <a:rPr lang="cs-CZ" sz="1800" dirty="0" smtClean="0">
                <a:solidFill>
                  <a:schemeClr val="bg1"/>
                </a:solidFill>
              </a:rPr>
              <a:t>2013-02-17].</a:t>
            </a:r>
            <a:endParaRPr lang="cs-CZ" sz="1800" dirty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v"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241303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245</TotalTime>
  <Words>250</Words>
  <Application>Microsoft Office PowerPoint</Application>
  <PresentationFormat>Předvádění na obrazovce (4:3)</PresentationFormat>
  <Paragraphs>140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Prezentace aplikace PowerPoint</vt:lpstr>
      <vt:lpstr>in</vt:lpstr>
      <vt:lpstr>in</vt:lpstr>
      <vt:lpstr>in</vt:lpstr>
      <vt:lpstr>in</vt:lpstr>
      <vt:lpstr>on</vt:lpstr>
      <vt:lpstr>on</vt:lpstr>
      <vt:lpstr>on</vt:lpstr>
      <vt:lpstr>at</vt:lpstr>
      <vt:lpstr>at</vt:lpstr>
      <vt:lpstr>at</vt:lpstr>
      <vt:lpstr>Write at/on/in 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Jana</cp:lastModifiedBy>
  <cp:revision>29</cp:revision>
  <dcterms:created xsi:type="dcterms:W3CDTF">2012-08-20T19:24:43Z</dcterms:created>
  <dcterms:modified xsi:type="dcterms:W3CDTF">2013-02-28T21:55:08Z</dcterms:modified>
</cp:coreProperties>
</file>