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4" r:id="rId2"/>
    <p:sldId id="265" r:id="rId3"/>
    <p:sldId id="256" r:id="rId4"/>
    <p:sldId id="257" r:id="rId5"/>
    <p:sldId id="258" r:id="rId6"/>
    <p:sldId id="260" r:id="rId7"/>
    <p:sldId id="263" r:id="rId8"/>
    <p:sldId id="267" r:id="rId9"/>
    <p:sldId id="268" r:id="rId10"/>
    <p:sldId id="266" r:id="rId11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2CC6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3F1E41-664B-424E-8068-E35DCB5B82F0}" type="datetimeFigureOut">
              <a:rPr lang="cs-CZ" smtClean="0"/>
              <a:t>20.2.2013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A0E745-C2EF-470D-BD2A-ACD7C76A3FC9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56248070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3F1E41-664B-424E-8068-E35DCB5B82F0}" type="datetimeFigureOut">
              <a:rPr lang="cs-CZ" smtClean="0"/>
              <a:t>20.2.2013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A0E745-C2EF-470D-BD2A-ACD7C76A3FC9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94029535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3F1E41-664B-424E-8068-E35DCB5B82F0}" type="datetimeFigureOut">
              <a:rPr lang="cs-CZ" smtClean="0"/>
              <a:t>20.2.2013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A0E745-C2EF-470D-BD2A-ACD7C76A3FC9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66263548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3F1E41-664B-424E-8068-E35DCB5B82F0}" type="datetimeFigureOut">
              <a:rPr lang="cs-CZ" smtClean="0"/>
              <a:t>20.2.2013</a:t>
            </a:fld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A0E745-C2EF-470D-BD2A-ACD7C76A3FC9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12146592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3F1E41-664B-424E-8068-E35DCB5B82F0}" type="datetimeFigureOut">
              <a:rPr lang="cs-CZ" smtClean="0"/>
              <a:t>20.2.2013</a:t>
            </a:fld>
            <a:endParaRPr lang="cs-CZ" dirty="0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A0E745-C2EF-470D-BD2A-ACD7C76A3FC9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44216888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3F1E41-664B-424E-8068-E35DCB5B82F0}" type="datetimeFigureOut">
              <a:rPr lang="cs-CZ" smtClean="0"/>
              <a:t>20.2.2013</a:t>
            </a:fld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A0E745-C2EF-470D-BD2A-ACD7C76A3FC9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89255207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3F1E41-664B-424E-8068-E35DCB5B82F0}" type="datetimeFigureOut">
              <a:rPr lang="cs-CZ" smtClean="0"/>
              <a:t>20.2.2013</a:t>
            </a:fld>
            <a:endParaRPr lang="cs-CZ" dirty="0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A0E745-C2EF-470D-BD2A-ACD7C76A3FC9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18437436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3F1E41-664B-424E-8068-E35DCB5B82F0}" type="datetimeFigureOut">
              <a:rPr lang="cs-CZ" smtClean="0"/>
              <a:t>20.2.2013</a:t>
            </a:fld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A0E745-C2EF-470D-BD2A-ACD7C76A3FC9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17730709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3F1E41-664B-424E-8068-E35DCB5B82F0}" type="datetimeFigureOut">
              <a:rPr lang="cs-CZ" smtClean="0"/>
              <a:t>20.2.2013</a:t>
            </a:fld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A0E745-C2EF-470D-BD2A-ACD7C76A3FC9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85296011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3F1E41-664B-424E-8068-E35DCB5B82F0}" type="datetimeFigureOut">
              <a:rPr lang="cs-CZ" smtClean="0"/>
              <a:t>20.2.2013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A0E745-C2EF-470D-BD2A-ACD7C76A3FC9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53282778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3F1E41-664B-424E-8068-E35DCB5B82F0}" type="datetimeFigureOut">
              <a:rPr lang="cs-CZ" smtClean="0"/>
              <a:t>20.2.2013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A0E745-C2EF-470D-BD2A-ACD7C76A3FC9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67040958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3">
                <a:lumMod val="40000"/>
                <a:lumOff val="60000"/>
              </a:schemeClr>
            </a:gs>
            <a:gs pos="100000">
              <a:schemeClr val="accent3">
                <a:lumMod val="75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C3F1E41-664B-424E-8068-E35DCB5B82F0}" type="datetimeFigureOut">
              <a:rPr lang="cs-CZ" smtClean="0"/>
              <a:t>20.2.2013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2A0E745-C2EF-470D-BD2A-ACD7C76A3FC9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74794438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wmf"/><Relationship Id="rId2" Type="http://schemas.openxmlformats.org/officeDocument/2006/relationships/image" Target="../media/image9.wm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wmf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4.jpe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2885" y="866923"/>
            <a:ext cx="4975225" cy="9636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aphicFrame>
        <p:nvGraphicFramePr>
          <p:cNvPr id="2" name="Tabulka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69622978"/>
              </p:ext>
            </p:extLst>
          </p:nvPr>
        </p:nvGraphicFramePr>
        <p:xfrm>
          <a:off x="1259632" y="2636912"/>
          <a:ext cx="6400799" cy="3117576"/>
        </p:xfrm>
        <a:graphic>
          <a:graphicData uri="http://schemas.openxmlformats.org/drawingml/2006/table">
            <a:tbl>
              <a:tblPr/>
              <a:tblGrid>
                <a:gridCol w="1187146"/>
                <a:gridCol w="5213653"/>
              </a:tblGrid>
              <a:tr h="126951"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335"/>
                        </a:spcBef>
                        <a:spcAft>
                          <a:spcPts val="0"/>
                        </a:spcAft>
                      </a:pPr>
                      <a:r>
                        <a:rPr lang="cs-CZ" sz="1300" kern="1200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NÁZEV ŠKOLY: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88118" marR="88118" marT="44059" marB="44059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335"/>
                        </a:spcBef>
                        <a:spcAft>
                          <a:spcPts val="0"/>
                        </a:spcAft>
                      </a:pPr>
                      <a:r>
                        <a:rPr lang="cs-CZ" sz="1300" kern="1200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ZÁKLADNÍ ŠKOLA TIŠICE, okres MĚLNÍK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88118" marR="88118" marT="44059" marB="44059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858539"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335"/>
                        </a:spcBef>
                        <a:spcAft>
                          <a:spcPts val="0"/>
                        </a:spcAft>
                      </a:pPr>
                      <a:r>
                        <a:rPr lang="cs-CZ" sz="1400" kern="1200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AUTOR:</a:t>
                      </a:r>
                      <a:endParaRPr lang="cs-CZ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88118" marR="88118" marT="44059" marB="44059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r>
                        <a:rPr lang="cs-CZ" sz="1400" dirty="0" smtClean="0">
                          <a:effectLst/>
                          <a:latin typeface="Arial" pitchFamily="34" charset="0"/>
                          <a:cs typeface="Arial" pitchFamily="34" charset="0"/>
                        </a:rPr>
                        <a:t>Mgr.</a:t>
                      </a:r>
                      <a:r>
                        <a:rPr lang="cs-CZ" sz="1400" baseline="0" dirty="0" smtClean="0">
                          <a:effectLst/>
                          <a:latin typeface="Arial" pitchFamily="34" charset="0"/>
                          <a:cs typeface="Arial" pitchFamily="34" charset="0"/>
                        </a:rPr>
                        <a:t> Marcela Lazáková</a:t>
                      </a:r>
                      <a:endParaRPr lang="cs-CZ" sz="1400" dirty="0"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88118" marR="88118" marT="44059" marB="44059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856704"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335"/>
                        </a:spcBef>
                        <a:spcAft>
                          <a:spcPts val="0"/>
                        </a:spcAft>
                      </a:pPr>
                      <a:r>
                        <a:rPr lang="cs-CZ" sz="1300" kern="1200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NÁZEV: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88118" marR="88118" marT="44059" marB="44059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335"/>
                        </a:spcBef>
                        <a:spcAft>
                          <a:spcPts val="0"/>
                        </a:spcAft>
                      </a:pPr>
                      <a:r>
                        <a:rPr lang="cs-CZ" sz="1300" kern="1200" dirty="0" smtClean="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VY_32_INOVACE_14_ANGLIČTINA V. ROČNÍK_SUPERLATIVES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88118" marR="88118" marT="44059" marB="44059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858539"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335"/>
                        </a:spcBef>
                        <a:spcAft>
                          <a:spcPts val="0"/>
                        </a:spcAft>
                      </a:pPr>
                      <a:r>
                        <a:rPr lang="cs-CZ" sz="1300" kern="1200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ČÍSLO PROJEKTU: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88118" marR="88118" marT="44059" marB="44059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335"/>
                        </a:spcBef>
                        <a:spcAft>
                          <a:spcPts val="0"/>
                        </a:spcAft>
                      </a:pPr>
                      <a:r>
                        <a:rPr lang="cs-CZ" sz="1300" kern="1200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CZ.1.07/1.4.00/21.3130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88118" marR="88118" marT="44059" marB="44059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6274779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Zástupný symbol pro obsah 3"/>
          <p:cNvGraphicFramePr>
            <a:graphicFrameLocks noGrp="1"/>
          </p:cNvGraphicFramePr>
          <p:nvPr>
            <p:ph idx="4294967295"/>
            <p:extLst>
              <p:ext uri="{D42A27DB-BD31-4B8C-83A1-F6EECF244321}">
                <p14:modId xmlns:p14="http://schemas.microsoft.com/office/powerpoint/2010/main" val="151217996"/>
              </p:ext>
            </p:extLst>
          </p:nvPr>
        </p:nvGraphicFramePr>
        <p:xfrm>
          <a:off x="1431335" y="1594447"/>
          <a:ext cx="6281329" cy="4537470"/>
        </p:xfrm>
        <a:graphic>
          <a:graphicData uri="http://schemas.openxmlformats.org/drawingml/2006/table">
            <a:tbl>
              <a:tblPr/>
              <a:tblGrid>
                <a:gridCol w="1617631"/>
                <a:gridCol w="4663698"/>
              </a:tblGrid>
              <a:tr h="612997"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385"/>
                        </a:spcBef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ANOTACE:</a:t>
                      </a:r>
                      <a:endParaRPr lang="cs-CZ" sz="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111" marR="68111" marT="34055" marB="34055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r>
                        <a:rPr lang="cs-CZ" sz="1200" dirty="0" smtClean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Prezentace</a:t>
                      </a:r>
                      <a:r>
                        <a:rPr lang="cs-CZ" sz="1200" baseline="0" dirty="0" smtClean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 vede k správnému používání třetího stupně přídavných jmen.</a:t>
                      </a:r>
                      <a:endParaRPr lang="cs-CZ" sz="1200" dirty="0"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68111" marR="68111" marT="34055" marB="34055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48396"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385"/>
                        </a:spcBef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solidFill>
                            <a:schemeClr val="tx1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JAZYK:</a:t>
                      </a:r>
                      <a:endParaRPr lang="cs-CZ" sz="8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111" marR="68111" marT="34055" marB="34055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385"/>
                        </a:spcBef>
                        <a:spcAft>
                          <a:spcPts val="0"/>
                        </a:spcAft>
                      </a:pPr>
                      <a:r>
                        <a:rPr lang="cs-CZ" sz="1200" kern="1200" dirty="0" smtClean="0">
                          <a:solidFill>
                            <a:schemeClr val="tx1"/>
                          </a:solidFill>
                          <a:effectLst/>
                          <a:latin typeface="Arial"/>
                          <a:ea typeface="Calibri"/>
                          <a:cs typeface="Times New Roman"/>
                        </a:rPr>
                        <a:t>Angličtina</a:t>
                      </a:r>
                      <a:endParaRPr lang="cs-CZ" sz="8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111" marR="68111" marT="34055" marB="34055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12997"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385"/>
                        </a:spcBef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solidFill>
                            <a:schemeClr val="tx1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OČEKÁVANÝ VÝSTUP:</a:t>
                      </a:r>
                      <a:endParaRPr lang="cs-CZ" sz="8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111" marR="68111" marT="34055" marB="34055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385"/>
                        </a:spcBef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solidFill>
                            <a:schemeClr val="tx1"/>
                          </a:solidFill>
                          <a:effectLst/>
                          <a:latin typeface="Arial"/>
                          <a:ea typeface="Calibri"/>
                          <a:cs typeface="Times New Roman"/>
                        </a:rPr>
                        <a:t>Umí porovnat základní</a:t>
                      </a:r>
                      <a:r>
                        <a:rPr lang="cs-CZ" sz="1200" baseline="0" dirty="0" smtClean="0">
                          <a:solidFill>
                            <a:schemeClr val="tx1"/>
                          </a:solidFill>
                          <a:effectLst/>
                          <a:latin typeface="Arial"/>
                          <a:ea typeface="Calibri"/>
                          <a:cs typeface="Times New Roman"/>
                        </a:rPr>
                        <a:t> vlastnosti předmětů – velikost, stáří, váhu, čistotu, rychlost….</a:t>
                      </a:r>
                      <a:endParaRPr lang="cs-CZ" sz="12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111" marR="68111" marT="34055" marB="34055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61167"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385"/>
                        </a:spcBef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KLÍČOVÁ SLOVA:</a:t>
                      </a:r>
                      <a:endParaRPr lang="cs-CZ" sz="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111" marR="68111" marT="34055" marB="34055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r>
                        <a:rPr lang="cs-CZ" sz="1200" dirty="0" smtClean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Biggest,</a:t>
                      </a:r>
                      <a:r>
                        <a:rPr lang="cs-CZ" sz="1200" baseline="0" dirty="0" smtClean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 oldest, heaviest, dirtiest, slowest ..</a:t>
                      </a:r>
                      <a:endParaRPr lang="cs-CZ" sz="1200" dirty="0"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68111" marR="68111" marT="34055" marB="34055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85857"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385"/>
                        </a:spcBef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DRUH UČEBNÍHO MATERIÁLU:</a:t>
                      </a:r>
                      <a:endParaRPr lang="cs-CZ" sz="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111" marR="68111" marT="34055" marB="34055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385"/>
                        </a:spcBef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solidFill>
                            <a:schemeClr val="tx1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Prezentace</a:t>
                      </a:r>
                      <a:endParaRPr lang="cs-CZ" sz="8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111" marR="68111" marT="34055" marB="34055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85857"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385"/>
                        </a:spcBef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DRUH INTERAKTIVITY:</a:t>
                      </a:r>
                      <a:endParaRPr lang="cs-CZ" sz="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111" marR="68111" marT="34055" marB="34055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385"/>
                        </a:spcBef>
                        <a:spcAft>
                          <a:spcPts val="0"/>
                        </a:spcAft>
                      </a:pPr>
                      <a:r>
                        <a:rPr lang="cs-CZ" sz="1200" kern="1200" dirty="0" smtClean="0">
                          <a:solidFill>
                            <a:srgbClr val="000000"/>
                          </a:solidFill>
                          <a:effectLst/>
                          <a:latin typeface="Arial"/>
                          <a:ea typeface="Calibri"/>
                          <a:cs typeface="Times New Roman"/>
                        </a:rPr>
                        <a:t>Kombinace</a:t>
                      </a:r>
                      <a:endParaRPr lang="cs-CZ" sz="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111" marR="68111" marT="34055" marB="34055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46977"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385"/>
                        </a:spcBef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CÍLOVÁ SKUPINA:</a:t>
                      </a:r>
                      <a:endParaRPr lang="cs-CZ" sz="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111" marR="68111" marT="34055" marB="34055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385"/>
                        </a:spcBef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Žák</a:t>
                      </a:r>
                      <a:endParaRPr lang="cs-CZ" sz="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111" marR="68111" marT="34055" marB="34055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85857"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385"/>
                        </a:spcBef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STUPEŇ A TYP VZDĚLÁNÍ:</a:t>
                      </a:r>
                      <a:endParaRPr lang="cs-CZ" sz="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111" marR="68111" marT="34055" marB="34055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385"/>
                        </a:spcBef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Základní vzdělávání – první stupeň</a:t>
                      </a:r>
                      <a:endParaRPr lang="cs-CZ" sz="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111" marR="68111" marT="34055" marB="34055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85857"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385"/>
                        </a:spcBef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TYPICKÁ VĚKOVÁ SKUPINA</a:t>
                      </a:r>
                      <a:endParaRPr lang="cs-CZ" sz="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111" marR="68111" marT="34055" marB="34055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385"/>
                        </a:spcBef>
                        <a:spcAft>
                          <a:spcPts val="0"/>
                        </a:spcAft>
                      </a:pPr>
                      <a:r>
                        <a:rPr lang="cs-CZ" sz="1200" kern="1200" baseline="0" dirty="0" smtClean="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9 - 12 </a:t>
                      </a:r>
                      <a:r>
                        <a:rPr lang="cs-CZ" sz="1200" kern="1200" dirty="0" smtClean="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let</a:t>
                      </a:r>
                      <a:endParaRPr lang="cs-CZ" sz="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111" marR="68111" marT="34055" marB="34055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pic>
        <p:nvPicPr>
          <p:cNvPr id="5" name="Picture 676" descr="Obrázek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3728" y="476672"/>
            <a:ext cx="4968875" cy="963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0730691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395536" y="764704"/>
            <a:ext cx="8206680" cy="1470025"/>
          </a:xfrm>
        </p:spPr>
        <p:txBody>
          <a:bodyPr>
            <a:normAutofit fontScale="90000"/>
          </a:bodyPr>
          <a:lstStyle/>
          <a:p>
            <a:pPr algn="just"/>
            <a:r>
              <a:rPr lang="cs-CZ" sz="3600" b="1" dirty="0" smtClean="0"/>
              <a:t>Třetí stupeň </a:t>
            </a:r>
            <a:r>
              <a:rPr lang="cs-CZ" sz="3600" dirty="0" smtClean="0"/>
              <a:t>jednoslabičných </a:t>
            </a:r>
            <a:r>
              <a:rPr lang="cs-CZ" sz="3600" dirty="0"/>
              <a:t>a dvojslabičných </a:t>
            </a:r>
            <a:r>
              <a:rPr lang="cs-CZ" sz="3600" dirty="0" smtClean="0"/>
              <a:t>přídavných jmen zakončených na -y tvoříme příponou  </a:t>
            </a:r>
            <a:r>
              <a:rPr lang="cs-CZ" sz="3600" b="1" dirty="0" smtClean="0"/>
              <a:t>-</a:t>
            </a:r>
            <a:r>
              <a:rPr lang="cs-CZ" sz="3600" b="1" dirty="0" smtClean="0"/>
              <a:t>est</a:t>
            </a:r>
            <a:r>
              <a:rPr lang="cs-CZ" sz="3600" b="1" dirty="0" smtClean="0"/>
              <a:t> </a:t>
            </a:r>
            <a:r>
              <a:rPr lang="en-US" sz="3600" dirty="0" smtClean="0"/>
              <a:t>[</a:t>
            </a:r>
            <a:r>
              <a:rPr lang="en-US" sz="3600" dirty="0" smtClean="0"/>
              <a:t>ist</a:t>
            </a:r>
            <a:r>
              <a:rPr lang="en-US" sz="3600" dirty="0" smtClean="0"/>
              <a:t>]</a:t>
            </a:r>
            <a:r>
              <a:rPr lang="cs-CZ" sz="3600" dirty="0" smtClean="0"/>
              <a:t>. </a:t>
            </a:r>
            <a:endParaRPr lang="cs-CZ" sz="3600" dirty="0"/>
          </a:p>
        </p:txBody>
      </p:sp>
      <p:sp>
        <p:nvSpPr>
          <p:cNvPr id="5" name="Zástupný symbol pro obsah 2"/>
          <p:cNvSpPr txBox="1">
            <a:spLocks/>
          </p:cNvSpPr>
          <p:nvPr/>
        </p:nvSpPr>
        <p:spPr>
          <a:xfrm>
            <a:off x="536639" y="3501008"/>
            <a:ext cx="8064896" cy="323164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cs-CZ" dirty="0" smtClean="0">
                <a:solidFill>
                  <a:schemeClr val="tx1"/>
                </a:solidFill>
              </a:rPr>
              <a:t>old	  	</a:t>
            </a:r>
            <a:r>
              <a:rPr lang="cs-CZ" dirty="0" smtClean="0">
                <a:solidFill>
                  <a:schemeClr val="tx1"/>
                </a:solidFill>
              </a:rPr>
              <a:t>the</a:t>
            </a:r>
            <a:r>
              <a:rPr lang="cs-CZ" dirty="0" smtClean="0">
                <a:solidFill>
                  <a:schemeClr val="tx1"/>
                </a:solidFill>
              </a:rPr>
              <a:t> </a:t>
            </a:r>
            <a:r>
              <a:rPr lang="cs-CZ" dirty="0" smtClean="0">
                <a:solidFill>
                  <a:schemeClr val="tx1"/>
                </a:solidFill>
              </a:rPr>
              <a:t>oldest</a:t>
            </a:r>
            <a:r>
              <a:rPr lang="cs-CZ" dirty="0" smtClean="0">
                <a:solidFill>
                  <a:schemeClr val="tx1"/>
                </a:solidFill>
              </a:rPr>
              <a:t>		nejstarší</a:t>
            </a:r>
          </a:p>
          <a:p>
            <a:pPr algn="l"/>
            <a:r>
              <a:rPr lang="cs-CZ" dirty="0" smtClean="0">
                <a:solidFill>
                  <a:schemeClr val="tx1"/>
                </a:solidFill>
              </a:rPr>
              <a:t>slow	 	</a:t>
            </a:r>
            <a:r>
              <a:rPr lang="cs-CZ" dirty="0" smtClean="0">
                <a:solidFill>
                  <a:schemeClr val="tx1"/>
                </a:solidFill>
              </a:rPr>
              <a:t>the</a:t>
            </a:r>
            <a:r>
              <a:rPr lang="cs-CZ" dirty="0" smtClean="0">
                <a:solidFill>
                  <a:schemeClr val="tx1"/>
                </a:solidFill>
              </a:rPr>
              <a:t> </a:t>
            </a:r>
            <a:r>
              <a:rPr lang="cs-CZ" dirty="0" smtClean="0">
                <a:solidFill>
                  <a:schemeClr val="tx1"/>
                </a:solidFill>
              </a:rPr>
              <a:t>slowest</a:t>
            </a:r>
            <a:r>
              <a:rPr lang="cs-CZ" dirty="0" smtClean="0">
                <a:solidFill>
                  <a:schemeClr val="tx1"/>
                </a:solidFill>
              </a:rPr>
              <a:t>	nejpomalejší</a:t>
            </a:r>
          </a:p>
          <a:p>
            <a:pPr algn="l"/>
            <a:r>
              <a:rPr lang="cs-CZ" dirty="0" smtClean="0">
                <a:solidFill>
                  <a:schemeClr val="tx1"/>
                </a:solidFill>
              </a:rPr>
              <a:t>cheap	</a:t>
            </a:r>
            <a:r>
              <a:rPr lang="cs-CZ" dirty="0" smtClean="0">
                <a:solidFill>
                  <a:schemeClr val="tx1"/>
                </a:solidFill>
              </a:rPr>
              <a:t>the</a:t>
            </a:r>
            <a:r>
              <a:rPr lang="cs-CZ" dirty="0" smtClean="0">
                <a:solidFill>
                  <a:schemeClr val="tx1"/>
                </a:solidFill>
              </a:rPr>
              <a:t> </a:t>
            </a:r>
            <a:r>
              <a:rPr lang="cs-CZ" dirty="0" smtClean="0">
                <a:solidFill>
                  <a:schemeClr val="tx1"/>
                </a:solidFill>
              </a:rPr>
              <a:t>cheapest</a:t>
            </a:r>
            <a:r>
              <a:rPr lang="cs-CZ" dirty="0" smtClean="0">
                <a:solidFill>
                  <a:schemeClr val="tx1"/>
                </a:solidFill>
              </a:rPr>
              <a:t>	nejlevnější</a:t>
            </a:r>
          </a:p>
          <a:p>
            <a:pPr algn="l"/>
            <a:r>
              <a:rPr lang="cs-CZ" dirty="0" smtClean="0">
                <a:solidFill>
                  <a:schemeClr val="tx1"/>
                </a:solidFill>
              </a:rPr>
              <a:t>cold		</a:t>
            </a:r>
            <a:r>
              <a:rPr lang="cs-CZ" dirty="0" smtClean="0">
                <a:solidFill>
                  <a:schemeClr val="tx1"/>
                </a:solidFill>
              </a:rPr>
              <a:t>the</a:t>
            </a:r>
            <a:r>
              <a:rPr lang="cs-CZ" dirty="0" smtClean="0">
                <a:solidFill>
                  <a:schemeClr val="tx1"/>
                </a:solidFill>
              </a:rPr>
              <a:t> </a:t>
            </a:r>
            <a:r>
              <a:rPr lang="cs-CZ" dirty="0" smtClean="0">
                <a:solidFill>
                  <a:schemeClr val="tx1"/>
                </a:solidFill>
              </a:rPr>
              <a:t>coldest</a:t>
            </a:r>
            <a:r>
              <a:rPr lang="cs-CZ" dirty="0" smtClean="0">
                <a:solidFill>
                  <a:schemeClr val="tx1"/>
                </a:solidFill>
              </a:rPr>
              <a:t>		nejstudenější</a:t>
            </a:r>
          </a:p>
          <a:p>
            <a:pPr algn="l"/>
            <a:r>
              <a:rPr lang="cs-CZ" dirty="0" smtClean="0">
                <a:solidFill>
                  <a:schemeClr val="tx1"/>
                </a:solidFill>
              </a:rPr>
              <a:t>strong	</a:t>
            </a:r>
            <a:r>
              <a:rPr lang="cs-CZ" dirty="0" smtClean="0">
                <a:solidFill>
                  <a:schemeClr val="tx1"/>
                </a:solidFill>
              </a:rPr>
              <a:t>the</a:t>
            </a:r>
            <a:r>
              <a:rPr lang="cs-CZ" dirty="0" smtClean="0">
                <a:solidFill>
                  <a:schemeClr val="tx1"/>
                </a:solidFill>
              </a:rPr>
              <a:t> </a:t>
            </a:r>
            <a:r>
              <a:rPr lang="cs-CZ" dirty="0" smtClean="0">
                <a:solidFill>
                  <a:schemeClr val="tx1"/>
                </a:solidFill>
              </a:rPr>
              <a:t>strongest</a:t>
            </a:r>
            <a:r>
              <a:rPr lang="cs-CZ" dirty="0" smtClean="0">
                <a:solidFill>
                  <a:schemeClr val="tx1"/>
                </a:solidFill>
              </a:rPr>
              <a:t>	nejsilnější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3" name="Obdélník 2"/>
          <p:cNvSpPr/>
          <p:nvPr/>
        </p:nvSpPr>
        <p:spPr>
          <a:xfrm>
            <a:off x="395536" y="2276872"/>
            <a:ext cx="8064896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3200" dirty="0"/>
              <a:t>Podstatné jméno zpravidla má určitý člen </a:t>
            </a:r>
            <a:r>
              <a:rPr lang="cs-CZ" sz="3200" b="1" dirty="0"/>
              <a:t>the</a:t>
            </a:r>
            <a:r>
              <a:rPr lang="cs-CZ" sz="3200" dirty="0"/>
              <a:t>. </a:t>
            </a:r>
          </a:p>
        </p:txBody>
      </p:sp>
      <p:pic>
        <p:nvPicPr>
          <p:cNvPr id="4098" name="Picture 2" descr="C:\Users\Marcela\AppData\Local\Microsoft\Windows\Temporary Internet Files\Content.IE5\3K0XX8LH\MP900406501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47384" y="5883855"/>
            <a:ext cx="1043608" cy="6832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0" name="Picture 4" descr="C:\Users\Marcela\AppData\Local\Microsoft\Windows\Temporary Internet Files\Content.IE5\DYUH43GB\MP900430651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39712" y="2974333"/>
            <a:ext cx="851280" cy="12800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1" name="Picture 5" descr="C:\Users\Marcela\AppData\Local\Microsoft\Windows\Temporary Internet Files\Content.IE5\70WL448V\MP900431793[1]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7549974" y="4437112"/>
            <a:ext cx="1438427" cy="9585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440509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4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5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 tmFilter="0,0; .5, 1; 1, 1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1" dur="2000"/>
                                        <p:tgtEl>
                                          <p:spTgt spid="4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6" dur="2000"/>
                                        <p:tgtEl>
                                          <p:spTgt spid="4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1" dur="2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/>
      <p:bldP spid="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4114800" cy="1143000"/>
          </a:xfrm>
        </p:spPr>
        <p:txBody>
          <a:bodyPr>
            <a:normAutofit/>
          </a:bodyPr>
          <a:lstStyle/>
          <a:p>
            <a:pPr algn="l"/>
            <a:r>
              <a:rPr lang="cs-CZ" sz="3600" b="1" dirty="0" smtClean="0"/>
              <a:t>Pravopisné změny</a:t>
            </a:r>
            <a:endParaRPr lang="cs-CZ" sz="3600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0"/>
            <a:ext cx="8686800" cy="4525963"/>
          </a:xfrm>
        </p:spPr>
        <p:txBody>
          <a:bodyPr/>
          <a:lstStyle/>
          <a:p>
            <a:pPr marL="514350" indent="-514350">
              <a:buAutoNum type="arabicPeriod"/>
            </a:pPr>
            <a:r>
              <a:rPr lang="cs-CZ" dirty="0" smtClean="0"/>
              <a:t>Koncové nevyslovované -e odpadá:</a:t>
            </a:r>
          </a:p>
          <a:p>
            <a:pPr marL="514350" indent="-514350">
              <a:buAutoNum type="arabicPeriod"/>
            </a:pPr>
            <a:endParaRPr lang="cs-CZ" dirty="0"/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  nice		</a:t>
            </a:r>
            <a:r>
              <a:rPr lang="cs-CZ" dirty="0" smtClean="0"/>
              <a:t>the</a:t>
            </a:r>
            <a:r>
              <a:rPr lang="cs-CZ" dirty="0" smtClean="0"/>
              <a:t> </a:t>
            </a:r>
            <a:r>
              <a:rPr lang="cs-CZ" dirty="0" smtClean="0"/>
              <a:t>nicest</a:t>
            </a:r>
            <a:r>
              <a:rPr lang="cs-CZ" dirty="0" smtClean="0"/>
              <a:t>		nejhezčí</a:t>
            </a:r>
          </a:p>
          <a:p>
            <a:pPr marL="0" indent="0">
              <a:buNone/>
            </a:pPr>
            <a:r>
              <a:rPr lang="cs-CZ" dirty="0"/>
              <a:t>  </a:t>
            </a:r>
            <a:r>
              <a:rPr lang="cs-CZ" dirty="0" smtClean="0"/>
              <a:t>    late		</a:t>
            </a:r>
            <a:r>
              <a:rPr lang="cs-CZ" dirty="0" smtClean="0"/>
              <a:t>the</a:t>
            </a:r>
            <a:r>
              <a:rPr lang="cs-CZ" dirty="0" smtClean="0"/>
              <a:t> </a:t>
            </a:r>
            <a:r>
              <a:rPr lang="cs-CZ" dirty="0" smtClean="0"/>
              <a:t>latest</a:t>
            </a:r>
            <a:r>
              <a:rPr lang="cs-CZ" dirty="0" smtClean="0"/>
              <a:t>		nejpozdější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  large		</a:t>
            </a:r>
            <a:r>
              <a:rPr lang="cs-CZ" dirty="0" smtClean="0"/>
              <a:t>the</a:t>
            </a:r>
            <a:r>
              <a:rPr lang="cs-CZ" dirty="0" smtClean="0"/>
              <a:t> </a:t>
            </a:r>
            <a:r>
              <a:rPr lang="cs-CZ" dirty="0" smtClean="0"/>
              <a:t>largest</a:t>
            </a:r>
            <a:r>
              <a:rPr lang="cs-CZ" dirty="0" smtClean="0"/>
              <a:t>		největší (plochou)</a:t>
            </a:r>
            <a:endParaRPr lang="cs-CZ" dirty="0"/>
          </a:p>
        </p:txBody>
      </p:sp>
      <p:pic>
        <p:nvPicPr>
          <p:cNvPr id="3077" name="Picture 5" descr="C:\Users\Marcela\AppData\Local\Microsoft\Windows\Temporary Internet Files\Content.IE5\NR9YRAW8\MP900149093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76256" y="4611782"/>
            <a:ext cx="1368152" cy="20941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8" name="Picture 6" descr="C:\Users\Marcela\AppData\Local\Microsoft\Windows\Temporary Internet Files\Content.IE5\NR9YRAW8\MP900431122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25247" y="4684484"/>
            <a:ext cx="1344315" cy="20214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0" name="Picture 8" descr="C:\Users\Marcela\AppData\Local\Microsoft\Windows\Temporary Internet Files\Content.IE5\NR9YRAW8\MP900144513[1]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31840" y="4803382"/>
            <a:ext cx="2592288" cy="17109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0337050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" presetID="56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" presetID="56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4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5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2" dur="500"/>
                                        <p:tgtEl>
                                          <p:spTgt spid="30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7" dur="500"/>
                                        <p:tgtEl>
                                          <p:spTgt spid="30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2" dur="500"/>
                                        <p:tgtEl>
                                          <p:spTgt spid="30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836712"/>
            <a:ext cx="8229600" cy="4525963"/>
          </a:xfrm>
        </p:spPr>
        <p:txBody>
          <a:bodyPr/>
          <a:lstStyle/>
          <a:p>
            <a:pPr marL="0" indent="0">
              <a:buNone/>
            </a:pPr>
            <a:r>
              <a:rPr lang="cs-CZ" dirty="0" smtClean="0"/>
              <a:t>2. Koncové </a:t>
            </a:r>
            <a:r>
              <a:rPr lang="cs-CZ" dirty="0"/>
              <a:t>-</a:t>
            </a:r>
            <a:r>
              <a:rPr lang="cs-CZ" dirty="0" smtClean="0"/>
              <a:t>y se po souhlásce mění na -i: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 easy		</a:t>
            </a:r>
            <a:r>
              <a:rPr lang="cs-CZ" dirty="0" smtClean="0"/>
              <a:t>the</a:t>
            </a:r>
            <a:r>
              <a:rPr lang="cs-CZ" dirty="0" smtClean="0"/>
              <a:t> </a:t>
            </a:r>
            <a:r>
              <a:rPr lang="cs-CZ" dirty="0" smtClean="0"/>
              <a:t>easiest</a:t>
            </a:r>
            <a:r>
              <a:rPr lang="cs-CZ" dirty="0" smtClean="0"/>
              <a:t>		nejsnadnější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 heavy		</a:t>
            </a:r>
            <a:r>
              <a:rPr lang="cs-CZ" dirty="0" smtClean="0"/>
              <a:t>the</a:t>
            </a:r>
            <a:r>
              <a:rPr lang="cs-CZ" dirty="0" smtClean="0"/>
              <a:t> </a:t>
            </a:r>
            <a:r>
              <a:rPr lang="cs-CZ" dirty="0" smtClean="0"/>
              <a:t>heaviest</a:t>
            </a:r>
            <a:r>
              <a:rPr lang="cs-CZ" dirty="0" smtClean="0"/>
              <a:t>	nejtěžší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 happy		</a:t>
            </a:r>
            <a:r>
              <a:rPr lang="cs-CZ" dirty="0" smtClean="0"/>
              <a:t>the</a:t>
            </a:r>
            <a:r>
              <a:rPr lang="cs-CZ" dirty="0" smtClean="0"/>
              <a:t> </a:t>
            </a:r>
            <a:r>
              <a:rPr lang="cs-CZ" dirty="0" smtClean="0"/>
              <a:t>happiest</a:t>
            </a:r>
            <a:r>
              <a:rPr lang="cs-CZ" dirty="0" smtClean="0"/>
              <a:t>	nejšťastnější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 dirty		</a:t>
            </a:r>
            <a:r>
              <a:rPr lang="cs-CZ" dirty="0" smtClean="0"/>
              <a:t>the</a:t>
            </a:r>
            <a:r>
              <a:rPr lang="cs-CZ" dirty="0" smtClean="0"/>
              <a:t> </a:t>
            </a:r>
            <a:r>
              <a:rPr lang="cs-CZ" dirty="0" smtClean="0"/>
              <a:t>dirtiest</a:t>
            </a:r>
            <a:r>
              <a:rPr lang="cs-CZ" dirty="0" smtClean="0"/>
              <a:t>		nejšpinavější</a:t>
            </a:r>
            <a:endParaRPr lang="cs-CZ" dirty="0"/>
          </a:p>
        </p:txBody>
      </p:sp>
      <p:pic>
        <p:nvPicPr>
          <p:cNvPr id="1026" name="Picture 2" descr="C:\Users\Marcela\AppData\Local\Microsoft\Windows\Temporary Internet Files\Content.IE5\NR9YRAW8\MC900437978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51920" y="4675584"/>
            <a:ext cx="1876425" cy="1600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Marcela\AppData\Local\Microsoft\Windows\Temporary Internet Files\Content.IE5\DYUH43GB\MC900434375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32630" y="4573761"/>
            <a:ext cx="1797050" cy="16795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C:\Users\Marcela\AppData\Local\Microsoft\Windows\Temporary Internet Files\Content.IE5\70WL448V\MC900439845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7624" y="4612084"/>
            <a:ext cx="2168525" cy="1727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110979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3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900" decel="100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3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900" decel="100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3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900" decel="100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3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900" decel="100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980728"/>
            <a:ext cx="8229600" cy="4525963"/>
          </a:xfrm>
        </p:spPr>
        <p:txBody>
          <a:bodyPr/>
          <a:lstStyle/>
          <a:p>
            <a:pPr marL="0" indent="0">
              <a:buNone/>
            </a:pPr>
            <a:r>
              <a:rPr lang="cs-CZ" dirty="0" smtClean="0"/>
              <a:t>3. Koncová jednoduchá souhláska se po krátké 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 samohlásce zdvojí: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 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 big		</a:t>
            </a:r>
            <a:r>
              <a:rPr lang="cs-CZ" dirty="0" smtClean="0"/>
              <a:t>the</a:t>
            </a:r>
            <a:r>
              <a:rPr lang="cs-CZ" dirty="0" smtClean="0"/>
              <a:t> </a:t>
            </a:r>
            <a:r>
              <a:rPr lang="cs-CZ" dirty="0" smtClean="0"/>
              <a:t>biggest</a:t>
            </a:r>
            <a:r>
              <a:rPr lang="cs-CZ" dirty="0" smtClean="0"/>
              <a:t>	největší</a:t>
            </a:r>
          </a:p>
          <a:p>
            <a:pPr marL="0" indent="0">
              <a:buNone/>
            </a:pPr>
            <a:r>
              <a:rPr lang="cs-CZ" dirty="0" smtClean="0"/>
              <a:t>     hot		</a:t>
            </a:r>
            <a:r>
              <a:rPr lang="cs-CZ" dirty="0" smtClean="0"/>
              <a:t>the</a:t>
            </a:r>
            <a:r>
              <a:rPr lang="cs-CZ" dirty="0" smtClean="0"/>
              <a:t> </a:t>
            </a:r>
            <a:r>
              <a:rPr lang="cs-CZ" dirty="0" smtClean="0"/>
              <a:t>hottest</a:t>
            </a:r>
            <a:r>
              <a:rPr lang="cs-CZ" dirty="0" smtClean="0"/>
              <a:t>		nejhorčejší</a:t>
            </a:r>
          </a:p>
          <a:p>
            <a:pPr marL="0" indent="0">
              <a:buNone/>
            </a:pPr>
            <a:r>
              <a:rPr lang="cs-CZ" dirty="0" smtClean="0"/>
              <a:t>     sad		</a:t>
            </a:r>
            <a:r>
              <a:rPr lang="cs-CZ" dirty="0" smtClean="0"/>
              <a:t>the</a:t>
            </a:r>
            <a:r>
              <a:rPr lang="cs-CZ" dirty="0" smtClean="0"/>
              <a:t> </a:t>
            </a:r>
            <a:r>
              <a:rPr lang="cs-CZ" dirty="0" smtClean="0"/>
              <a:t>saddest</a:t>
            </a:r>
            <a:r>
              <a:rPr lang="cs-CZ" dirty="0" smtClean="0"/>
              <a:t>	nejsmutnější </a:t>
            </a:r>
            <a:endParaRPr lang="cs-CZ" dirty="0"/>
          </a:p>
        </p:txBody>
      </p:sp>
      <p:sp>
        <p:nvSpPr>
          <p:cNvPr id="2" name="Krychle 1"/>
          <p:cNvSpPr/>
          <p:nvPr/>
        </p:nvSpPr>
        <p:spPr>
          <a:xfrm>
            <a:off x="1829807" y="5578865"/>
            <a:ext cx="608076" cy="608076"/>
          </a:xfrm>
          <a:prstGeom prst="cube">
            <a:avLst/>
          </a:prstGeom>
          <a:solidFill>
            <a:schemeClr val="accent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6" name="Krychle 5"/>
          <p:cNvSpPr/>
          <p:nvPr/>
        </p:nvSpPr>
        <p:spPr>
          <a:xfrm>
            <a:off x="2987824" y="5277083"/>
            <a:ext cx="1080120" cy="1050107"/>
          </a:xfrm>
          <a:prstGeom prst="cube">
            <a:avLst/>
          </a:prstGeom>
          <a:solidFill>
            <a:schemeClr val="accent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7" name="Krychle 6"/>
          <p:cNvSpPr/>
          <p:nvPr/>
        </p:nvSpPr>
        <p:spPr>
          <a:xfrm>
            <a:off x="4860032" y="4792401"/>
            <a:ext cx="1584176" cy="1673205"/>
          </a:xfrm>
          <a:prstGeom prst="cube">
            <a:avLst/>
          </a:prstGeom>
          <a:solidFill>
            <a:schemeClr val="accent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7996229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56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5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40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45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6" grpId="0" animBg="1"/>
      <p:bldP spid="7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476672"/>
            <a:ext cx="8229600" cy="1143000"/>
          </a:xfrm>
        </p:spPr>
        <p:txBody>
          <a:bodyPr>
            <a:normAutofit/>
          </a:bodyPr>
          <a:lstStyle/>
          <a:p>
            <a:pPr algn="l"/>
            <a:r>
              <a:rPr lang="cs-CZ" sz="3600" b="1" dirty="0" smtClean="0"/>
              <a:t>Nepravidelné tvary přídavných jmen:</a:t>
            </a:r>
            <a:endParaRPr lang="cs-CZ" sz="3600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2060848"/>
            <a:ext cx="8229600" cy="4525963"/>
          </a:xfrm>
        </p:spPr>
        <p:txBody>
          <a:bodyPr/>
          <a:lstStyle/>
          <a:p>
            <a:pPr marL="0" indent="0">
              <a:buNone/>
            </a:pPr>
            <a:r>
              <a:rPr lang="cs-CZ" dirty="0"/>
              <a:t>g</a:t>
            </a:r>
            <a:r>
              <a:rPr lang="cs-CZ" dirty="0" smtClean="0"/>
              <a:t>ood			</a:t>
            </a:r>
            <a:r>
              <a:rPr lang="cs-CZ" dirty="0" smtClean="0"/>
              <a:t>best</a:t>
            </a:r>
            <a:r>
              <a:rPr lang="cs-CZ" dirty="0" smtClean="0"/>
              <a:t>		nejlepší</a:t>
            </a:r>
          </a:p>
          <a:p>
            <a:pPr marL="0" indent="0">
              <a:buNone/>
            </a:pPr>
            <a:r>
              <a:rPr lang="cs-CZ" dirty="0"/>
              <a:t>b</a:t>
            </a:r>
            <a:r>
              <a:rPr lang="cs-CZ" dirty="0" smtClean="0"/>
              <a:t>ad			</a:t>
            </a:r>
            <a:r>
              <a:rPr lang="cs-CZ" dirty="0" smtClean="0"/>
              <a:t>worst</a:t>
            </a:r>
            <a:r>
              <a:rPr lang="cs-CZ" dirty="0" smtClean="0"/>
              <a:t>	nejhorší</a:t>
            </a:r>
            <a:endParaRPr lang="cs-CZ" dirty="0"/>
          </a:p>
        </p:txBody>
      </p:sp>
      <p:pic>
        <p:nvPicPr>
          <p:cNvPr id="2050" name="Picture 2" descr="C:\Users\Marcela\AppData\Local\Microsoft\Windows\Temporary Internet Files\Content.IE5\NR9YRAW8\MP900401051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9592" y="4293096"/>
            <a:ext cx="1595193" cy="19944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3" descr="C:\Users\Marcela\AppData\Local\Microsoft\Windows\Temporary Internet Files\Content.IE5\DYUH43GB\MP900406644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22890" y="4211540"/>
            <a:ext cx="1710417" cy="21385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5" name="Picture 7" descr="C:\Users\Marcela\AppData\Local\Microsoft\Windows\Temporary Internet Files\Content.IE5\NR9YRAW8\MP900423108[1]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34461" y="3241073"/>
            <a:ext cx="2219703" cy="33279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0463839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6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7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4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5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1000"/>
                                        <p:tgtEl>
                                          <p:spTgt spid="20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Zástupný symbol pro obsah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216571250"/>
              </p:ext>
            </p:extLst>
          </p:nvPr>
        </p:nvGraphicFramePr>
        <p:xfrm>
          <a:off x="467544" y="764704"/>
          <a:ext cx="8280921" cy="5378375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2664296"/>
                <a:gridCol w="2808312"/>
                <a:gridCol w="2808313"/>
              </a:tblGrid>
              <a:tr h="623781">
                <a:tc>
                  <a:txBody>
                    <a:bodyPr/>
                    <a:lstStyle/>
                    <a:p>
                      <a:pPr algn="l" fontAlgn="b"/>
                      <a:r>
                        <a:rPr lang="cs-CZ" sz="2800" u="none" strike="noStrike" dirty="0" smtClean="0">
                          <a:solidFill>
                            <a:schemeClr val="accent6">
                              <a:lumMod val="75000"/>
                            </a:schemeClr>
                          </a:solidFill>
                          <a:effectLst/>
                        </a:rPr>
                        <a:t>Complete</a:t>
                      </a:r>
                      <a:endParaRPr lang="cs-CZ" sz="2800" b="0" i="0" u="none" strike="noStrike" dirty="0">
                        <a:solidFill>
                          <a:schemeClr val="accent6">
                            <a:lumMod val="75000"/>
                          </a:schemeClr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solidFill>
                      <a:schemeClr val="accent4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2800" b="0" i="0" u="none" strike="noStrike" dirty="0">
                        <a:solidFill>
                          <a:schemeClr val="accent6">
                            <a:lumMod val="75000"/>
                          </a:schemeClr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solidFill>
                      <a:schemeClr val="accent4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2800" b="0" i="0" u="none" strike="noStrike" dirty="0">
                        <a:solidFill>
                          <a:schemeClr val="accent6">
                            <a:lumMod val="75000"/>
                          </a:schemeClr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solidFill>
                      <a:schemeClr val="accent4">
                        <a:lumMod val="75000"/>
                      </a:schemeClr>
                    </a:solidFill>
                  </a:tcPr>
                </a:tc>
              </a:tr>
              <a:tr h="540610">
                <a:tc>
                  <a:txBody>
                    <a:bodyPr/>
                    <a:lstStyle/>
                    <a:p>
                      <a:pPr algn="l" fontAlgn="b"/>
                      <a:r>
                        <a:rPr lang="cs-CZ" sz="2800" b="1" u="none" strike="noStrike" dirty="0" smtClean="0">
                          <a:solidFill>
                            <a:schemeClr val="accent6">
                              <a:lumMod val="75000"/>
                            </a:schemeClr>
                          </a:solidFill>
                          <a:effectLst/>
                        </a:rPr>
                        <a:t>ADJECTIVE</a:t>
                      </a:r>
                      <a:endParaRPr lang="cs-CZ" sz="2800" b="1" i="0" u="none" strike="noStrike" dirty="0">
                        <a:solidFill>
                          <a:schemeClr val="accent6">
                            <a:lumMod val="75000"/>
                          </a:schemeClr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solidFill>
                      <a:schemeClr val="accent4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2800" b="1" u="none" strike="noStrike" dirty="0" smtClean="0">
                          <a:solidFill>
                            <a:schemeClr val="accent6">
                              <a:lumMod val="75000"/>
                            </a:schemeClr>
                          </a:solidFill>
                          <a:effectLst/>
                        </a:rPr>
                        <a:t>COMPARATIV</a:t>
                      </a:r>
                      <a:endParaRPr lang="en-US" sz="2800" b="1" i="0" u="none" strike="noStrike" dirty="0">
                        <a:solidFill>
                          <a:schemeClr val="accent6">
                            <a:lumMod val="75000"/>
                          </a:schemeClr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solidFill>
                      <a:schemeClr val="accent4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2800" b="1" u="none" strike="noStrike" dirty="0" smtClean="0">
                          <a:solidFill>
                            <a:schemeClr val="accent6">
                              <a:lumMod val="75000"/>
                            </a:schemeClr>
                          </a:solidFill>
                          <a:effectLst/>
                        </a:rPr>
                        <a:t>SUPERLATIV</a:t>
                      </a:r>
                      <a:endParaRPr lang="cs-CZ" sz="2800" b="1" i="0" u="none" strike="noStrike" dirty="0">
                        <a:solidFill>
                          <a:schemeClr val="accent6">
                            <a:lumMod val="75000"/>
                          </a:schemeClr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solidFill>
                      <a:schemeClr val="accent4">
                        <a:lumMod val="75000"/>
                      </a:schemeClr>
                    </a:solidFill>
                  </a:tcPr>
                </a:tc>
              </a:tr>
              <a:tr h="526748">
                <a:tc>
                  <a:txBody>
                    <a:bodyPr/>
                    <a:lstStyle/>
                    <a:p>
                      <a:endParaRPr lang="cs-CZ" sz="3200" dirty="0">
                        <a:solidFill>
                          <a:schemeClr val="accent6">
                            <a:lumMod val="75000"/>
                          </a:schemeClr>
                        </a:solidFill>
                      </a:endParaRPr>
                    </a:p>
                  </a:txBody>
                  <a:tcPr marL="9525" marR="9525" marT="9525" marB="0" anchor="b">
                    <a:solidFill>
                      <a:schemeClr val="accent4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3200" dirty="0" smtClean="0">
                          <a:solidFill>
                            <a:schemeClr val="accent6">
                              <a:lumMod val="75000"/>
                            </a:schemeClr>
                          </a:solidFill>
                        </a:rPr>
                        <a:t>nicer</a:t>
                      </a:r>
                      <a:endParaRPr lang="cs-CZ" sz="3200" dirty="0">
                        <a:solidFill>
                          <a:schemeClr val="accent6">
                            <a:lumMod val="75000"/>
                          </a:schemeClr>
                        </a:solidFill>
                      </a:endParaRPr>
                    </a:p>
                  </a:txBody>
                  <a:tcPr marL="9525" marR="9525" marT="9525" marB="0" anchor="b">
                    <a:solidFill>
                      <a:schemeClr val="accent4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sz="3200" dirty="0">
                        <a:solidFill>
                          <a:schemeClr val="accent6">
                            <a:lumMod val="75000"/>
                          </a:schemeClr>
                        </a:solidFill>
                      </a:endParaRPr>
                    </a:p>
                  </a:txBody>
                  <a:tcPr marL="9525" marR="9525" marT="9525" marB="0" anchor="b">
                    <a:solidFill>
                      <a:schemeClr val="accent4">
                        <a:lumMod val="75000"/>
                      </a:schemeClr>
                    </a:solidFill>
                  </a:tcPr>
                </a:tc>
              </a:tr>
              <a:tr h="526748">
                <a:tc>
                  <a:txBody>
                    <a:bodyPr/>
                    <a:lstStyle/>
                    <a:p>
                      <a:endParaRPr lang="cs-CZ" sz="3200" dirty="0">
                        <a:solidFill>
                          <a:schemeClr val="accent6">
                            <a:lumMod val="75000"/>
                          </a:schemeClr>
                        </a:solidFill>
                      </a:endParaRPr>
                    </a:p>
                  </a:txBody>
                  <a:tcPr marL="9525" marR="9525" marT="9525" marB="0" anchor="b">
                    <a:solidFill>
                      <a:schemeClr val="accent4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sz="3200" dirty="0">
                        <a:solidFill>
                          <a:schemeClr val="accent6">
                            <a:lumMod val="75000"/>
                          </a:schemeClr>
                        </a:solidFill>
                      </a:endParaRPr>
                    </a:p>
                  </a:txBody>
                  <a:tcPr marL="9525" marR="9525" marT="9525" marB="0" anchor="b">
                    <a:solidFill>
                      <a:schemeClr val="accent4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3200" u="none" strike="noStrike" dirty="0">
                          <a:solidFill>
                            <a:schemeClr val="accent6">
                              <a:lumMod val="75000"/>
                            </a:schemeClr>
                          </a:solidFill>
                          <a:effectLst/>
                        </a:rPr>
                        <a:t> </a:t>
                      </a:r>
                      <a:r>
                        <a:rPr lang="cs-CZ" sz="3200" u="none" strike="noStrike" dirty="0" smtClean="0">
                          <a:solidFill>
                            <a:schemeClr val="accent6">
                              <a:lumMod val="75000"/>
                            </a:schemeClr>
                          </a:solidFill>
                          <a:effectLst/>
                        </a:rPr>
                        <a:t>worst</a:t>
                      </a:r>
                      <a:endParaRPr lang="cs-CZ" sz="3200" b="0" i="0" u="none" strike="noStrike" dirty="0">
                        <a:solidFill>
                          <a:schemeClr val="accent6">
                            <a:lumMod val="75000"/>
                          </a:schemeClr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solidFill>
                      <a:schemeClr val="accent4">
                        <a:lumMod val="75000"/>
                      </a:schemeClr>
                    </a:solidFill>
                  </a:tcPr>
                </a:tc>
              </a:tr>
              <a:tr h="526748">
                <a:tc>
                  <a:txBody>
                    <a:bodyPr/>
                    <a:lstStyle/>
                    <a:p>
                      <a:pPr algn="l" fontAlgn="b"/>
                      <a:r>
                        <a:rPr lang="cs-CZ" sz="3200" u="none" strike="noStrike" dirty="0">
                          <a:solidFill>
                            <a:schemeClr val="accent6">
                              <a:lumMod val="75000"/>
                            </a:schemeClr>
                          </a:solidFill>
                          <a:effectLst/>
                        </a:rPr>
                        <a:t> </a:t>
                      </a:r>
                      <a:r>
                        <a:rPr lang="cs-CZ" sz="3200" u="none" strike="noStrike" dirty="0" smtClean="0">
                          <a:solidFill>
                            <a:schemeClr val="accent6">
                              <a:lumMod val="75000"/>
                            </a:schemeClr>
                          </a:solidFill>
                          <a:effectLst/>
                        </a:rPr>
                        <a:t>heavy</a:t>
                      </a:r>
                      <a:endParaRPr lang="cs-CZ" sz="3200" b="0" i="0" u="none" strike="noStrike" dirty="0">
                        <a:solidFill>
                          <a:schemeClr val="accent6">
                            <a:lumMod val="75000"/>
                          </a:schemeClr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solidFill>
                      <a:schemeClr val="accent4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sz="3200" dirty="0">
                        <a:solidFill>
                          <a:schemeClr val="accent6">
                            <a:lumMod val="75000"/>
                          </a:schemeClr>
                        </a:solidFill>
                      </a:endParaRPr>
                    </a:p>
                  </a:txBody>
                  <a:tcPr marL="9525" marR="9525" marT="9525" marB="0" anchor="b">
                    <a:solidFill>
                      <a:schemeClr val="accent4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sz="3200" dirty="0">
                        <a:solidFill>
                          <a:schemeClr val="accent6">
                            <a:lumMod val="75000"/>
                          </a:schemeClr>
                        </a:solidFill>
                      </a:endParaRPr>
                    </a:p>
                  </a:txBody>
                  <a:tcPr marL="9525" marR="9525" marT="9525" marB="0" anchor="b">
                    <a:solidFill>
                      <a:schemeClr val="accent4">
                        <a:lumMod val="75000"/>
                      </a:schemeClr>
                    </a:solidFill>
                  </a:tcPr>
                </a:tc>
              </a:tr>
              <a:tr h="526748">
                <a:tc>
                  <a:txBody>
                    <a:bodyPr/>
                    <a:lstStyle/>
                    <a:p>
                      <a:pPr algn="l" fontAlgn="b"/>
                      <a:endParaRPr lang="cs-CZ" sz="3200" b="0" i="0" u="none" strike="noStrike" dirty="0">
                        <a:solidFill>
                          <a:schemeClr val="accent6">
                            <a:lumMod val="75000"/>
                          </a:schemeClr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solidFill>
                      <a:schemeClr val="accent4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3200" u="none" strike="noStrike" dirty="0">
                          <a:solidFill>
                            <a:schemeClr val="accent6">
                              <a:lumMod val="75000"/>
                            </a:schemeClr>
                          </a:solidFill>
                          <a:effectLst/>
                        </a:rPr>
                        <a:t> </a:t>
                      </a:r>
                      <a:endParaRPr lang="cs-CZ" sz="3200" b="0" i="0" u="none" strike="noStrike" dirty="0">
                        <a:solidFill>
                          <a:schemeClr val="accent6">
                            <a:lumMod val="75000"/>
                          </a:schemeClr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solidFill>
                      <a:schemeClr val="accent4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3200" u="none" strike="noStrike" dirty="0">
                          <a:solidFill>
                            <a:schemeClr val="accent6">
                              <a:lumMod val="75000"/>
                            </a:schemeClr>
                          </a:solidFill>
                          <a:effectLst/>
                        </a:rPr>
                        <a:t> </a:t>
                      </a:r>
                      <a:r>
                        <a:rPr lang="cs-CZ" sz="3200" u="none" strike="noStrike" dirty="0" smtClean="0">
                          <a:solidFill>
                            <a:schemeClr val="accent6">
                              <a:lumMod val="75000"/>
                            </a:schemeClr>
                          </a:solidFill>
                          <a:effectLst/>
                        </a:rPr>
                        <a:t>biggest</a:t>
                      </a:r>
                      <a:endParaRPr lang="cs-CZ" sz="3200" b="0" i="0" u="none" strike="noStrike" dirty="0">
                        <a:solidFill>
                          <a:schemeClr val="accent6">
                            <a:lumMod val="75000"/>
                          </a:schemeClr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solidFill>
                      <a:schemeClr val="accent4">
                        <a:lumMod val="75000"/>
                      </a:schemeClr>
                    </a:solidFill>
                  </a:tcPr>
                </a:tc>
              </a:tr>
              <a:tr h="526748">
                <a:tc>
                  <a:txBody>
                    <a:bodyPr/>
                    <a:lstStyle/>
                    <a:p>
                      <a:r>
                        <a:rPr lang="cs-CZ" sz="3200" dirty="0" smtClean="0">
                          <a:solidFill>
                            <a:schemeClr val="accent6">
                              <a:lumMod val="75000"/>
                            </a:schemeClr>
                          </a:solidFill>
                        </a:rPr>
                        <a:t>long</a:t>
                      </a:r>
                      <a:endParaRPr lang="cs-CZ" sz="3200" dirty="0">
                        <a:solidFill>
                          <a:schemeClr val="accent6">
                            <a:lumMod val="75000"/>
                          </a:schemeClr>
                        </a:solidFill>
                      </a:endParaRPr>
                    </a:p>
                  </a:txBody>
                  <a:tcPr marL="9525" marR="9525" marT="9525" marB="0" anchor="b">
                    <a:solidFill>
                      <a:schemeClr val="accent4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sz="3200" dirty="0">
                        <a:solidFill>
                          <a:schemeClr val="accent6">
                            <a:lumMod val="75000"/>
                          </a:schemeClr>
                        </a:solidFill>
                      </a:endParaRPr>
                    </a:p>
                  </a:txBody>
                  <a:tcPr marL="9525" marR="9525" marT="9525" marB="0" anchor="b">
                    <a:solidFill>
                      <a:schemeClr val="accent4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3200" u="none" strike="noStrike" dirty="0">
                          <a:solidFill>
                            <a:schemeClr val="accent6">
                              <a:lumMod val="75000"/>
                            </a:schemeClr>
                          </a:solidFill>
                          <a:effectLst/>
                        </a:rPr>
                        <a:t> </a:t>
                      </a:r>
                      <a:endParaRPr lang="cs-CZ" sz="3200" b="0" i="0" u="none" strike="noStrike" dirty="0">
                        <a:solidFill>
                          <a:schemeClr val="accent6">
                            <a:lumMod val="75000"/>
                          </a:schemeClr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solidFill>
                      <a:schemeClr val="accent4">
                        <a:lumMod val="75000"/>
                      </a:schemeClr>
                    </a:solidFill>
                  </a:tcPr>
                </a:tc>
              </a:tr>
              <a:tr h="526748">
                <a:tc>
                  <a:txBody>
                    <a:bodyPr/>
                    <a:lstStyle/>
                    <a:p>
                      <a:pPr algn="l" fontAlgn="b"/>
                      <a:endParaRPr lang="cs-CZ" sz="3200" b="0" i="0" u="none" strike="noStrike" dirty="0">
                        <a:solidFill>
                          <a:schemeClr val="accent6">
                            <a:lumMod val="75000"/>
                          </a:schemeClr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solidFill>
                      <a:schemeClr val="accent4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3200" u="none" strike="noStrike" dirty="0">
                          <a:solidFill>
                            <a:schemeClr val="accent6">
                              <a:lumMod val="75000"/>
                            </a:schemeClr>
                          </a:solidFill>
                          <a:effectLst/>
                        </a:rPr>
                        <a:t> </a:t>
                      </a:r>
                      <a:r>
                        <a:rPr lang="cs-CZ" sz="3200" u="none" strike="noStrike" dirty="0" smtClean="0">
                          <a:solidFill>
                            <a:schemeClr val="accent6">
                              <a:lumMod val="75000"/>
                            </a:schemeClr>
                          </a:solidFill>
                          <a:effectLst/>
                        </a:rPr>
                        <a:t>stronger</a:t>
                      </a:r>
                      <a:endParaRPr lang="cs-CZ" sz="3200" b="0" i="0" u="none" strike="noStrike" dirty="0">
                        <a:solidFill>
                          <a:schemeClr val="accent6">
                            <a:lumMod val="75000"/>
                          </a:schemeClr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solidFill>
                      <a:schemeClr val="accent4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3200" u="none" strike="noStrike" dirty="0">
                          <a:solidFill>
                            <a:schemeClr val="accent6">
                              <a:lumMod val="75000"/>
                            </a:schemeClr>
                          </a:solidFill>
                          <a:effectLst/>
                        </a:rPr>
                        <a:t> </a:t>
                      </a:r>
                      <a:endParaRPr lang="cs-CZ" sz="3200" b="0" i="0" u="none" strike="noStrike" dirty="0">
                        <a:solidFill>
                          <a:schemeClr val="accent6">
                            <a:lumMod val="75000"/>
                          </a:schemeClr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solidFill>
                      <a:schemeClr val="accent4">
                        <a:lumMod val="75000"/>
                      </a:schemeClr>
                    </a:solidFill>
                  </a:tcPr>
                </a:tc>
              </a:tr>
              <a:tr h="526748">
                <a:tc>
                  <a:txBody>
                    <a:bodyPr/>
                    <a:lstStyle/>
                    <a:p>
                      <a:pPr algn="l" fontAlgn="b"/>
                      <a:r>
                        <a:rPr lang="cs-CZ" sz="3200" u="none" strike="noStrike" dirty="0">
                          <a:solidFill>
                            <a:schemeClr val="accent6">
                              <a:lumMod val="75000"/>
                            </a:schemeClr>
                          </a:solidFill>
                          <a:effectLst/>
                        </a:rPr>
                        <a:t> </a:t>
                      </a:r>
                      <a:endParaRPr lang="cs-CZ" sz="3200" b="0" i="0" u="none" strike="noStrike" dirty="0">
                        <a:solidFill>
                          <a:schemeClr val="accent6">
                            <a:lumMod val="75000"/>
                          </a:schemeClr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solidFill>
                      <a:schemeClr val="accent4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3200" u="none" strike="noStrike" dirty="0">
                          <a:solidFill>
                            <a:schemeClr val="accent6">
                              <a:lumMod val="75000"/>
                            </a:schemeClr>
                          </a:solidFill>
                          <a:effectLst/>
                        </a:rPr>
                        <a:t> </a:t>
                      </a:r>
                      <a:endParaRPr lang="cs-CZ" sz="3200" b="0" i="0" u="none" strike="noStrike" dirty="0">
                        <a:solidFill>
                          <a:schemeClr val="accent6">
                            <a:lumMod val="75000"/>
                          </a:schemeClr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solidFill>
                      <a:schemeClr val="accent4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3200" b="0" i="0" u="none" strike="noStrike" dirty="0" smtClean="0">
                          <a:solidFill>
                            <a:schemeClr val="accent6">
                              <a:lumMod val="75000"/>
                            </a:schemeClr>
                          </a:solidFill>
                          <a:effectLst/>
                          <a:latin typeface="Calibri"/>
                        </a:rPr>
                        <a:t>darkest</a:t>
                      </a:r>
                      <a:endParaRPr lang="cs-CZ" sz="3200" b="0" i="0" u="none" strike="noStrike" dirty="0">
                        <a:solidFill>
                          <a:schemeClr val="accent6">
                            <a:lumMod val="75000"/>
                          </a:schemeClr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solidFill>
                      <a:schemeClr val="accent4">
                        <a:lumMod val="75000"/>
                      </a:schemeClr>
                    </a:solidFill>
                  </a:tcPr>
                </a:tc>
              </a:tr>
              <a:tr h="526748">
                <a:tc>
                  <a:txBody>
                    <a:bodyPr/>
                    <a:lstStyle/>
                    <a:p>
                      <a:r>
                        <a:rPr lang="cs-CZ" sz="3200" dirty="0" smtClean="0">
                          <a:solidFill>
                            <a:schemeClr val="accent6">
                              <a:lumMod val="75000"/>
                            </a:schemeClr>
                          </a:solidFill>
                        </a:rPr>
                        <a:t>happy</a:t>
                      </a:r>
                      <a:endParaRPr lang="cs-CZ" sz="3200" dirty="0">
                        <a:solidFill>
                          <a:schemeClr val="accent6">
                            <a:lumMod val="75000"/>
                          </a:schemeClr>
                        </a:solidFill>
                      </a:endParaRPr>
                    </a:p>
                  </a:txBody>
                  <a:tcPr marL="9525" marR="9525" marT="9525" marB="0" anchor="b">
                    <a:solidFill>
                      <a:schemeClr val="accent4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sz="3200" dirty="0">
                        <a:solidFill>
                          <a:schemeClr val="accent6">
                            <a:lumMod val="75000"/>
                          </a:schemeClr>
                        </a:solidFill>
                      </a:endParaRPr>
                    </a:p>
                  </a:txBody>
                  <a:tcPr marL="9525" marR="9525" marT="9525" marB="0" anchor="b">
                    <a:solidFill>
                      <a:schemeClr val="accent4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3200" u="none" strike="noStrike" dirty="0">
                          <a:solidFill>
                            <a:schemeClr val="accent6">
                              <a:lumMod val="75000"/>
                            </a:schemeClr>
                          </a:solidFill>
                          <a:effectLst/>
                        </a:rPr>
                        <a:t> </a:t>
                      </a:r>
                      <a:endParaRPr lang="cs-CZ" sz="3200" b="0" i="0" u="none" strike="noStrike" dirty="0">
                        <a:solidFill>
                          <a:schemeClr val="accent6">
                            <a:lumMod val="75000"/>
                          </a:schemeClr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solidFill>
                      <a:schemeClr val="accent4">
                        <a:lumMod val="75000"/>
                      </a:schemeClr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7537739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Zástupný symbol pro obsah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085844709"/>
              </p:ext>
            </p:extLst>
          </p:nvPr>
        </p:nvGraphicFramePr>
        <p:xfrm>
          <a:off x="467544" y="764704"/>
          <a:ext cx="8280921" cy="5378375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2664296"/>
                <a:gridCol w="2808312"/>
                <a:gridCol w="2808313"/>
              </a:tblGrid>
              <a:tr h="623781">
                <a:tc>
                  <a:txBody>
                    <a:bodyPr/>
                    <a:lstStyle/>
                    <a:p>
                      <a:pPr algn="l" fontAlgn="b"/>
                      <a:r>
                        <a:rPr lang="cs-CZ" sz="2800" u="none" strike="noStrike" dirty="0" smtClean="0">
                          <a:solidFill>
                            <a:schemeClr val="accent6">
                              <a:lumMod val="75000"/>
                            </a:schemeClr>
                          </a:solidFill>
                          <a:effectLst/>
                        </a:rPr>
                        <a:t>Řešení</a:t>
                      </a:r>
                      <a:endParaRPr lang="cs-CZ" sz="2800" b="0" i="0" u="none" strike="noStrike" dirty="0">
                        <a:solidFill>
                          <a:schemeClr val="accent6">
                            <a:lumMod val="75000"/>
                          </a:schemeClr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solidFill>
                      <a:schemeClr val="accent4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2800" b="0" i="0" u="none" strike="noStrike" dirty="0">
                        <a:solidFill>
                          <a:schemeClr val="accent6">
                            <a:lumMod val="75000"/>
                          </a:schemeClr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solidFill>
                      <a:schemeClr val="accent4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2800" b="0" i="0" u="none" strike="noStrike" dirty="0">
                        <a:solidFill>
                          <a:schemeClr val="accent6">
                            <a:lumMod val="75000"/>
                          </a:schemeClr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solidFill>
                      <a:schemeClr val="accent4">
                        <a:lumMod val="75000"/>
                      </a:schemeClr>
                    </a:solidFill>
                  </a:tcPr>
                </a:tc>
              </a:tr>
              <a:tr h="540610">
                <a:tc>
                  <a:txBody>
                    <a:bodyPr/>
                    <a:lstStyle/>
                    <a:p>
                      <a:pPr algn="l" fontAlgn="b"/>
                      <a:r>
                        <a:rPr lang="cs-CZ" sz="2800" b="1" u="none" strike="noStrike" dirty="0" smtClean="0">
                          <a:solidFill>
                            <a:schemeClr val="accent6">
                              <a:lumMod val="75000"/>
                            </a:schemeClr>
                          </a:solidFill>
                          <a:effectLst/>
                        </a:rPr>
                        <a:t>ADJECTIVE</a:t>
                      </a:r>
                      <a:endParaRPr lang="cs-CZ" sz="2800" b="1" i="0" u="none" strike="noStrike" dirty="0">
                        <a:solidFill>
                          <a:schemeClr val="accent6">
                            <a:lumMod val="75000"/>
                          </a:schemeClr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solidFill>
                      <a:schemeClr val="accent4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2800" b="1" u="none" strike="noStrike" dirty="0" smtClean="0">
                          <a:solidFill>
                            <a:schemeClr val="accent6">
                              <a:lumMod val="75000"/>
                            </a:schemeClr>
                          </a:solidFill>
                          <a:effectLst/>
                        </a:rPr>
                        <a:t>COMPARATIV</a:t>
                      </a:r>
                      <a:endParaRPr lang="en-US" sz="2800" b="1" i="0" u="none" strike="noStrike" dirty="0">
                        <a:solidFill>
                          <a:schemeClr val="accent6">
                            <a:lumMod val="75000"/>
                          </a:schemeClr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solidFill>
                      <a:schemeClr val="accent4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2800" b="1" u="none" strike="noStrike" dirty="0" smtClean="0">
                          <a:solidFill>
                            <a:schemeClr val="accent6">
                              <a:lumMod val="75000"/>
                            </a:schemeClr>
                          </a:solidFill>
                          <a:effectLst/>
                        </a:rPr>
                        <a:t>SUPERLATIV</a:t>
                      </a:r>
                      <a:endParaRPr lang="cs-CZ" sz="2800" b="1" i="0" u="none" strike="noStrike" dirty="0">
                        <a:solidFill>
                          <a:schemeClr val="accent6">
                            <a:lumMod val="75000"/>
                          </a:schemeClr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solidFill>
                      <a:schemeClr val="accent4">
                        <a:lumMod val="75000"/>
                      </a:schemeClr>
                    </a:solidFill>
                  </a:tcPr>
                </a:tc>
              </a:tr>
              <a:tr h="526748">
                <a:tc>
                  <a:txBody>
                    <a:bodyPr/>
                    <a:lstStyle/>
                    <a:p>
                      <a:r>
                        <a:rPr lang="cs-CZ" sz="3200" dirty="0" smtClean="0">
                          <a:solidFill>
                            <a:schemeClr val="accent6">
                              <a:lumMod val="75000"/>
                            </a:schemeClr>
                          </a:solidFill>
                        </a:rPr>
                        <a:t>nice</a:t>
                      </a:r>
                      <a:endParaRPr lang="cs-CZ" sz="3200" dirty="0">
                        <a:solidFill>
                          <a:schemeClr val="accent6">
                            <a:lumMod val="75000"/>
                          </a:schemeClr>
                        </a:solidFill>
                      </a:endParaRPr>
                    </a:p>
                  </a:txBody>
                  <a:tcPr marL="9525" marR="9525" marT="9525" marB="0" anchor="b">
                    <a:solidFill>
                      <a:schemeClr val="accent4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3200" dirty="0" smtClean="0">
                          <a:solidFill>
                            <a:schemeClr val="accent6">
                              <a:lumMod val="75000"/>
                            </a:schemeClr>
                          </a:solidFill>
                        </a:rPr>
                        <a:t>nicer</a:t>
                      </a:r>
                      <a:endParaRPr lang="cs-CZ" sz="3200" dirty="0">
                        <a:solidFill>
                          <a:schemeClr val="accent6">
                            <a:lumMod val="75000"/>
                          </a:schemeClr>
                        </a:solidFill>
                      </a:endParaRPr>
                    </a:p>
                  </a:txBody>
                  <a:tcPr marL="9525" marR="9525" marT="9525" marB="0" anchor="b">
                    <a:solidFill>
                      <a:schemeClr val="accent4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3200" dirty="0" smtClean="0">
                          <a:solidFill>
                            <a:schemeClr val="accent6">
                              <a:lumMod val="75000"/>
                            </a:schemeClr>
                          </a:solidFill>
                        </a:rPr>
                        <a:t>nicest</a:t>
                      </a:r>
                      <a:endParaRPr lang="cs-CZ" sz="3200" dirty="0">
                        <a:solidFill>
                          <a:schemeClr val="accent6">
                            <a:lumMod val="75000"/>
                          </a:schemeClr>
                        </a:solidFill>
                      </a:endParaRPr>
                    </a:p>
                  </a:txBody>
                  <a:tcPr marL="9525" marR="9525" marT="9525" marB="0" anchor="b">
                    <a:solidFill>
                      <a:schemeClr val="accent4">
                        <a:lumMod val="75000"/>
                      </a:schemeClr>
                    </a:solidFill>
                  </a:tcPr>
                </a:tc>
              </a:tr>
              <a:tr h="526748">
                <a:tc>
                  <a:txBody>
                    <a:bodyPr/>
                    <a:lstStyle/>
                    <a:p>
                      <a:r>
                        <a:rPr lang="cs-CZ" sz="3200" dirty="0" smtClean="0">
                          <a:solidFill>
                            <a:schemeClr val="accent6">
                              <a:lumMod val="75000"/>
                            </a:schemeClr>
                          </a:solidFill>
                        </a:rPr>
                        <a:t>bad</a:t>
                      </a:r>
                      <a:endParaRPr lang="cs-CZ" sz="3200" dirty="0">
                        <a:solidFill>
                          <a:schemeClr val="accent6">
                            <a:lumMod val="75000"/>
                          </a:schemeClr>
                        </a:solidFill>
                      </a:endParaRPr>
                    </a:p>
                  </a:txBody>
                  <a:tcPr marL="9525" marR="9525" marT="9525" marB="0" anchor="b">
                    <a:solidFill>
                      <a:schemeClr val="accent4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3200" dirty="0" smtClean="0">
                          <a:solidFill>
                            <a:schemeClr val="accent6">
                              <a:lumMod val="75000"/>
                            </a:schemeClr>
                          </a:solidFill>
                        </a:rPr>
                        <a:t>worse</a:t>
                      </a:r>
                      <a:endParaRPr lang="cs-CZ" sz="3200" dirty="0">
                        <a:solidFill>
                          <a:schemeClr val="accent6">
                            <a:lumMod val="75000"/>
                          </a:schemeClr>
                        </a:solidFill>
                      </a:endParaRPr>
                    </a:p>
                  </a:txBody>
                  <a:tcPr marL="9525" marR="9525" marT="9525" marB="0" anchor="b">
                    <a:solidFill>
                      <a:schemeClr val="accent4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3200" u="none" strike="noStrike" dirty="0" smtClean="0">
                          <a:solidFill>
                            <a:schemeClr val="accent6">
                              <a:lumMod val="75000"/>
                            </a:schemeClr>
                          </a:solidFill>
                          <a:effectLst/>
                        </a:rPr>
                        <a:t>worst</a:t>
                      </a:r>
                      <a:endParaRPr lang="cs-CZ" sz="3200" b="0" i="0" u="none" strike="noStrike" dirty="0">
                        <a:solidFill>
                          <a:schemeClr val="accent6">
                            <a:lumMod val="75000"/>
                          </a:schemeClr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solidFill>
                      <a:schemeClr val="accent4">
                        <a:lumMod val="75000"/>
                      </a:schemeClr>
                    </a:solidFill>
                  </a:tcPr>
                </a:tc>
              </a:tr>
              <a:tr h="526748">
                <a:tc>
                  <a:txBody>
                    <a:bodyPr/>
                    <a:lstStyle/>
                    <a:p>
                      <a:pPr algn="l" fontAlgn="b"/>
                      <a:r>
                        <a:rPr lang="cs-CZ" sz="3200" u="none" strike="noStrike" dirty="0" smtClean="0">
                          <a:solidFill>
                            <a:schemeClr val="accent6">
                              <a:lumMod val="75000"/>
                            </a:schemeClr>
                          </a:solidFill>
                          <a:effectLst/>
                        </a:rPr>
                        <a:t>heavy</a:t>
                      </a:r>
                      <a:endParaRPr lang="cs-CZ" sz="3200" b="0" i="0" u="none" strike="noStrike" dirty="0">
                        <a:solidFill>
                          <a:schemeClr val="accent6">
                            <a:lumMod val="75000"/>
                          </a:schemeClr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solidFill>
                      <a:schemeClr val="accent4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3200" dirty="0" smtClean="0">
                          <a:solidFill>
                            <a:schemeClr val="accent6">
                              <a:lumMod val="75000"/>
                            </a:schemeClr>
                          </a:solidFill>
                        </a:rPr>
                        <a:t>heavier</a:t>
                      </a:r>
                      <a:endParaRPr lang="cs-CZ" sz="3200" dirty="0">
                        <a:solidFill>
                          <a:schemeClr val="accent6">
                            <a:lumMod val="75000"/>
                          </a:schemeClr>
                        </a:solidFill>
                      </a:endParaRPr>
                    </a:p>
                  </a:txBody>
                  <a:tcPr marL="9525" marR="9525" marT="9525" marB="0" anchor="b">
                    <a:solidFill>
                      <a:schemeClr val="accent4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3200" dirty="0" smtClean="0">
                          <a:solidFill>
                            <a:schemeClr val="accent6">
                              <a:lumMod val="75000"/>
                            </a:schemeClr>
                          </a:solidFill>
                        </a:rPr>
                        <a:t>heaviest</a:t>
                      </a:r>
                      <a:endParaRPr lang="cs-CZ" sz="3200" dirty="0">
                        <a:solidFill>
                          <a:schemeClr val="accent6">
                            <a:lumMod val="75000"/>
                          </a:schemeClr>
                        </a:solidFill>
                      </a:endParaRPr>
                    </a:p>
                  </a:txBody>
                  <a:tcPr marL="9525" marR="9525" marT="9525" marB="0" anchor="b">
                    <a:solidFill>
                      <a:schemeClr val="accent4">
                        <a:lumMod val="75000"/>
                      </a:schemeClr>
                    </a:solidFill>
                  </a:tcPr>
                </a:tc>
              </a:tr>
              <a:tr h="526748">
                <a:tc>
                  <a:txBody>
                    <a:bodyPr/>
                    <a:lstStyle/>
                    <a:p>
                      <a:pPr algn="l" fontAlgn="b"/>
                      <a:r>
                        <a:rPr lang="cs-CZ" sz="3200" b="0" i="0" u="none" strike="noStrike" dirty="0" smtClean="0">
                          <a:solidFill>
                            <a:schemeClr val="accent6">
                              <a:lumMod val="75000"/>
                            </a:schemeClr>
                          </a:solidFill>
                          <a:effectLst/>
                          <a:latin typeface="Calibri"/>
                        </a:rPr>
                        <a:t>big</a:t>
                      </a:r>
                      <a:endParaRPr lang="cs-CZ" sz="3200" b="0" i="0" u="none" strike="noStrike" dirty="0">
                        <a:solidFill>
                          <a:schemeClr val="accent6">
                            <a:lumMod val="75000"/>
                          </a:schemeClr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solidFill>
                      <a:schemeClr val="accent4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3200" b="0" i="0" u="none" strike="noStrike" dirty="0" smtClean="0">
                          <a:solidFill>
                            <a:schemeClr val="accent6">
                              <a:lumMod val="75000"/>
                            </a:schemeClr>
                          </a:solidFill>
                          <a:effectLst/>
                          <a:latin typeface="+mn-lt"/>
                        </a:rPr>
                        <a:t>bigger</a:t>
                      </a:r>
                      <a:endParaRPr lang="cs-CZ" sz="3200" b="0" i="0" u="none" strike="noStrike" dirty="0">
                        <a:solidFill>
                          <a:schemeClr val="accent6">
                            <a:lumMod val="75000"/>
                          </a:schemeClr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solidFill>
                      <a:schemeClr val="accent4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3200" u="none" strike="noStrike" dirty="0" smtClean="0">
                          <a:solidFill>
                            <a:schemeClr val="accent6">
                              <a:lumMod val="75000"/>
                            </a:schemeClr>
                          </a:solidFill>
                          <a:effectLst/>
                        </a:rPr>
                        <a:t>biggest</a:t>
                      </a:r>
                      <a:endParaRPr lang="cs-CZ" sz="3200" b="0" i="0" u="none" strike="noStrike" dirty="0">
                        <a:solidFill>
                          <a:schemeClr val="accent6">
                            <a:lumMod val="75000"/>
                          </a:schemeClr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solidFill>
                      <a:schemeClr val="accent4">
                        <a:lumMod val="75000"/>
                      </a:schemeClr>
                    </a:solidFill>
                  </a:tcPr>
                </a:tc>
              </a:tr>
              <a:tr h="526748">
                <a:tc>
                  <a:txBody>
                    <a:bodyPr/>
                    <a:lstStyle/>
                    <a:p>
                      <a:r>
                        <a:rPr lang="cs-CZ" sz="3200" dirty="0" smtClean="0">
                          <a:solidFill>
                            <a:schemeClr val="accent6">
                              <a:lumMod val="75000"/>
                            </a:schemeClr>
                          </a:solidFill>
                        </a:rPr>
                        <a:t>long</a:t>
                      </a:r>
                      <a:endParaRPr lang="cs-CZ" sz="3200" dirty="0">
                        <a:solidFill>
                          <a:schemeClr val="accent6">
                            <a:lumMod val="75000"/>
                          </a:schemeClr>
                        </a:solidFill>
                      </a:endParaRPr>
                    </a:p>
                  </a:txBody>
                  <a:tcPr marL="9525" marR="9525" marT="9525" marB="0" anchor="b">
                    <a:solidFill>
                      <a:schemeClr val="accent4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3200" dirty="0" smtClean="0">
                          <a:solidFill>
                            <a:schemeClr val="accent6">
                              <a:lumMod val="75000"/>
                            </a:schemeClr>
                          </a:solidFill>
                        </a:rPr>
                        <a:t>longer</a:t>
                      </a:r>
                      <a:endParaRPr lang="cs-CZ" sz="3200" dirty="0">
                        <a:solidFill>
                          <a:schemeClr val="accent6">
                            <a:lumMod val="75000"/>
                          </a:schemeClr>
                        </a:solidFill>
                      </a:endParaRPr>
                    </a:p>
                  </a:txBody>
                  <a:tcPr marL="9525" marR="9525" marT="9525" marB="0" anchor="b">
                    <a:solidFill>
                      <a:schemeClr val="accent4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3200" u="none" strike="noStrike" dirty="0" smtClean="0">
                          <a:solidFill>
                            <a:schemeClr val="accent6">
                              <a:lumMod val="75000"/>
                            </a:schemeClr>
                          </a:solidFill>
                          <a:effectLst/>
                        </a:rPr>
                        <a:t>longest</a:t>
                      </a:r>
                      <a:r>
                        <a:rPr lang="cs-CZ" sz="3200" u="none" strike="noStrike" dirty="0">
                          <a:solidFill>
                            <a:schemeClr val="accent6">
                              <a:lumMod val="75000"/>
                            </a:schemeClr>
                          </a:solidFill>
                          <a:effectLst/>
                        </a:rPr>
                        <a:t> </a:t>
                      </a:r>
                      <a:endParaRPr lang="cs-CZ" sz="3200" b="0" i="0" u="none" strike="noStrike" dirty="0">
                        <a:solidFill>
                          <a:schemeClr val="accent6">
                            <a:lumMod val="75000"/>
                          </a:schemeClr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solidFill>
                      <a:schemeClr val="accent4">
                        <a:lumMod val="75000"/>
                      </a:schemeClr>
                    </a:solidFill>
                  </a:tcPr>
                </a:tc>
              </a:tr>
              <a:tr h="526748">
                <a:tc>
                  <a:txBody>
                    <a:bodyPr/>
                    <a:lstStyle/>
                    <a:p>
                      <a:pPr algn="l" fontAlgn="b"/>
                      <a:r>
                        <a:rPr lang="cs-CZ" sz="3200" b="0" i="0" u="none" strike="noStrike" dirty="0" smtClean="0">
                          <a:solidFill>
                            <a:schemeClr val="accent6">
                              <a:lumMod val="75000"/>
                            </a:schemeClr>
                          </a:solidFill>
                          <a:effectLst/>
                          <a:latin typeface="Calibri"/>
                        </a:rPr>
                        <a:t>strong</a:t>
                      </a:r>
                      <a:endParaRPr lang="cs-CZ" sz="3200" b="0" i="0" u="none" strike="noStrike" dirty="0">
                        <a:solidFill>
                          <a:schemeClr val="accent6">
                            <a:lumMod val="75000"/>
                          </a:schemeClr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solidFill>
                      <a:schemeClr val="accent4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3200" u="none" strike="noStrike" dirty="0" smtClean="0">
                          <a:solidFill>
                            <a:schemeClr val="accent6">
                              <a:lumMod val="75000"/>
                            </a:schemeClr>
                          </a:solidFill>
                          <a:effectLst/>
                        </a:rPr>
                        <a:t>stronger</a:t>
                      </a:r>
                      <a:endParaRPr lang="cs-CZ" sz="3200" b="0" i="0" u="none" strike="noStrike" dirty="0">
                        <a:solidFill>
                          <a:schemeClr val="accent6">
                            <a:lumMod val="75000"/>
                          </a:schemeClr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solidFill>
                      <a:schemeClr val="accent4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3200" b="0" i="0" u="none" strike="noStrike" dirty="0" smtClean="0">
                          <a:solidFill>
                            <a:schemeClr val="accent6">
                              <a:lumMod val="75000"/>
                            </a:schemeClr>
                          </a:solidFill>
                          <a:effectLst/>
                          <a:latin typeface="+mn-lt"/>
                        </a:rPr>
                        <a:t>strongest</a:t>
                      </a:r>
                      <a:endParaRPr lang="cs-CZ" sz="3200" b="0" i="0" u="none" strike="noStrike" dirty="0">
                        <a:solidFill>
                          <a:schemeClr val="accent6">
                            <a:lumMod val="75000"/>
                          </a:schemeClr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solidFill>
                      <a:schemeClr val="accent4">
                        <a:lumMod val="75000"/>
                      </a:schemeClr>
                    </a:solidFill>
                  </a:tcPr>
                </a:tc>
              </a:tr>
              <a:tr h="526748">
                <a:tc>
                  <a:txBody>
                    <a:bodyPr/>
                    <a:lstStyle/>
                    <a:p>
                      <a:pPr algn="l" fontAlgn="b"/>
                      <a:r>
                        <a:rPr lang="cs-CZ" sz="3200" b="0" i="0" u="none" strike="noStrike" dirty="0" smtClean="0">
                          <a:solidFill>
                            <a:schemeClr val="accent6">
                              <a:lumMod val="75000"/>
                            </a:schemeClr>
                          </a:solidFill>
                          <a:effectLst/>
                          <a:latin typeface="+mn-lt"/>
                        </a:rPr>
                        <a:t>dark</a:t>
                      </a:r>
                      <a:endParaRPr lang="cs-CZ" sz="3200" b="0" i="0" u="none" strike="noStrike" dirty="0">
                        <a:solidFill>
                          <a:schemeClr val="accent6">
                            <a:lumMod val="75000"/>
                          </a:schemeClr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solidFill>
                      <a:schemeClr val="accent4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3200" u="none" strike="noStrike" dirty="0" smtClean="0">
                          <a:solidFill>
                            <a:schemeClr val="accent6">
                              <a:lumMod val="75000"/>
                            </a:schemeClr>
                          </a:solidFill>
                          <a:effectLst/>
                        </a:rPr>
                        <a:t>darker</a:t>
                      </a:r>
                      <a:r>
                        <a:rPr lang="cs-CZ" sz="3200" u="none" strike="noStrike" dirty="0">
                          <a:solidFill>
                            <a:schemeClr val="accent6">
                              <a:lumMod val="75000"/>
                            </a:schemeClr>
                          </a:solidFill>
                          <a:effectLst/>
                        </a:rPr>
                        <a:t> </a:t>
                      </a:r>
                      <a:endParaRPr lang="cs-CZ" sz="3200" b="0" i="0" u="none" strike="noStrike" dirty="0">
                        <a:solidFill>
                          <a:schemeClr val="accent6">
                            <a:lumMod val="75000"/>
                          </a:schemeClr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solidFill>
                      <a:schemeClr val="accent4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3200" b="0" i="0" u="none" strike="noStrike" dirty="0" smtClean="0">
                          <a:solidFill>
                            <a:schemeClr val="accent6">
                              <a:lumMod val="75000"/>
                            </a:schemeClr>
                          </a:solidFill>
                          <a:effectLst/>
                          <a:latin typeface="Calibri"/>
                        </a:rPr>
                        <a:t>darkest</a:t>
                      </a:r>
                      <a:endParaRPr lang="cs-CZ" sz="3200" b="0" i="0" u="none" strike="noStrike" dirty="0">
                        <a:solidFill>
                          <a:schemeClr val="accent6">
                            <a:lumMod val="75000"/>
                          </a:schemeClr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solidFill>
                      <a:schemeClr val="accent4">
                        <a:lumMod val="75000"/>
                      </a:schemeClr>
                    </a:solidFill>
                  </a:tcPr>
                </a:tc>
              </a:tr>
              <a:tr h="526748">
                <a:tc>
                  <a:txBody>
                    <a:bodyPr/>
                    <a:lstStyle/>
                    <a:p>
                      <a:r>
                        <a:rPr lang="cs-CZ" sz="3200" dirty="0" smtClean="0">
                          <a:solidFill>
                            <a:schemeClr val="accent6">
                              <a:lumMod val="75000"/>
                            </a:schemeClr>
                          </a:solidFill>
                        </a:rPr>
                        <a:t>happy</a:t>
                      </a:r>
                      <a:endParaRPr lang="cs-CZ" sz="3200" dirty="0">
                        <a:solidFill>
                          <a:schemeClr val="accent6">
                            <a:lumMod val="75000"/>
                          </a:schemeClr>
                        </a:solidFill>
                      </a:endParaRPr>
                    </a:p>
                  </a:txBody>
                  <a:tcPr marL="9525" marR="9525" marT="9525" marB="0" anchor="b">
                    <a:solidFill>
                      <a:schemeClr val="accent4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3200" dirty="0" smtClean="0">
                          <a:solidFill>
                            <a:schemeClr val="accent6">
                              <a:lumMod val="75000"/>
                            </a:schemeClr>
                          </a:solidFill>
                        </a:rPr>
                        <a:t>happier</a:t>
                      </a:r>
                      <a:endParaRPr lang="cs-CZ" sz="3200" dirty="0">
                        <a:solidFill>
                          <a:schemeClr val="accent6">
                            <a:lumMod val="75000"/>
                          </a:schemeClr>
                        </a:solidFill>
                      </a:endParaRPr>
                    </a:p>
                  </a:txBody>
                  <a:tcPr marL="9525" marR="9525" marT="9525" marB="0" anchor="b">
                    <a:solidFill>
                      <a:schemeClr val="accent4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3200" b="0" i="0" u="none" strike="noStrike" dirty="0" smtClean="0">
                          <a:solidFill>
                            <a:schemeClr val="accent6">
                              <a:lumMod val="75000"/>
                            </a:schemeClr>
                          </a:solidFill>
                          <a:effectLst/>
                          <a:latin typeface="+mn-lt"/>
                        </a:rPr>
                        <a:t>happiest</a:t>
                      </a:r>
                      <a:endParaRPr lang="cs-CZ" sz="3200" b="0" i="0" u="none" strike="noStrike" dirty="0">
                        <a:solidFill>
                          <a:schemeClr val="accent6">
                            <a:lumMod val="75000"/>
                          </a:schemeClr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solidFill>
                      <a:schemeClr val="accent4">
                        <a:lumMod val="75000"/>
                      </a:schemeClr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8835062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r>
              <a:rPr lang="cs-CZ" sz="2800" dirty="0" smtClean="0"/>
              <a:t>Použité zdroje:</a:t>
            </a:r>
            <a:endParaRPr lang="cs-CZ" sz="28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467544" y="1628800"/>
            <a:ext cx="8229600" cy="4525963"/>
          </a:xfrm>
        </p:spPr>
        <p:txBody>
          <a:bodyPr>
            <a:normAutofit/>
          </a:bodyPr>
          <a:lstStyle/>
          <a:p>
            <a:pPr>
              <a:buFont typeface="Wingdings" pitchFamily="2" charset="2"/>
              <a:buChar char="v"/>
            </a:pPr>
            <a:r>
              <a:rPr lang="cs-CZ" sz="1800" dirty="0" smtClean="0"/>
              <a:t>použité obrázky jsou z galerie Office</a:t>
            </a:r>
          </a:p>
          <a:p>
            <a:pPr>
              <a:buFont typeface="Wingdings" pitchFamily="2" charset="2"/>
              <a:buChar char="v"/>
            </a:pPr>
            <a:endParaRPr lang="cs-CZ" sz="1800" dirty="0"/>
          </a:p>
          <a:p>
            <a:pPr marL="0" indent="0">
              <a:buNone/>
            </a:pPr>
            <a:r>
              <a:rPr lang="cs-CZ" sz="1800" dirty="0" smtClean="0"/>
              <a:t> </a:t>
            </a:r>
            <a:endParaRPr lang="cs-CZ" sz="1800" dirty="0"/>
          </a:p>
          <a:p>
            <a:pPr>
              <a:buFont typeface="Wingdings" pitchFamily="2" charset="2"/>
              <a:buChar char="v"/>
            </a:pPr>
            <a:r>
              <a:rPr lang="cs-CZ" sz="1800" dirty="0"/>
              <a:t>[cit. </a:t>
            </a:r>
            <a:r>
              <a:rPr lang="cs-CZ" sz="1800" dirty="0" smtClean="0"/>
              <a:t>2013-02-16].</a:t>
            </a:r>
            <a:endParaRPr lang="cs-CZ" sz="1800" dirty="0"/>
          </a:p>
          <a:p>
            <a:pPr>
              <a:buFont typeface="Wingdings" pitchFamily="2" charset="2"/>
              <a:buChar char="v"/>
            </a:pPr>
            <a:endParaRPr lang="cs-CZ" sz="1800" dirty="0"/>
          </a:p>
        </p:txBody>
      </p:sp>
    </p:spTree>
    <p:extLst>
      <p:ext uri="{BB962C8B-B14F-4D97-AF65-F5344CB8AC3E}">
        <p14:creationId xmlns:p14="http://schemas.microsoft.com/office/powerpoint/2010/main" val="20120065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190</TotalTime>
  <Words>228</Words>
  <Application>Microsoft Office PowerPoint</Application>
  <PresentationFormat>Předvádění na obrazovce (4:3)</PresentationFormat>
  <Paragraphs>105</Paragraphs>
  <Slides>10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10</vt:i4>
      </vt:variant>
    </vt:vector>
  </HeadingPairs>
  <TitlesOfParts>
    <vt:vector size="11" baseType="lpstr">
      <vt:lpstr>Motiv systému Office</vt:lpstr>
      <vt:lpstr>Prezentace aplikace PowerPoint</vt:lpstr>
      <vt:lpstr>Prezentace aplikace PowerPoint</vt:lpstr>
      <vt:lpstr>Třetí stupeň jednoslabičných a dvojslabičných přídavných jmen zakončených na -y tvoříme příponou  -est [ist]. </vt:lpstr>
      <vt:lpstr>Pravopisné změny</vt:lpstr>
      <vt:lpstr>Prezentace aplikace PowerPoint</vt:lpstr>
      <vt:lpstr>Prezentace aplikace PowerPoint</vt:lpstr>
      <vt:lpstr>Nepravidelné tvary přídavných jmen:</vt:lpstr>
      <vt:lpstr>Prezentace aplikace PowerPoint</vt:lpstr>
      <vt:lpstr>Prezentace aplikace PowerPoint</vt:lpstr>
      <vt:lpstr>Použité zdroje: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Marcela</dc:creator>
  <cp:lastModifiedBy>Marcela</cp:lastModifiedBy>
  <cp:revision>28</cp:revision>
  <dcterms:created xsi:type="dcterms:W3CDTF">2012-08-20T19:24:43Z</dcterms:created>
  <dcterms:modified xsi:type="dcterms:W3CDTF">2013-02-20T19:55:03Z</dcterms:modified>
</cp:coreProperties>
</file>