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slideLayouts/slideLayout16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2"/>
  </p:notesMasterIdLst>
  <p:handoutMasterIdLst>
    <p:handoutMasterId r:id="rId23"/>
  </p:handoutMasterIdLst>
  <p:sldIdLst>
    <p:sldId id="270" r:id="rId3"/>
    <p:sldId id="288" r:id="rId4"/>
    <p:sldId id="271" r:id="rId5"/>
    <p:sldId id="289" r:id="rId6"/>
    <p:sldId id="272" r:id="rId7"/>
    <p:sldId id="273" r:id="rId8"/>
    <p:sldId id="274" r:id="rId9"/>
    <p:sldId id="275" r:id="rId10"/>
    <p:sldId id="276" r:id="rId11"/>
    <p:sldId id="278" r:id="rId12"/>
    <p:sldId id="279" r:id="rId13"/>
    <p:sldId id="280" r:id="rId14"/>
    <p:sldId id="285" r:id="rId15"/>
    <p:sldId id="281" r:id="rId16"/>
    <p:sldId id="283" r:id="rId17"/>
    <p:sldId id="286" r:id="rId18"/>
    <p:sldId id="284" r:id="rId19"/>
    <p:sldId id="282" r:id="rId20"/>
    <p:sldId id="287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4553" autoAdjust="0"/>
    <p:restoredTop sz="94628" autoAdjust="0"/>
  </p:normalViewPr>
  <p:slideViewPr>
    <p:cSldViewPr>
      <p:cViewPr>
        <p:scale>
          <a:sx n="100" d="100"/>
          <a:sy n="100" d="100"/>
        </p:scale>
        <p:origin x="-966" y="19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1866"/>
    </p:cViewPr>
  </p:sorterViewPr>
  <p:notesViewPr>
    <p:cSldViewPr>
      <p:cViewPr varScale="1">
        <p:scale>
          <a:sx n="83" d="100"/>
          <a:sy n="83" d="100"/>
        </p:scale>
        <p:origin x="-199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3A3F59-6A34-4C31-8074-AA0206EABC9F}" type="datetimeFigureOut">
              <a:rPr lang="cs-CZ" smtClean="0"/>
              <a:pPr/>
              <a:t>14.2.2013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F6CAD0-1D23-425A-B681-A9B23CEE4F87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58178270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39BFB7-7374-4160-960D-FA67C5A204AD}" type="datetimeFigureOut">
              <a:rPr lang="cs-CZ" smtClean="0"/>
              <a:pPr/>
              <a:t>14.2.2013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D5AA2D-05C5-4D80-95B7-3AE913AFBEC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430008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D5AA2D-05C5-4D80-95B7-3AE913AFBEC6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619526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D5AA2D-05C5-4D80-95B7-3AE913AFBEC6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509776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D28B-2D36-4FC5-AEF4-D1C7C6F1EBD0}" type="datetimeFigureOut">
              <a:rPr lang="cs-CZ" smtClean="0"/>
              <a:pPr/>
              <a:t>14.2.2013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8E91-A32F-4E63-9B76-89F77B3CFFE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D28B-2D36-4FC5-AEF4-D1C7C6F1EBD0}" type="datetimeFigureOut">
              <a:rPr lang="cs-CZ" smtClean="0"/>
              <a:pPr/>
              <a:t>14.2.2013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8E91-A32F-4E63-9B76-89F77B3CFFE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D28B-2D36-4FC5-AEF4-D1C7C6F1EBD0}" type="datetimeFigureOut">
              <a:rPr lang="cs-CZ" smtClean="0"/>
              <a:pPr/>
              <a:t>14.2.2013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8E91-A32F-4E63-9B76-89F77B3CFFE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08720"/>
            <a:ext cx="8229600" cy="1008112"/>
          </a:xfrm>
        </p:spPr>
        <p:txBody>
          <a:bodyPr/>
          <a:lstStyle/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916832"/>
            <a:ext cx="4038600" cy="4381947"/>
          </a:xfrm>
        </p:spPr>
        <p:txBody>
          <a:bodyPr/>
          <a:lstStyle>
            <a:lvl1pPr>
              <a:defRPr sz="2600" baseline="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916832"/>
            <a:ext cx="4038600" cy="4381947"/>
          </a:xfrm>
        </p:spPr>
        <p:txBody>
          <a:bodyPr/>
          <a:lstStyle>
            <a:lvl1pPr>
              <a:defRPr sz="2600" baseline="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D28B-2D36-4FC5-AEF4-D1C7C6F1EBD0}" type="datetimeFigureOut">
              <a:rPr lang="cs-CZ" smtClean="0"/>
              <a:pPr/>
              <a:t>14.2.2013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8E91-A32F-4E63-9B76-89F77B3CFFE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916832"/>
            <a:ext cx="4040188" cy="639762"/>
          </a:xfrm>
        </p:spPr>
        <p:txBody>
          <a:bodyPr anchor="b"/>
          <a:lstStyle>
            <a:lvl1pPr marL="0" indent="0">
              <a:buNone/>
              <a:defRPr sz="22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7544" y="2564904"/>
            <a:ext cx="4040188" cy="3735264"/>
          </a:xfrm>
        </p:spPr>
        <p:txBody>
          <a:bodyPr/>
          <a:lstStyle>
            <a:lvl1pPr>
              <a:defRPr sz="2400" baseline="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4008" y="1916832"/>
            <a:ext cx="4041775" cy="639762"/>
          </a:xfrm>
        </p:spPr>
        <p:txBody>
          <a:bodyPr anchor="b"/>
          <a:lstStyle>
            <a:lvl1pPr marL="0" indent="0">
              <a:buNone/>
              <a:defRPr sz="22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4008" y="2564904"/>
            <a:ext cx="4041775" cy="373526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D28B-2D36-4FC5-AEF4-D1C7C6F1EBD0}" type="datetimeFigureOut">
              <a:rPr lang="cs-CZ" smtClean="0"/>
              <a:pPr/>
              <a:t>14.2.2013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8E91-A32F-4E63-9B76-89F77B3CFFE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D28B-2D36-4FC5-AEF4-D1C7C6F1EBD0}" type="datetimeFigureOut">
              <a:rPr lang="cs-CZ" smtClean="0"/>
              <a:pPr/>
              <a:t>14.2.2013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8E91-A32F-4E63-9B76-89F77B3CFFE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D28B-2D36-4FC5-AEF4-D1C7C6F1EBD0}" type="datetimeFigureOut">
              <a:rPr lang="cs-CZ" smtClean="0"/>
              <a:pPr/>
              <a:t>14.2.2013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8E91-A32F-4E63-9B76-89F77B3CFFE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36712"/>
            <a:ext cx="3008313" cy="59838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63888" y="980728"/>
            <a:ext cx="5111750" cy="52894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7544" y="1556792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D28B-2D36-4FC5-AEF4-D1C7C6F1EBD0}" type="datetimeFigureOut">
              <a:rPr lang="cs-CZ" smtClean="0"/>
              <a:pPr/>
              <a:t>14.2.2013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8E91-A32F-4E63-9B76-89F77B3CFFE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908720"/>
            <a:ext cx="5486400" cy="381885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D28B-2D36-4FC5-AEF4-D1C7C6F1EBD0}" type="datetimeFigureOut">
              <a:rPr lang="cs-CZ" smtClean="0"/>
              <a:pPr/>
              <a:t>14.2.2013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8E91-A32F-4E63-9B76-89F77B3CFFE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D28B-2D36-4FC5-AEF4-D1C7C6F1EBD0}" type="datetimeFigureOut">
              <a:rPr lang="cs-CZ" smtClean="0"/>
              <a:pPr/>
              <a:t>14.2.2013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8E91-A32F-4E63-9B76-89F77B3CFFE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08720"/>
            <a:ext cx="2057400" cy="521744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08720"/>
            <a:ext cx="6019800" cy="521744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D28B-2D36-4FC5-AEF4-D1C7C6F1EBD0}" type="datetimeFigureOut">
              <a:rPr lang="cs-CZ" smtClean="0"/>
              <a:pPr/>
              <a:t>14.2.2013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8E91-A32F-4E63-9B76-89F77B3CFFE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D28B-2D36-4FC5-AEF4-D1C7C6F1EBD0}" type="datetimeFigureOut">
              <a:rPr lang="cs-CZ" smtClean="0"/>
              <a:pPr/>
              <a:t>14.2.2013</a:t>
            </a:fld>
            <a:endParaRPr lang="cs-CZ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8E91-A32F-4E63-9B76-89F77B3CFFE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D28B-2D36-4FC5-AEF4-D1C7C6F1EBD0}" type="datetimeFigureOut">
              <a:rPr lang="cs-CZ" smtClean="0"/>
              <a:pPr/>
              <a:t>14.2.2013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8E91-A32F-4E63-9B76-89F77B3CFFE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D28B-2D36-4FC5-AEF4-D1C7C6F1EBD0}" type="datetimeFigureOut">
              <a:rPr lang="cs-CZ" smtClean="0"/>
              <a:pPr/>
              <a:t>14.2.2013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8E91-A32F-4E63-9B76-89F77B3CFFE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D28B-2D36-4FC5-AEF4-D1C7C6F1EBD0}" type="datetimeFigureOut">
              <a:rPr lang="cs-CZ" smtClean="0"/>
              <a:pPr/>
              <a:t>14.2.2013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8E91-A32F-4E63-9B76-89F77B3CFFE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D28B-2D36-4FC5-AEF4-D1C7C6F1EBD0}" type="datetimeFigureOut">
              <a:rPr lang="cs-CZ" smtClean="0"/>
              <a:pPr/>
              <a:t>14.2.2013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8E91-A32F-4E63-9B76-89F77B3CFFE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D28B-2D36-4FC5-AEF4-D1C7C6F1EBD0}" type="datetimeFigureOut">
              <a:rPr lang="cs-CZ" smtClean="0"/>
              <a:pPr/>
              <a:t>14.2.2013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8E91-A32F-4E63-9B76-89F77B3CFFE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D28B-2D36-4FC5-AEF4-D1C7C6F1EBD0}" type="datetimeFigureOut">
              <a:rPr lang="cs-CZ" smtClean="0"/>
              <a:pPr/>
              <a:t>14.2.2013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8E91-A32F-4E63-9B76-89F77B3CFFE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D28B-2D36-4FC5-AEF4-D1C7C6F1EBD0}" type="datetimeFigureOut">
              <a:rPr lang="cs-CZ" smtClean="0"/>
              <a:pPr/>
              <a:t>14.2.2013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8E91-A32F-4E63-9B76-89F77B3CFFE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D28B-2D36-4FC5-AEF4-D1C7C6F1EBD0}" type="datetimeFigureOut">
              <a:rPr lang="cs-CZ" smtClean="0"/>
              <a:pPr/>
              <a:t>14.2.2013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9A8A8E91-A32F-4E63-9B76-89F77B3CFFE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D28B-2D36-4FC5-AEF4-D1C7C6F1EBD0}" type="datetimeFigureOut">
              <a:rPr lang="cs-CZ" smtClean="0"/>
              <a:pPr/>
              <a:t>14.2.2013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8E91-A32F-4E63-9B76-89F77B3CFFE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D28B-2D36-4FC5-AEF4-D1C7C6F1EBD0}" type="datetimeFigureOut">
              <a:rPr lang="cs-CZ" smtClean="0"/>
              <a:pPr/>
              <a:t>14.2.2013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8E91-A32F-4E63-9B76-89F77B3CFFE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908720"/>
            <a:ext cx="8229600" cy="9989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988840"/>
            <a:ext cx="8229600" cy="43204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C2D28B-2D36-4FC5-AEF4-D1C7C6F1EBD0}" type="datetimeFigureOut">
              <a:rPr lang="cs-CZ" smtClean="0"/>
              <a:pPr/>
              <a:t>14.2.2013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8A8E91-A32F-4E63-9B76-89F77B3CFFE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000" kern="12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3C2D28B-2D36-4FC5-AEF4-D1C7C6F1EBD0}" type="datetimeFigureOut">
              <a:rPr lang="cs-CZ" smtClean="0"/>
              <a:pPr/>
              <a:t>14.2.2013</a:t>
            </a:fld>
            <a:endParaRPr lang="cs-CZ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A8A8E91-A32F-4E63-9B76-89F77B3CFFEC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7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3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3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40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P:\infosos\logo 2012 Střední škola Strážnice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124744"/>
            <a:ext cx="3898900" cy="109378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31640" y="2996952"/>
            <a:ext cx="619268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		TECHNOLOGIE</a:t>
            </a:r>
          </a:p>
          <a:p>
            <a:r>
              <a:rPr lang="cs-CZ" dirty="0" smtClean="0"/>
              <a:t>	              Multimediální prezentace</a:t>
            </a:r>
          </a:p>
          <a:p>
            <a:endParaRPr lang="cs-CZ" dirty="0" smtClean="0"/>
          </a:p>
          <a:p>
            <a:r>
              <a:rPr lang="cs-CZ" sz="2400" dirty="0" smtClean="0"/>
              <a:t>	Sada: 52-11-01/ Nepodšité oděvy</a:t>
            </a:r>
          </a:p>
          <a:p>
            <a:endParaRPr lang="cs-CZ" sz="2400" dirty="0" smtClean="0"/>
          </a:p>
          <a:p>
            <a:r>
              <a:rPr lang="cs-CZ" sz="2400" b="1" dirty="0" smtClean="0"/>
              <a:t>Téma prezentace: </a:t>
            </a:r>
            <a:r>
              <a:rPr lang="cs-CZ" sz="2800" b="1" dirty="0" smtClean="0"/>
              <a:t>Rozdělení dámských šatů</a:t>
            </a:r>
          </a:p>
          <a:p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815124781"/>
              </p:ext>
            </p:extLst>
          </p:nvPr>
        </p:nvGraphicFramePr>
        <p:xfrm>
          <a:off x="1619672" y="1340768"/>
          <a:ext cx="5892507" cy="4343706"/>
        </p:xfrm>
        <a:graphic>
          <a:graphicData uri="http://schemas.openxmlformats.org/drawingml/2006/table">
            <a:tbl>
              <a:tblPr/>
              <a:tblGrid>
                <a:gridCol w="1449556"/>
                <a:gridCol w="4442951"/>
              </a:tblGrid>
              <a:tr h="4727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100" b="1" dirty="0" smtClean="0">
                          <a:latin typeface="Calibri"/>
                          <a:ea typeface="Calibri"/>
                          <a:cs typeface="Times New Roman"/>
                        </a:rPr>
                        <a:t>Anotace 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Žák se seznámí s </a:t>
                      </a: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oděvem dámské</a:t>
                      </a:r>
                      <a:r>
                        <a:rPr lang="cs-CZ" sz="1100" baseline="0" dirty="0" smtClean="0">
                          <a:latin typeface="Calibri"/>
                          <a:ea typeface="Calibri"/>
                          <a:cs typeface="Times New Roman"/>
                        </a:rPr>
                        <a:t> šaty a s jejich rozdělením podle různých hledisek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806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Autor 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Ing. Lenka Semrádová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806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Jazyk 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Čeština </a:t>
                      </a:r>
                    </a:p>
                  </a:txBody>
                  <a:tcPr marL="88863" marR="88863" marT="44431" marB="4443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806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Očekávaný výstup 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Dokáže </a:t>
                      </a: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definovat hlediska rozdělení </a:t>
                      </a:r>
                      <a:r>
                        <a:rPr lang="cs-CZ" sz="1100" baseline="0" dirty="0" smtClean="0">
                          <a:latin typeface="Calibri"/>
                          <a:ea typeface="Calibri"/>
                          <a:cs typeface="Times New Roman"/>
                        </a:rPr>
                        <a:t>dámských šatů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727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Speciální vzdělávací potřeby 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Ne </a:t>
                      </a:r>
                    </a:p>
                  </a:txBody>
                  <a:tcPr marL="88863" marR="88863" marT="44431" marB="4443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806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Klíčová slova 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Dámské šaty, silueta, členění, rukávy, límce, zapínání.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727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Druh učebního materiálu 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Prezentace </a:t>
                      </a:r>
                    </a:p>
                  </a:txBody>
                  <a:tcPr marL="88863" marR="88863" marT="44431" marB="4443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806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Druh interaktivity 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Aktivita / Výklad </a:t>
                      </a:r>
                    </a:p>
                  </a:txBody>
                  <a:tcPr marL="88863" marR="88863" marT="44431" marB="4443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798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Cílová skupina 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Žák </a:t>
                      </a:r>
                    </a:p>
                  </a:txBody>
                  <a:tcPr marL="88863" marR="88863" marT="44431" marB="4443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713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Stupeň a typ vzdělávání 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Středoškolské</a:t>
                      </a:r>
                      <a:r>
                        <a:rPr lang="cs-CZ" sz="1100" baseline="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 vzdělávání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713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Typická věková skupina 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16-17</a:t>
                      </a:r>
                      <a:r>
                        <a:rPr lang="cs-CZ" sz="1100" baseline="0" dirty="0" smtClean="0">
                          <a:latin typeface="Calibri"/>
                          <a:ea typeface="Calibri"/>
                          <a:cs typeface="Times New Roman"/>
                        </a:rPr>
                        <a:t> let/ 2. ročník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798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Datum vytvoření 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Září </a:t>
                      </a: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2012 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895316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492896"/>
            <a:ext cx="8229600" cy="3024336"/>
          </a:xfrm>
        </p:spPr>
        <p:txBody>
          <a:bodyPr/>
          <a:lstStyle/>
          <a:p>
            <a:pPr>
              <a:buNone/>
            </a:pPr>
            <a:r>
              <a:rPr lang="cs-CZ" sz="3600" b="1" dirty="0" smtClean="0"/>
              <a:t>   	</a:t>
            </a:r>
            <a:r>
              <a:rPr lang="cs-CZ" sz="3200" b="1" dirty="0" smtClean="0">
                <a:latin typeface="+mj-lt"/>
              </a:rPr>
              <a:t>Dámské šaty jsou vrchním dámským oděvem, vhodným pro různé příležitosti. Zhotovují se v mnoha variantách podléhajících módě, požadavkům zákazníka, typu postavy, …</a:t>
            </a:r>
            <a:endParaRPr lang="cs-CZ" sz="3200" b="1" u="sng" dirty="0">
              <a:latin typeface="+mj-lt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364929" y="1556792"/>
            <a:ext cx="518457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accent2">
                    <a:lumMod val="75000"/>
                  </a:schemeClr>
                </a:solidFill>
                <a:latin typeface="+mj-lt"/>
              </a:rPr>
              <a:t>DÁMSKÉ ŠATY</a:t>
            </a:r>
            <a:endParaRPr lang="cs-CZ" sz="6000" b="1" dirty="0">
              <a:solidFill>
                <a:schemeClr val="accent2">
                  <a:lumMod val="75000"/>
                </a:schemeClr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2780928"/>
            <a:ext cx="79208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+mj-lt"/>
              </a:rPr>
              <a:t>Rozdělení dámských šatů</a:t>
            </a:r>
            <a:endParaRPr lang="cs-CZ" sz="5400" b="1" dirty="0">
              <a:latin typeface="+mj-lt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8746657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11745" y="1772816"/>
            <a:ext cx="8229600" cy="4286279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1200" dirty="0"/>
          </a:p>
          <a:p>
            <a:pPr>
              <a:buNone/>
            </a:pPr>
            <a:r>
              <a:rPr lang="cs-CZ" dirty="0" smtClean="0"/>
              <a:t>	  </a:t>
            </a:r>
            <a:r>
              <a:rPr lang="cs-CZ" sz="2800" b="1" dirty="0" smtClean="0">
                <a:latin typeface="+mj-lt"/>
              </a:rPr>
              <a:t>jednodílné</a:t>
            </a:r>
            <a:r>
              <a:rPr lang="cs-CZ" dirty="0" smtClean="0">
                <a:latin typeface="+mj-lt"/>
              </a:rPr>
              <a:t>	</a:t>
            </a:r>
            <a:r>
              <a:rPr lang="cs-CZ" dirty="0" smtClean="0"/>
              <a:t>    </a:t>
            </a:r>
            <a:r>
              <a:rPr lang="cs-CZ" sz="2800" b="1" dirty="0" smtClean="0">
                <a:latin typeface="+mj-lt"/>
              </a:rPr>
              <a:t>dvoudílné</a:t>
            </a:r>
            <a:r>
              <a:rPr lang="cs-CZ" dirty="0" smtClean="0"/>
              <a:t>	</a:t>
            </a:r>
            <a:r>
              <a:rPr lang="cs-CZ" sz="2800" dirty="0" smtClean="0"/>
              <a:t>         </a:t>
            </a:r>
            <a:r>
              <a:rPr lang="cs-CZ" sz="2800" b="1" dirty="0" smtClean="0">
                <a:latin typeface="+mj-lt"/>
              </a:rPr>
              <a:t>vícedílné</a:t>
            </a:r>
            <a:endParaRPr lang="cs-CZ" sz="2800" b="1" dirty="0">
              <a:latin typeface="+mj-lt"/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73932" y="1124744"/>
            <a:ext cx="75724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cs-CZ" sz="3200" b="1" dirty="0" smtClean="0">
                <a:latin typeface="+mj-lt"/>
              </a:rPr>
              <a:t>Rozdělení šatů z hlediska střihového řešení</a:t>
            </a:r>
            <a:endParaRPr lang="cs-CZ" sz="3200" dirty="0">
              <a:latin typeface="+mj-lt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53314">
            <a:off x="3330925" y="2824775"/>
            <a:ext cx="2070914" cy="31976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95953" y="2775118"/>
            <a:ext cx="1905005" cy="32918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497050" y="2819382"/>
            <a:ext cx="1162050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" name="TextovéPole 10"/>
          <p:cNvSpPr txBox="1"/>
          <p:nvPr/>
        </p:nvSpPr>
        <p:spPr>
          <a:xfrm>
            <a:off x="1043608" y="6100261"/>
            <a:ext cx="187220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+mj-lt"/>
              </a:rPr>
              <a:t>Zdroj: Burda 7-1994 </a:t>
            </a:r>
            <a:endParaRPr lang="cs-CZ" sz="1200" dirty="0">
              <a:latin typeface="+mj-lt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437688" y="6110685"/>
            <a:ext cx="15663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+mj-lt"/>
              </a:rPr>
              <a:t>Zdroj: Burda 7-2008  </a:t>
            </a:r>
            <a:endParaRPr lang="cs-CZ" sz="1200" dirty="0">
              <a:latin typeface="+mj-lt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476347" y="6100261"/>
            <a:ext cx="15716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+mj-lt"/>
              </a:rPr>
              <a:t>Zdroj: Burda 11-2010 </a:t>
            </a:r>
            <a:endParaRPr lang="cs-CZ" sz="1200" dirty="0">
              <a:latin typeface="+mj-lt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595953" y="6110685"/>
            <a:ext cx="164307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+mj-lt"/>
              </a:rPr>
              <a:t>Zdroj: Burda 3-2008 </a:t>
            </a:r>
            <a:endParaRPr lang="cs-CZ" sz="1200" dirty="0">
              <a:latin typeface="+mj-lt"/>
            </a:endParaRPr>
          </a:p>
        </p:txBody>
      </p:sp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165654" y="2924944"/>
            <a:ext cx="1214446" cy="2997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928794" y="1357298"/>
            <a:ext cx="65008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14414" y="1000108"/>
            <a:ext cx="75340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cs-CZ" sz="3200" b="1" dirty="0" smtClean="0">
                <a:latin typeface="+mj-lt"/>
              </a:rPr>
              <a:t>Rozdělení šatů z hlediska účelu použití</a:t>
            </a:r>
            <a:endParaRPr lang="cs-CZ" sz="3200" dirty="0">
              <a:latin typeface="+mj-lt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928662" y="1643050"/>
            <a:ext cx="7286676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latin typeface="+mj-lt"/>
              </a:rPr>
              <a:t>vycházkové</a:t>
            </a:r>
            <a:r>
              <a:rPr lang="cs-CZ" sz="2800" dirty="0" smtClean="0"/>
              <a:t>	             </a:t>
            </a:r>
            <a:r>
              <a:rPr lang="cs-CZ" sz="2800" b="1" dirty="0" smtClean="0">
                <a:latin typeface="+mj-lt"/>
              </a:rPr>
              <a:t>sportovní</a:t>
            </a:r>
            <a:r>
              <a:rPr lang="cs-CZ" sz="2800" dirty="0" smtClean="0">
                <a:latin typeface="+mj-lt"/>
              </a:rPr>
              <a:t>	</a:t>
            </a:r>
            <a:r>
              <a:rPr lang="cs-CZ" sz="2600" dirty="0" smtClean="0"/>
              <a:t>	</a:t>
            </a:r>
            <a:r>
              <a:rPr lang="cs-CZ" sz="2800" b="1" dirty="0" smtClean="0">
                <a:latin typeface="+mj-lt"/>
              </a:rPr>
              <a:t>pracovní</a:t>
            </a:r>
          </a:p>
          <a:p>
            <a:r>
              <a:rPr lang="cs-CZ" sz="3200" dirty="0" smtClean="0"/>
              <a:t>	 </a:t>
            </a:r>
            <a:endParaRPr lang="cs-CZ" sz="3200" dirty="0"/>
          </a:p>
        </p:txBody>
      </p:sp>
      <p:pic>
        <p:nvPicPr>
          <p:cNvPr id="3074" name="Picture 2" descr="http://www.odevy-irea.cz/images/vyrobek/saty-d25-strih-1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00760" y="2357430"/>
            <a:ext cx="2088728" cy="3786214"/>
          </a:xfrm>
          <a:prstGeom prst="rect">
            <a:avLst/>
          </a:prstGeom>
          <a:noFill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00100" y="2357430"/>
            <a:ext cx="2143140" cy="4032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86182" y="2357430"/>
            <a:ext cx="1685925" cy="387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TextovéPole 8"/>
          <p:cNvSpPr txBox="1"/>
          <p:nvPr/>
        </p:nvSpPr>
        <p:spPr>
          <a:xfrm>
            <a:off x="1357290" y="6357958"/>
            <a:ext cx="163053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+mj-lt"/>
              </a:rPr>
              <a:t>Zdroj: Burda 4-1997</a:t>
            </a:r>
            <a:endParaRPr lang="cs-CZ" sz="1200" dirty="0">
              <a:latin typeface="+mj-lt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4744" y="6357958"/>
            <a:ext cx="200026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+mj-lt"/>
              </a:rPr>
              <a:t>Zdroj: Burda  Speciál 2008</a:t>
            </a:r>
            <a:endParaRPr lang="cs-CZ" sz="1200" dirty="0">
              <a:latin typeface="+mj-lt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500826" y="6357958"/>
            <a:ext cx="138354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+mj-lt"/>
              </a:rPr>
              <a:t>Zdroj: vlastní</a:t>
            </a:r>
            <a:endParaRPr lang="cs-CZ" sz="1200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785926"/>
            <a:ext cx="799288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>
                <a:latin typeface="+mj-lt"/>
              </a:rPr>
              <a:t>domácí  </a:t>
            </a:r>
            <a:r>
              <a:rPr lang="cs-CZ" sz="2600" dirty="0" smtClean="0">
                <a:latin typeface="+mj-lt"/>
              </a:rPr>
              <a:t>                </a:t>
            </a:r>
            <a:r>
              <a:rPr lang="cs-CZ" sz="2800" b="1" dirty="0" smtClean="0">
                <a:latin typeface="+mj-lt"/>
              </a:rPr>
              <a:t>společenské</a:t>
            </a:r>
            <a:r>
              <a:rPr lang="cs-CZ" sz="2600" dirty="0" smtClean="0">
                <a:latin typeface="+mj-lt"/>
              </a:rPr>
              <a:t>	</a:t>
            </a:r>
            <a:r>
              <a:rPr lang="cs-CZ" sz="2800" b="1" dirty="0" smtClean="0">
                <a:latin typeface="+mj-lt"/>
              </a:rPr>
              <a:t>       večerní</a:t>
            </a:r>
          </a:p>
          <a:p>
            <a:r>
              <a:rPr lang="cs-CZ" sz="3200" dirty="0" smtClean="0"/>
              <a:t>	 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78695" y="1142983"/>
            <a:ext cx="69294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cs-CZ" sz="3200" b="1" dirty="0" smtClean="0">
                <a:latin typeface="+mj-lt"/>
              </a:rPr>
              <a:t>Rozdělení šatů z hlediska účelu použití</a:t>
            </a:r>
            <a:endParaRPr lang="cs-CZ" sz="3200" dirty="0">
              <a:latin typeface="+mj-lt"/>
            </a:endParaRPr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72264" y="2357430"/>
            <a:ext cx="1199574" cy="39719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71538" y="2571744"/>
            <a:ext cx="2428892" cy="3729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" name="TextovéPole 10"/>
          <p:cNvSpPr txBox="1"/>
          <p:nvPr/>
        </p:nvSpPr>
        <p:spPr>
          <a:xfrm>
            <a:off x="1357290" y="6357958"/>
            <a:ext cx="170254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+mj-lt"/>
              </a:rPr>
              <a:t>Zdroj: Burda 12-2008</a:t>
            </a:r>
            <a:endParaRPr lang="cs-CZ" sz="1200" dirty="0">
              <a:latin typeface="+mj-lt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143372" y="6429396"/>
            <a:ext cx="17247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+mj-lt"/>
              </a:rPr>
              <a:t>Zdroj: Burda  4-1997</a:t>
            </a:r>
            <a:endParaRPr lang="cs-CZ" sz="1200" dirty="0">
              <a:latin typeface="+mj-lt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429388" y="6357958"/>
            <a:ext cx="18573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+mj-lt"/>
              </a:rPr>
              <a:t>Zdroj: Burda 12-2008</a:t>
            </a:r>
            <a:endParaRPr lang="cs-CZ" sz="1200" dirty="0">
              <a:latin typeface="+mj-lt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1308" y="2375514"/>
            <a:ext cx="2628900" cy="4010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28662" y="1785926"/>
            <a:ext cx="7286676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>
                <a:latin typeface="+mj-lt"/>
              </a:rPr>
              <a:t>volné</a:t>
            </a:r>
            <a:r>
              <a:rPr lang="cs-CZ" sz="2600" dirty="0" smtClean="0">
                <a:latin typeface="+mj-lt"/>
              </a:rPr>
              <a:t>                 </a:t>
            </a:r>
            <a:r>
              <a:rPr lang="cs-CZ" sz="2800" b="1" dirty="0" err="1" smtClean="0">
                <a:latin typeface="+mj-lt"/>
              </a:rPr>
              <a:t>polopřiléhavé</a:t>
            </a:r>
            <a:r>
              <a:rPr lang="cs-CZ" sz="2600" dirty="0" smtClean="0">
                <a:latin typeface="+mj-lt"/>
              </a:rPr>
              <a:t>	</a:t>
            </a:r>
            <a:r>
              <a:rPr lang="cs-CZ" sz="2800" b="1" dirty="0" smtClean="0">
                <a:latin typeface="+mj-lt"/>
              </a:rPr>
              <a:t>   přiléhavé</a:t>
            </a:r>
          </a:p>
          <a:p>
            <a:r>
              <a:rPr lang="cs-CZ" sz="3200" dirty="0" smtClean="0"/>
              <a:t>	 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85786" y="1142984"/>
            <a:ext cx="69294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cs-CZ" sz="3200" b="1" dirty="0" smtClean="0">
                <a:latin typeface="+mj-lt"/>
              </a:rPr>
              <a:t>Rozdělení šatů z hlediska tvaru</a:t>
            </a:r>
            <a:endParaRPr lang="cs-CZ" sz="3200" dirty="0">
              <a:latin typeface="+mj-lt"/>
            </a:endParaRPr>
          </a:p>
        </p:txBody>
      </p:sp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43636" y="2428868"/>
            <a:ext cx="1571636" cy="38339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472" y="2500306"/>
            <a:ext cx="2524143" cy="37862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57554" y="2571744"/>
            <a:ext cx="2371725" cy="368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1071538" y="6357958"/>
            <a:ext cx="148423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+mj-lt"/>
              </a:rPr>
              <a:t>Zdroj: Burda 7-2011</a:t>
            </a:r>
            <a:endParaRPr lang="cs-CZ" sz="1200" dirty="0">
              <a:latin typeface="+mj-lt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857620" y="6357958"/>
            <a:ext cx="192882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+mj-lt"/>
              </a:rPr>
              <a:t>Zdroj: Burda  6-1994</a:t>
            </a:r>
            <a:endParaRPr lang="cs-CZ" sz="1200" dirty="0">
              <a:latin typeface="+mj-lt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357950" y="6357958"/>
            <a:ext cx="17859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+mj-lt"/>
              </a:rPr>
              <a:t>Zdroj: Burda 4-1997 </a:t>
            </a:r>
            <a:endParaRPr lang="cs-CZ" sz="1200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85918" y="1214422"/>
            <a:ext cx="562660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None/>
            </a:pPr>
            <a:r>
              <a:rPr lang="cs-CZ" sz="3200" b="1" dirty="0" smtClean="0">
                <a:latin typeface="+mj-lt"/>
              </a:rPr>
              <a:t>Rozdělení šatů z hlediska siluety</a:t>
            </a:r>
            <a:endParaRPr lang="cs-CZ" sz="3200" dirty="0">
              <a:latin typeface="+mj-lt"/>
            </a:endParaRPr>
          </a:p>
        </p:txBody>
      </p:sp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0694" y="2500306"/>
            <a:ext cx="1465743" cy="3039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150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57224" y="2500306"/>
            <a:ext cx="1295304" cy="3143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150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72330" y="2500306"/>
            <a:ext cx="1609303" cy="30521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1509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214546" y="2500306"/>
            <a:ext cx="1714512" cy="32147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1510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29058" y="2571744"/>
            <a:ext cx="1643074" cy="30741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TextovéPole 9"/>
          <p:cNvSpPr txBox="1"/>
          <p:nvPr/>
        </p:nvSpPr>
        <p:spPr>
          <a:xfrm>
            <a:off x="7412522" y="4873304"/>
            <a:ext cx="123579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latin typeface="+mj-lt"/>
              </a:rPr>
              <a:t>princesová</a:t>
            </a:r>
            <a:endParaRPr lang="cs-CZ" sz="1600" b="1" dirty="0">
              <a:latin typeface="+mj-lt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285852" y="3500438"/>
            <a:ext cx="4286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857488" y="3500438"/>
            <a:ext cx="4286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572000" y="3429000"/>
            <a:ext cx="285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X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000760" y="3429000"/>
            <a:ext cx="4286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000100" y="5786454"/>
            <a:ext cx="14287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+mj-lt"/>
              </a:rPr>
              <a:t>Zdroj: vlastní</a:t>
            </a:r>
            <a:endParaRPr lang="cs-CZ" sz="1200" dirty="0">
              <a:latin typeface="+mj-lt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357422" y="5857892"/>
            <a:ext cx="142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500298" y="5786454"/>
            <a:ext cx="150019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+mj-lt"/>
              </a:rPr>
              <a:t>Zdroj: vlastní</a:t>
            </a:r>
            <a:endParaRPr lang="cs-CZ" sz="1200" dirty="0">
              <a:latin typeface="+mj-lt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214810" y="5786857"/>
            <a:ext cx="164307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+mj-lt"/>
              </a:rPr>
              <a:t>Zdroj: vlastní</a:t>
            </a:r>
            <a:endParaRPr lang="cs-CZ" sz="1200" dirty="0">
              <a:latin typeface="+mj-lt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929322" y="5786454"/>
            <a:ext cx="15716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+mj-lt"/>
              </a:rPr>
              <a:t>Zdroj: vlastní</a:t>
            </a:r>
            <a:endParaRPr lang="cs-CZ" sz="1200" dirty="0">
              <a:latin typeface="+mj-lt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500958" y="5786454"/>
            <a:ext cx="14287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+mj-lt"/>
              </a:rPr>
              <a:t>Zdroj: vlastní</a:t>
            </a:r>
            <a:endParaRPr lang="cs-CZ" sz="1200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943181"/>
            <a:ext cx="8143932" cy="2428892"/>
          </a:xfrm>
        </p:spPr>
        <p:txBody>
          <a:bodyPr/>
          <a:lstStyle/>
          <a:p>
            <a:pPr algn="ctr">
              <a:buNone/>
            </a:pPr>
            <a:r>
              <a:rPr lang="cs-CZ" sz="3600" b="1" dirty="0" smtClean="0">
                <a:latin typeface="+mj-lt"/>
              </a:rPr>
              <a:t>Rozdělení šatů z hlediska členění</a:t>
            </a:r>
            <a:endParaRPr lang="cs-CZ" sz="3600" dirty="0">
              <a:latin typeface="+mj-lt"/>
            </a:endParaRPr>
          </a:p>
          <a:p>
            <a:r>
              <a:rPr lang="cs-CZ" sz="2800" b="1" dirty="0" smtClean="0">
                <a:latin typeface="+mj-lt"/>
              </a:rPr>
              <a:t>sedla</a:t>
            </a:r>
            <a:endParaRPr lang="cs-CZ" sz="2800" b="1" dirty="0">
              <a:latin typeface="+mj-lt"/>
            </a:endParaRPr>
          </a:p>
          <a:p>
            <a:r>
              <a:rPr lang="cs-CZ" sz="2800" b="1" dirty="0" smtClean="0">
                <a:latin typeface="+mj-lt"/>
              </a:rPr>
              <a:t>princesové </a:t>
            </a:r>
            <a:r>
              <a:rPr lang="cs-CZ" sz="2800" b="1" dirty="0">
                <a:latin typeface="+mj-lt"/>
              </a:rPr>
              <a:t>švy</a:t>
            </a:r>
          </a:p>
          <a:p>
            <a:r>
              <a:rPr lang="cs-CZ" sz="2800" b="1" dirty="0" smtClean="0">
                <a:latin typeface="+mj-lt"/>
              </a:rPr>
              <a:t>příčné</a:t>
            </a:r>
            <a:r>
              <a:rPr lang="cs-CZ" sz="2800" b="1" dirty="0">
                <a:latin typeface="+mj-lt"/>
              </a:rPr>
              <a:t>, podélné, šikmé členící švy</a:t>
            </a:r>
          </a:p>
          <a:p>
            <a:endParaRPr lang="cs-CZ" i="1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00496" y="3140968"/>
            <a:ext cx="1476375" cy="3257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00100" y="3286124"/>
            <a:ext cx="1704975" cy="3219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00826" y="2786058"/>
            <a:ext cx="2357422" cy="38110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1214414" y="6581001"/>
            <a:ext cx="200026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+mj-lt"/>
              </a:rPr>
              <a:t>Zdroj: Burda 7-2008</a:t>
            </a:r>
            <a:endParaRPr lang="cs-CZ" sz="1200" dirty="0">
              <a:latin typeface="+mj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071934" y="6581001"/>
            <a:ext cx="17145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+mj-lt"/>
              </a:rPr>
              <a:t>Zdroj: Burda 5-2008</a:t>
            </a:r>
            <a:endParaRPr lang="cs-CZ" sz="1200" dirty="0">
              <a:latin typeface="+mj-lt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929422" y="6581001"/>
            <a:ext cx="221457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+mj-lt"/>
              </a:rPr>
              <a:t>Zdroj: Burda 12-2008</a:t>
            </a:r>
            <a:endParaRPr lang="cs-CZ" sz="1200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71546"/>
            <a:ext cx="8229600" cy="2357454"/>
          </a:xfrm>
        </p:spPr>
        <p:txBody>
          <a:bodyPr/>
          <a:lstStyle/>
          <a:p>
            <a:pPr algn="ctr">
              <a:buNone/>
            </a:pPr>
            <a:r>
              <a:rPr lang="cs-CZ" sz="3600" b="1" dirty="0" smtClean="0">
                <a:latin typeface="+mj-lt"/>
              </a:rPr>
              <a:t>Rozdělení šatů z hlediska prostřižení</a:t>
            </a:r>
            <a:endParaRPr lang="cs-CZ" sz="3600" dirty="0" smtClean="0">
              <a:latin typeface="+mj-lt"/>
            </a:endParaRPr>
          </a:p>
          <a:p>
            <a:r>
              <a:rPr lang="cs-CZ" sz="2800" b="1" dirty="0" smtClean="0">
                <a:latin typeface="+mj-lt"/>
              </a:rPr>
              <a:t>v pase</a:t>
            </a:r>
          </a:p>
          <a:p>
            <a:r>
              <a:rPr lang="cs-CZ" sz="2800" b="1" dirty="0" smtClean="0">
                <a:latin typeface="+mj-lt"/>
              </a:rPr>
              <a:t>pod pasem </a:t>
            </a:r>
          </a:p>
          <a:p>
            <a:r>
              <a:rPr lang="cs-CZ" sz="2800" b="1" dirty="0" smtClean="0">
                <a:latin typeface="+mj-lt"/>
              </a:rPr>
              <a:t>v hrudní části (empírový střih)</a:t>
            </a:r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7950" y="3167061"/>
            <a:ext cx="1504950" cy="3076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28992" y="3357562"/>
            <a:ext cx="2314575" cy="2695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42085" y="3386881"/>
            <a:ext cx="1447800" cy="2667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6142470" y="6429396"/>
            <a:ext cx="217394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+mj-lt"/>
              </a:rPr>
              <a:t>Zdroj: Burda Speciál 4-2011</a:t>
            </a:r>
            <a:endParaRPr lang="cs-CZ" sz="1200" dirty="0">
              <a:latin typeface="+mj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357290" y="6357958"/>
            <a:ext cx="192882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+mj-lt"/>
              </a:rPr>
              <a:t>Zdroj: Burda 11-2010</a:t>
            </a:r>
            <a:endParaRPr lang="cs-CZ" sz="1200" dirty="0">
              <a:latin typeface="+mj-lt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71868" y="6357958"/>
            <a:ext cx="17145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+mj-lt"/>
              </a:rPr>
              <a:t>Zdroj: Burda  11-2010</a:t>
            </a:r>
            <a:endParaRPr lang="cs-CZ" sz="1200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142984"/>
            <a:ext cx="8229600" cy="4320480"/>
          </a:xfrm>
        </p:spPr>
        <p:txBody>
          <a:bodyPr/>
          <a:lstStyle/>
          <a:p>
            <a:pPr algn="ctr">
              <a:buNone/>
            </a:pPr>
            <a:r>
              <a:rPr lang="cs-CZ" sz="3600" b="1" dirty="0" smtClean="0">
                <a:latin typeface="+mj-lt"/>
              </a:rPr>
              <a:t>Rozdělení šatů z hlediska zapínání</a:t>
            </a:r>
          </a:p>
          <a:p>
            <a:pPr>
              <a:buNone/>
            </a:pPr>
            <a:endParaRPr lang="cs-CZ" dirty="0"/>
          </a:p>
          <a:p>
            <a:r>
              <a:rPr lang="cs-CZ" dirty="0" smtClean="0"/>
              <a:t> </a:t>
            </a:r>
            <a:r>
              <a:rPr lang="cs-CZ" dirty="0">
                <a:latin typeface="+mj-lt"/>
              </a:rPr>
              <a:t>překrytové , </a:t>
            </a:r>
            <a:r>
              <a:rPr lang="cs-CZ" dirty="0" smtClean="0">
                <a:latin typeface="+mj-lt"/>
              </a:rPr>
              <a:t>dotykové</a:t>
            </a:r>
          </a:p>
          <a:p>
            <a:r>
              <a:rPr lang="cs-CZ" b="1" dirty="0" smtClean="0">
                <a:latin typeface="+mj-lt"/>
              </a:rPr>
              <a:t> </a:t>
            </a:r>
            <a:r>
              <a:rPr lang="cs-CZ" dirty="0">
                <a:latin typeface="+mj-lt"/>
              </a:rPr>
              <a:t>jednořadové, dvouřadové</a:t>
            </a:r>
          </a:p>
          <a:p>
            <a:r>
              <a:rPr lang="cs-CZ" dirty="0" smtClean="0">
                <a:latin typeface="+mj-lt"/>
              </a:rPr>
              <a:t> </a:t>
            </a:r>
            <a:r>
              <a:rPr lang="cs-CZ" dirty="0">
                <a:latin typeface="+mj-lt"/>
              </a:rPr>
              <a:t>zapínadla: háček, očko, zdrhovadlo, dírky a knoflíky</a:t>
            </a:r>
          </a:p>
          <a:p>
            <a:pPr marL="0" indent="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00958" y="1714488"/>
            <a:ext cx="1200150" cy="2819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596" y="1857364"/>
            <a:ext cx="2643206" cy="29104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86380" y="1857364"/>
            <a:ext cx="2028825" cy="2714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71802" y="1571612"/>
            <a:ext cx="1933448" cy="30718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642910" y="5000636"/>
            <a:ext cx="18573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+mj-lt"/>
              </a:rPr>
              <a:t>Zdroj: Burda 5-2008</a:t>
            </a:r>
            <a:endParaRPr lang="cs-CZ" sz="1200" dirty="0">
              <a:latin typeface="+mj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28992" y="5000636"/>
            <a:ext cx="20717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+mj-lt"/>
              </a:rPr>
              <a:t>Zdroj: Burda 6-1994</a:t>
            </a:r>
            <a:endParaRPr lang="cs-CZ" sz="1200" dirty="0">
              <a:latin typeface="+mj-lt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429256" y="5000636"/>
            <a:ext cx="164307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+mj-lt"/>
              </a:rPr>
              <a:t>Zdroj: Burda 10-2011</a:t>
            </a:r>
            <a:endParaRPr lang="cs-CZ" sz="1200" dirty="0">
              <a:latin typeface="+mj-lt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358082" y="5000636"/>
            <a:ext cx="150019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+mj-lt"/>
              </a:rPr>
              <a:t>Zdroj: Burda 9-2008</a:t>
            </a:r>
            <a:endParaRPr lang="cs-CZ" sz="1200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980728"/>
            <a:ext cx="8229600" cy="1304116"/>
          </a:xfrm>
        </p:spPr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b="1" i="1" u="sng" dirty="0">
                <a:solidFill>
                  <a:schemeClr val="tx1"/>
                </a:solidFill>
              </a:rPr>
              <a:t>Tvary rukávů, límců, výstřihů se u šatů mohou lišit: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357430"/>
            <a:ext cx="8229600" cy="4320480"/>
          </a:xfrm>
        </p:spPr>
        <p:txBody>
          <a:bodyPr>
            <a:normAutofit/>
          </a:bodyPr>
          <a:lstStyle/>
          <a:p>
            <a:r>
              <a:rPr lang="cs-CZ" sz="2800" b="1" i="1" dirty="0">
                <a:latin typeface="+mj-lt"/>
              </a:rPr>
              <a:t>Límec </a:t>
            </a:r>
            <a:r>
              <a:rPr lang="cs-CZ" sz="2800" b="1" dirty="0">
                <a:latin typeface="+mj-lt"/>
              </a:rPr>
              <a:t>– stojatý, ležatý, pololežatý, úzký, široký, kulatý, špičatý, fazónový, šálový, …</a:t>
            </a:r>
          </a:p>
          <a:p>
            <a:r>
              <a:rPr lang="cs-CZ" sz="2800" b="1" i="1" dirty="0">
                <a:latin typeface="+mj-lt"/>
              </a:rPr>
              <a:t>Rukávy </a:t>
            </a:r>
            <a:r>
              <a:rPr lang="cs-CZ" sz="2800" b="1" dirty="0">
                <a:latin typeface="+mj-lt"/>
              </a:rPr>
              <a:t>– hlavicový, klínový, kimonový, krátký, dlouhý, tříčtvrteční,  jednošvový, dvoušvový, s loketním odševkem, s manžetou, bez manžety, …</a:t>
            </a:r>
          </a:p>
          <a:p>
            <a:r>
              <a:rPr lang="cs-CZ" sz="2800" b="1" i="1" dirty="0">
                <a:latin typeface="+mj-lt"/>
              </a:rPr>
              <a:t>Výstřih</a:t>
            </a:r>
            <a:r>
              <a:rPr lang="cs-CZ" sz="2800" b="1" dirty="0">
                <a:latin typeface="+mj-lt"/>
              </a:rPr>
              <a:t> – hranatý, kulatý, do tvaru V, lodičkový, zapravený lemováním, šikmým proužkem, podsádkou střiženou do tvaru, …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1357298"/>
            <a:ext cx="2214578" cy="3374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868" y="1428736"/>
            <a:ext cx="1847851" cy="32108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1000100" y="4929198"/>
            <a:ext cx="18573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+mj-lt"/>
              </a:rPr>
              <a:t>Zdroj: Burda 11-2008</a:t>
            </a:r>
            <a:endParaRPr lang="cs-CZ" sz="1200" dirty="0">
              <a:latin typeface="+mj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57620" y="5000636"/>
            <a:ext cx="221457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+mj-lt"/>
              </a:rPr>
              <a:t>Zdroj: Burda 5-2008</a:t>
            </a:r>
            <a:endParaRPr lang="cs-CZ" sz="1200" dirty="0">
              <a:latin typeface="+mj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500794" y="5000636"/>
            <a:ext cx="145558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+mj-lt"/>
              </a:rPr>
              <a:t>Zdroj: Burda </a:t>
            </a:r>
            <a:r>
              <a:rPr lang="cs-CZ" sz="1200" dirty="0" smtClean="0">
                <a:latin typeface="+mj-lt"/>
              </a:rPr>
              <a:t>7-2008</a:t>
            </a:r>
            <a:endParaRPr lang="cs-CZ" sz="1200" dirty="0">
              <a:latin typeface="+mj-lt"/>
            </a:endParaRP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15074" y="1500174"/>
            <a:ext cx="2364719" cy="31384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1357298"/>
            <a:ext cx="2143140" cy="38627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3571868" y="5500702"/>
            <a:ext cx="200026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+mj-lt"/>
              </a:rPr>
              <a:t>Zdroj: Burda </a:t>
            </a:r>
            <a:r>
              <a:rPr lang="cs-CZ" sz="1200" dirty="0" smtClean="0">
                <a:latin typeface="+mj-lt"/>
              </a:rPr>
              <a:t>6-1994</a:t>
            </a:r>
            <a:endParaRPr lang="cs-CZ" sz="1200" dirty="0"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00100" y="5500702"/>
            <a:ext cx="228601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+mj-lt"/>
              </a:rPr>
              <a:t>Zdroj: Burda 7-1994</a:t>
            </a:r>
            <a:endParaRPr lang="cs-CZ" sz="1200" dirty="0">
              <a:latin typeface="+mj-lt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072198" y="5500702"/>
            <a:ext cx="17859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+mj-lt"/>
              </a:rPr>
              <a:t>Zdroj: Burda </a:t>
            </a:r>
            <a:r>
              <a:rPr lang="cs-CZ" sz="1200" dirty="0" smtClean="0">
                <a:latin typeface="+mj-lt"/>
              </a:rPr>
              <a:t>Speciál 2008</a:t>
            </a:r>
            <a:endParaRPr lang="cs-CZ" sz="1200" dirty="0">
              <a:latin typeface="+mj-lt"/>
            </a:endParaRPr>
          </a:p>
        </p:txBody>
      </p:sp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57554" y="1571612"/>
            <a:ext cx="2219724" cy="3571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57884" y="1785926"/>
            <a:ext cx="2357454" cy="32787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72198" y="1643050"/>
            <a:ext cx="2208938" cy="33575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3571868" y="5143512"/>
            <a:ext cx="228601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+mj-lt"/>
              </a:rPr>
              <a:t>Zdroj: Burda </a:t>
            </a:r>
            <a:r>
              <a:rPr lang="cs-CZ" sz="1200" dirty="0" smtClean="0">
                <a:latin typeface="+mj-lt"/>
              </a:rPr>
              <a:t>7-2008</a:t>
            </a:r>
            <a:endParaRPr lang="cs-CZ" sz="1200" dirty="0">
              <a:latin typeface="+mj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5143512"/>
            <a:ext cx="228601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+mj-lt"/>
              </a:rPr>
              <a:t>Zdroj: Burda </a:t>
            </a:r>
            <a:r>
              <a:rPr lang="cs-CZ" sz="1200" dirty="0" smtClean="0">
                <a:latin typeface="+mj-lt"/>
              </a:rPr>
              <a:t>11-2008</a:t>
            </a:r>
            <a:endParaRPr lang="cs-CZ" sz="1200" dirty="0">
              <a:latin typeface="+mj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86512" y="5148673"/>
            <a:ext cx="21431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+mj-lt"/>
              </a:rPr>
              <a:t>Zdroj: Burda 7-1994</a:t>
            </a:r>
            <a:endParaRPr lang="cs-CZ" sz="1200" dirty="0">
              <a:latin typeface="+mj-lt"/>
            </a:endParaRPr>
          </a:p>
        </p:txBody>
      </p:sp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348" y="1500174"/>
            <a:ext cx="2203605" cy="34290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86182" y="1285860"/>
            <a:ext cx="1556668" cy="37147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196752"/>
            <a:ext cx="7704856" cy="1224136"/>
          </a:xfrm>
        </p:spPr>
        <p:txBody>
          <a:bodyPr>
            <a:normAutofit fontScale="90000"/>
          </a:bodyPr>
          <a:lstStyle/>
          <a:p>
            <a:r>
              <a:rPr lang="cs-CZ" b="1" dirty="0">
                <a:solidFill>
                  <a:schemeClr val="tx1"/>
                </a:solidFill>
              </a:rPr>
              <a:t> </a:t>
            </a:r>
            <a:r>
              <a:rPr lang="cs-CZ" b="1" i="1" u="sng" dirty="0">
                <a:solidFill>
                  <a:schemeClr val="tx1"/>
                </a:solidFill>
              </a:rPr>
              <a:t>Materiál pro zhotovení šatů: </a:t>
            </a:r>
            <a:r>
              <a:rPr lang="cs-CZ" dirty="0">
                <a:solidFill>
                  <a:schemeClr val="tx1"/>
                </a:solidFill>
              </a:rPr>
              <a:t/>
            </a:r>
            <a:br>
              <a:rPr lang="cs-CZ" dirty="0">
                <a:solidFill>
                  <a:schemeClr val="tx1"/>
                </a:solidFill>
              </a:rPr>
            </a:b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2643182"/>
            <a:ext cx="8229600" cy="3440424"/>
          </a:xfrm>
        </p:spPr>
        <p:txBody>
          <a:bodyPr>
            <a:normAutofit/>
          </a:bodyPr>
          <a:lstStyle/>
          <a:p>
            <a:r>
              <a:rPr lang="cs-CZ" sz="3200" b="1" dirty="0">
                <a:latin typeface="+mj-lt"/>
              </a:rPr>
              <a:t>Tkaniny, pleteniny, přírodní, syntetický, směsový materiál, různá barva, vzor. </a:t>
            </a:r>
          </a:p>
          <a:p>
            <a:r>
              <a:rPr lang="cs-CZ" sz="3200" b="1" dirty="0">
                <a:latin typeface="+mj-lt"/>
              </a:rPr>
              <a:t>Výběr je ovlivněn následným použitím šatů – podle účelu, věku, ročního období, typu postavy atd. Např. satén, samet, šifón, krajka, žoržet, 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28662" y="1357298"/>
            <a:ext cx="7500990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+mj-lt"/>
              </a:rPr>
              <a:t>			Úkoly:</a:t>
            </a:r>
          </a:p>
          <a:p>
            <a:pPr marL="342900" indent="-342900">
              <a:buAutoNum type="arabicPeriod"/>
            </a:pPr>
            <a:r>
              <a:rPr lang="cs-CZ" sz="2800" b="1" dirty="0" smtClean="0">
                <a:latin typeface="+mj-lt"/>
              </a:rPr>
              <a:t>Vyhledej, vystřihni a </a:t>
            </a:r>
            <a:r>
              <a:rPr lang="cs-CZ" sz="2800" b="1" smtClean="0">
                <a:latin typeface="+mj-lt"/>
              </a:rPr>
              <a:t>nalep obrázky </a:t>
            </a:r>
            <a:r>
              <a:rPr lang="cs-CZ" sz="2800" b="1" dirty="0" smtClean="0">
                <a:latin typeface="+mj-lt"/>
              </a:rPr>
              <a:t>šatů s dotykovým zapínáním, klínovým rukávem a </a:t>
            </a:r>
            <a:r>
              <a:rPr lang="cs-CZ" sz="2800" b="1" smtClean="0">
                <a:latin typeface="+mj-lt"/>
              </a:rPr>
              <a:t>kulatým výstřihem.</a:t>
            </a:r>
            <a:endParaRPr lang="cs-CZ" sz="2800" b="1" dirty="0" smtClean="0">
              <a:latin typeface="+mj-lt"/>
            </a:endParaRPr>
          </a:p>
          <a:p>
            <a:pPr marL="342900" indent="-342900">
              <a:buAutoNum type="arabicPeriod"/>
            </a:pPr>
            <a:r>
              <a:rPr lang="cs-CZ" sz="2800" b="1" dirty="0" smtClean="0">
                <a:latin typeface="+mj-lt"/>
              </a:rPr>
              <a:t>Vyhledej a napiš charakteristiku jednotlivých druhů šatů z hlediska účelu použití</a:t>
            </a:r>
            <a:endParaRPr lang="cs-CZ" sz="2800" b="1" dirty="0">
              <a:latin typeface="+mj-lt"/>
            </a:endParaRPr>
          </a:p>
        </p:txBody>
      </p:sp>
    </p:spTree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Motiv sady Office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ok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1059</TotalTime>
  <Words>405</Words>
  <Application>Microsoft Office PowerPoint</Application>
  <PresentationFormat>Předvádění na obrazovce (4:3)</PresentationFormat>
  <Paragraphs>113</Paragraphs>
  <Slides>19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19</vt:i4>
      </vt:variant>
    </vt:vector>
  </HeadingPairs>
  <TitlesOfParts>
    <vt:vector size="21" baseType="lpstr">
      <vt:lpstr>Motiv sady Office</vt:lpstr>
      <vt:lpstr>Tok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 Tvary rukávů, límců, výstřihů se u šatů mohou lišit:</vt:lpstr>
      <vt:lpstr>Snímek 15</vt:lpstr>
      <vt:lpstr>Snímek 16</vt:lpstr>
      <vt:lpstr>Snímek 17</vt:lpstr>
      <vt:lpstr> Materiál pro zhotovení šatů:  </vt:lpstr>
      <vt:lpstr>Snímek 19</vt:lpstr>
    </vt:vector>
  </TitlesOfParts>
  <Company>SOŠ oděvní a SOU, Strážnice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mikr01</dc:creator>
  <cp:lastModifiedBy>Karel</cp:lastModifiedBy>
  <cp:revision>117</cp:revision>
  <dcterms:created xsi:type="dcterms:W3CDTF">2012-03-26T12:15:55Z</dcterms:created>
  <dcterms:modified xsi:type="dcterms:W3CDTF">2013-02-14T17:22:00Z</dcterms:modified>
</cp:coreProperties>
</file>