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9"/>
  </p:notesMasterIdLst>
  <p:sldIdLst>
    <p:sldId id="279" r:id="rId2"/>
    <p:sldId id="280" r:id="rId3"/>
    <p:sldId id="282" r:id="rId4"/>
    <p:sldId id="256" r:id="rId5"/>
    <p:sldId id="257" r:id="rId6"/>
    <p:sldId id="258" r:id="rId7"/>
    <p:sldId id="281" r:id="rId8"/>
    <p:sldId id="259" r:id="rId9"/>
    <p:sldId id="260" r:id="rId10"/>
    <p:sldId id="261" r:id="rId11"/>
    <p:sldId id="283" r:id="rId12"/>
    <p:sldId id="262" r:id="rId13"/>
    <p:sldId id="263" r:id="rId14"/>
    <p:sldId id="264" r:id="rId15"/>
    <p:sldId id="285" r:id="rId16"/>
    <p:sldId id="286" r:id="rId17"/>
    <p:sldId id="28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9290" autoAdjust="0"/>
  </p:normalViewPr>
  <p:slideViewPr>
    <p:cSldViewPr>
      <p:cViewPr>
        <p:scale>
          <a:sx n="90" d="100"/>
          <a:sy n="90" d="100"/>
        </p:scale>
        <p:origin x="-143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79D0798-A734-4F66-901D-F30916FE4FE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C426D0F-8A38-470B-BEC1-800CF03FC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766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15A27F5-127C-4CC1-AC98-995EE299E7FF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688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8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2C0EE4-A945-4D91-88A7-3C82C28FBDB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5757F-18F7-452E-9FAA-745065BD1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B8F26F-2C05-40F1-A2D7-1185A78B7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FE370-A0B8-4001-97D1-9F8ED747A5B8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CA0BEC-2D24-4062-A7A1-51F430FD9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D0414-306A-413E-8ED0-B757ED33E44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4B57D-7470-4E14-AD8F-ABA621D98C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BCCA18-8C2F-483B-BCB6-C6B0ADA36E8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CF41C-AD46-410E-B430-3C5E9022E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676B9-AF39-402B-9D20-82CBD1B1A87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D46AFA-A7D4-4FD0-9557-A7BA8824D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0D0601-E86D-45C0-8EBC-A3B3A7DBFCD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2E125-2B81-4D87-A13F-2CCD4BF1D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2C96EC-55B2-4A5F-9012-13C866ED366A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6BFFB-B4AC-4ECC-9411-A7B5F5229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2981B-B928-4065-AF90-35CE7F38914E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40A7D-BF20-4CBF-B83A-5B8DFFFD6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ABC58B-C10B-4E81-8D16-07D8D3199EE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671EC3-D667-41EB-B520-3B17CB3FD2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98BA3-16C7-4F05-B51F-3D705D81E09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76A2D-B3B5-4DE1-AA8C-DFB122062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F03B3-99F2-4CBB-84BF-18118963BBE5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50E72318-6097-4A7C-A346-BF700F5D5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5845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6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8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9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51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52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3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5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7774C6EE-55B5-428C-A775-52A0BF8074C8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4361" name="Picture 30" descr="logolinkI_b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62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4419" name="Group 83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ve skleníku (A-B)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ve skleníku</a:t>
            </a:r>
            <a:r>
              <a:rPr lang="cs-CZ" sz="2400" smtClean="0"/>
              <a:t> (abecedně podle latinských názvů pod písmenem </a:t>
            </a:r>
            <a:r>
              <a:rPr lang="cs-CZ" sz="2400" b="1" smtClean="0"/>
              <a:t>A-B</a:t>
            </a:r>
            <a:r>
              <a:rPr lang="cs-CZ" sz="2400" smtClean="0"/>
              <a:t>).</a:t>
            </a:r>
          </a:p>
          <a:p>
            <a:pPr eaLnBrk="1" hangingPunct="1"/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Grp="1" noChangeArrowheads="1"/>
          </p:cNvSpPr>
          <p:nvPr>
            <p:ph idx="4294967295"/>
          </p:nvPr>
        </p:nvSpPr>
        <p:spPr>
          <a:xfrm>
            <a:off x="684213" y="1052513"/>
            <a:ext cx="7834312" cy="5294312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 VYSÉVANÉ VE SKLENÍKU</a:t>
            </a:r>
            <a:r>
              <a:rPr lang="cs-CZ" sz="7500" smtClean="0"/>
              <a:t> </a:t>
            </a:r>
            <a:r>
              <a:rPr lang="cs-CZ" sz="3400" smtClean="0"/>
              <a:t>(A – B)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 idx="4294967295"/>
          </p:nvPr>
        </p:nvSpPr>
        <p:spPr>
          <a:xfrm>
            <a:off x="323850" y="476250"/>
            <a:ext cx="8229600" cy="1371600"/>
          </a:xfrm>
        </p:spPr>
        <p:txBody>
          <a:bodyPr/>
          <a:lstStyle/>
          <a:p>
            <a:pPr eaLnBrk="1" hangingPunct="1"/>
            <a:r>
              <a:rPr lang="cs-CZ" sz="4000" b="1" smtClean="0"/>
              <a:t>AGERATUM HOUSTONIANUM NESTAŘEC MEXICKÝ</a:t>
            </a:r>
          </a:p>
        </p:txBody>
      </p:sp>
      <p:sp>
        <p:nvSpPr>
          <p:cNvPr id="18434" name="Zástupný symbol pro obsah 13"/>
          <p:cNvSpPr>
            <a:spLocks noGrp="1"/>
          </p:cNvSpPr>
          <p:nvPr>
            <p:ph sz="half" idx="4294967295"/>
          </p:nvPr>
        </p:nvSpPr>
        <p:spPr>
          <a:xfrm>
            <a:off x="323850" y="1916113"/>
            <a:ext cx="4038600" cy="40989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Střední a Severní Amerika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   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z="3600" smtClean="0"/>
          </a:p>
        </p:txBody>
      </p:sp>
      <p:pic>
        <p:nvPicPr>
          <p:cNvPr id="18435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t="-2290" r="11330" b="2290"/>
          <a:stretch>
            <a:fillRect/>
          </a:stretch>
        </p:blipFill>
        <p:spPr>
          <a:xfrm>
            <a:off x="4427538" y="2492375"/>
            <a:ext cx="4494212" cy="37607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611188" y="476250"/>
            <a:ext cx="8229600" cy="165735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smtClean="0"/>
              <a:t>rozvětvené keříky, výška 10 - 60 cm, vstřícné srdčité listy, chocholičnaté květenství, barva květů bílá, modrá, růžová, mírně páchne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31800" y="2565400"/>
            <a:ext cx="4144963" cy="3557588"/>
          </a:xfrm>
        </p:spPr>
      </p:pic>
      <p:pic>
        <p:nvPicPr>
          <p:cNvPr id="19459" name="Picture 5" descr="Ageratum houstonianum"/>
          <p:cNvPicPr>
            <a:picLocks noChangeAspect="1" noChangeArrowheads="1"/>
          </p:cNvPicPr>
          <p:nvPr/>
        </p:nvPicPr>
        <p:blipFill>
          <a:blip r:embed="rId3"/>
          <a:srcRect r="18872"/>
          <a:stretch>
            <a:fillRect/>
          </a:stretch>
        </p:blipFill>
        <p:spPr bwMode="auto">
          <a:xfrm>
            <a:off x="4716463" y="2349500"/>
            <a:ext cx="4176712" cy="386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6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humózní půda, nesnáší sucho a mráz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smtClean="0"/>
              <a:t>na záhony, obruby, hroby, do nádob, vysoké k řezu</a:t>
            </a:r>
          </a:p>
        </p:txBody>
      </p:sp>
      <p:pic>
        <p:nvPicPr>
          <p:cNvPr id="20482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t="19511"/>
          <a:stretch>
            <a:fillRect/>
          </a:stretch>
        </p:blipFill>
        <p:spPr>
          <a:xfrm>
            <a:off x="684213" y="1989138"/>
            <a:ext cx="3671887" cy="4433887"/>
          </a:xfrm>
        </p:spPr>
      </p:pic>
      <p:pic>
        <p:nvPicPr>
          <p:cNvPr id="20483" name="Zástupný symbol pro obsah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 t="14825" b="-2"/>
          <a:stretch>
            <a:fillRect/>
          </a:stretch>
        </p:blipFill>
        <p:spPr>
          <a:xfrm>
            <a:off x="4956175" y="1974850"/>
            <a:ext cx="3937000" cy="44069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333375"/>
            <a:ext cx="8229600" cy="796925"/>
          </a:xfrm>
        </p:spPr>
        <p:txBody>
          <a:bodyPr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1196975"/>
            <a:ext cx="8362950" cy="5400675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100" dirty="0" smtClean="0"/>
              <a:t>„AUTOR </a:t>
            </a:r>
            <a:r>
              <a:rPr lang="cs-CZ" sz="1100" dirty="0" smtClean="0"/>
              <a:t>NEUVEDEN“.. </a:t>
            </a:r>
            <a:r>
              <a:rPr lang="cs-CZ" sz="1100" i="1" dirty="0" smtClean="0"/>
              <a:t>sempra.cz</a:t>
            </a:r>
            <a:r>
              <a:rPr lang="cs-CZ" sz="1100" dirty="0" smtClean="0"/>
              <a:t> [online]. [cit. 30.8.2012]. Dostupný na WWW: &lt;http://www.google.cz/</a:t>
            </a:r>
            <a:r>
              <a:rPr lang="cs-CZ" sz="1100" dirty="0" err="1" smtClean="0"/>
              <a:t>imgres?hl</a:t>
            </a:r>
            <a:r>
              <a:rPr lang="cs-CZ" sz="1100" dirty="0" smtClean="0"/>
              <a:t>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=1440&amp;bih=745&amp;tbm=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=J9S454dp5gP_WM:&amp;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=http://www.sempra.cz/</a:t>
            </a:r>
            <a:r>
              <a:rPr lang="cs-CZ" sz="1100" dirty="0" err="1" smtClean="0"/>
              <a:t>odrudy</a:t>
            </a:r>
            <a:r>
              <a:rPr lang="cs-CZ" sz="1100" dirty="0" smtClean="0"/>
              <a:t>/</a:t>
            </a:r>
            <a:r>
              <a:rPr lang="cs-CZ" sz="1100" dirty="0" err="1" smtClean="0"/>
              <a:t>kvetiny</a:t>
            </a:r>
            <a:r>
              <a:rPr lang="cs-CZ" sz="1100" dirty="0" smtClean="0"/>
              <a:t>/</a:t>
            </a:r>
            <a:r>
              <a:rPr lang="cs-CZ" sz="1100" dirty="0" err="1" smtClean="0"/>
              <a:t>popisy.htm&amp;imgurl</a:t>
            </a:r>
            <a:r>
              <a:rPr lang="cs-CZ" sz="1100" dirty="0" smtClean="0"/>
              <a:t>=http://www.sempra.cz/</a:t>
            </a:r>
            <a:r>
              <a:rPr lang="cs-CZ" sz="1100" dirty="0" err="1" smtClean="0"/>
              <a:t>odrudy</a:t>
            </a:r>
            <a:r>
              <a:rPr lang="cs-CZ" sz="1100" dirty="0" smtClean="0"/>
              <a:t>/</a:t>
            </a:r>
            <a:r>
              <a:rPr lang="cs-CZ" sz="1100" dirty="0" err="1" smtClean="0"/>
              <a:t>kvetiny</a:t>
            </a:r>
            <a:r>
              <a:rPr lang="cs-CZ" sz="1100" dirty="0" smtClean="0"/>
              <a:t>/obr/full/</a:t>
            </a:r>
            <a:r>
              <a:rPr lang="cs-CZ" sz="1100" dirty="0" err="1" smtClean="0"/>
              <a:t>ageratum_houstonianum_capri.jpg&amp;w</a:t>
            </a:r>
            <a:r>
              <a:rPr lang="cs-CZ" sz="1100" dirty="0" smtClean="0"/>
              <a:t>=602&amp;h=400&amp;ei=Ytk_UIPRKYfssgb2pID4Aw&amp;zoom=1&amp;iact=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=862&amp;vpy=457&amp;dur=474&amp;hovh=122&amp;hovw=157&amp;tx=157&amp;ty=50&amp;sig=111921163506734094264&amp;page=1&amp;tbnh=122&amp;tbnw=157&amp;start=0&amp;ndsp=30&amp;ved=1t:429,r:27,s:0,i:154&gt;. </a:t>
            </a:r>
          </a:p>
          <a:p>
            <a:pPr eaLnBrk="1" hangingPunct="1"/>
            <a:r>
              <a:rPr lang="cs-CZ" sz="1100" dirty="0" smtClean="0"/>
              <a:t>„AUTOR NEUVEDEN“.. </a:t>
            </a:r>
            <a:r>
              <a:rPr lang="cs-CZ" sz="1100" i="1" dirty="0" smtClean="0"/>
              <a:t>rostlinky.eu</a:t>
            </a:r>
            <a:r>
              <a:rPr lang="cs-CZ" sz="1100" dirty="0" smtClean="0"/>
              <a:t> [online]. [cit. 30.8.2012]. Dostupný na WWW: &lt;http://www.google.cz/</a:t>
            </a:r>
            <a:r>
              <a:rPr lang="cs-CZ" sz="1100" dirty="0" err="1" smtClean="0"/>
              <a:t>imgres?hl</a:t>
            </a:r>
            <a:r>
              <a:rPr lang="cs-CZ" sz="1100" dirty="0" smtClean="0"/>
              <a:t>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=830yB3zdtQcJoM:&amp;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=http://rostlinky.eu/</a:t>
            </a:r>
            <a:r>
              <a:rPr lang="cs-CZ" sz="1100" dirty="0" err="1" smtClean="0"/>
              <a:t>okrasne-kvetiny</a:t>
            </a:r>
            <a:r>
              <a:rPr lang="cs-CZ" sz="1100" dirty="0" smtClean="0"/>
              <a:t>/258-nestarec-mexicky-smes-barev-seminka-02-g.html&amp;imgurl=http://rostlinky.eu/493-thickbox/nestarec-mexicky-smes-barev-seminka-02-g.jpg&amp;w=600&amp;h=600&amp;ei=jts_UIjkL8jHsga67oGgAw&amp;zoom=1&amp;iact=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=187&amp;vpy=180&amp;dur=386&amp;hovh=225&amp;hovw=225&amp;tx=121&amp;ty=133&amp;sig=111921163506734094264&amp;page=1&amp;tbnh=158&amp;tbnw=158&amp;start=0&amp;ndsp=22&amp;ved=1t:429,r:0,s:0,i:74&gt;. </a:t>
            </a:r>
          </a:p>
          <a:p>
            <a:pPr eaLnBrk="1" hangingPunct="1"/>
            <a:r>
              <a:rPr lang="cs-CZ" sz="1100" dirty="0" smtClean="0"/>
              <a:t>„AUTOR NEUVEDEN“.. </a:t>
            </a:r>
            <a:r>
              <a:rPr lang="cs-CZ" sz="1100" i="1" dirty="0" smtClean="0"/>
              <a:t>google.cz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imgres?num</a:t>
            </a:r>
            <a:r>
              <a:rPr lang="cs-CZ" sz="1100" dirty="0" smtClean="0"/>
              <a:t>=10&amp;hl=</a:t>
            </a:r>
            <a:r>
              <a:rPr lang="cs-CZ" sz="1100" dirty="0" err="1" smtClean="0"/>
              <a:t>cs&amp;sa</a:t>
            </a:r>
            <a:r>
              <a:rPr lang="cs-CZ" sz="1100" dirty="0" smtClean="0"/>
              <a:t>=</a:t>
            </a:r>
            <a:r>
              <a:rPr lang="cs-CZ" sz="1100" dirty="0" err="1" smtClean="0"/>
              <a:t>X&amp;biw</a:t>
            </a:r>
            <a:r>
              <a:rPr lang="cs-CZ" sz="1100" dirty="0" smtClean="0"/>
              <a:t>=1440&amp;bih=718&amp;tbs=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=CRr-UMmpIa4eTM:&amp;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=http://plantayflor.blogspot.com/2009/11/</a:t>
            </a:r>
            <a:r>
              <a:rPr lang="cs-CZ" sz="1100" dirty="0" err="1" smtClean="0"/>
              <a:t>ageratum-houstonianum.html&amp;imgurl</a:t>
            </a:r>
            <a:r>
              <a:rPr lang="cs-CZ" sz="1100" dirty="0" smtClean="0"/>
              <a:t>=http://2.bp.blogspot.com/_</a:t>
            </a:r>
            <a:r>
              <a:rPr lang="cs-CZ" sz="1100" dirty="0" err="1" smtClean="0"/>
              <a:t>DmSG-NOEtoE</a:t>
            </a:r>
            <a:r>
              <a:rPr lang="cs-CZ" sz="1100" dirty="0" smtClean="0"/>
              <a:t>/SwR79-LAInI/</a:t>
            </a:r>
            <a:r>
              <a:rPr lang="cs-CZ" sz="1100" dirty="0" err="1" smtClean="0"/>
              <a:t>AAAAAAAAbLU</a:t>
            </a:r>
            <a:r>
              <a:rPr lang="cs-CZ" sz="1100" dirty="0" smtClean="0"/>
              <a:t>/</a:t>
            </a:r>
            <a:r>
              <a:rPr lang="cs-CZ" sz="1100" dirty="0" err="1" smtClean="0"/>
              <a:t>HUqqcbnGBbY</a:t>
            </a:r>
            <a:r>
              <a:rPr lang="cs-CZ" sz="1100" dirty="0" smtClean="0"/>
              <a:t>/s1600/.</a:t>
            </a:r>
            <a:r>
              <a:rPr lang="cs-CZ" sz="1100" dirty="0" err="1" smtClean="0"/>
              <a:t>jpg&amp;w</a:t>
            </a:r>
            <a:r>
              <a:rPr lang="cs-CZ" sz="1100" dirty="0" smtClean="0"/>
              <a:t>=640&amp;h=480&amp;ei=xrRBUOviGtDUsgbr5oDYAg&amp;zoom=1&amp;iact=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=788&amp;vpy=415&amp;dur=1006&amp;hovh=194&amp;hovw=259&amp;tx=129&amp;ty=69&amp;sig=111921163506734094264&amp;page=4&amp;tbnh=160&amp;tbnw=213&amp;start=66&amp;ndsp=24&amp;ved=1t:429,r:21,s:66,i:353&gt;. </a:t>
            </a:r>
          </a:p>
          <a:p>
            <a:pPr eaLnBrk="1" hangingPunct="1"/>
            <a:r>
              <a:rPr lang="cs-CZ" sz="1100" dirty="0" smtClean="0"/>
              <a:t>„AUTOR NEUVEDEN“. </a:t>
            </a:r>
            <a:r>
              <a:rPr lang="cs-CZ" sz="1100" i="1" dirty="0" smtClean="0"/>
              <a:t>newvisit.cz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imgres?hl</a:t>
            </a:r>
            <a:r>
              <a:rPr lang="cs-CZ" sz="1100" dirty="0" smtClean="0"/>
              <a:t>=</a:t>
            </a:r>
            <a:r>
              <a:rPr lang="cs-CZ" sz="1100" dirty="0" err="1" smtClean="0"/>
              <a:t>cs&amp;sa</a:t>
            </a:r>
            <a:r>
              <a:rPr lang="cs-CZ" sz="1100" dirty="0" smtClean="0"/>
              <a:t>=</a:t>
            </a:r>
            <a:r>
              <a:rPr lang="cs-CZ" sz="1100" dirty="0" err="1" smtClean="0"/>
              <a:t>X&amp;biw</a:t>
            </a:r>
            <a:r>
              <a:rPr lang="cs-CZ" sz="1100" dirty="0" smtClean="0"/>
              <a:t>=1440&amp;bih=718&amp;tbs=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</a:t>
            </a:r>
            <a:r>
              <a:rPr lang="cs-CZ" sz="1100" dirty="0" err="1" smtClean="0"/>
              <a:t>rQZIxezhm-eTxM</a:t>
            </a:r>
            <a:r>
              <a:rPr lang="cs-CZ" sz="1100" dirty="0" smtClean="0"/>
              <a:t>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=http://newvisit.cz/</a:t>
            </a:r>
            <a:r>
              <a:rPr lang="cs-CZ" sz="1100" dirty="0" err="1" smtClean="0"/>
              <a:t>cs</a:t>
            </a:r>
            <a:r>
              <a:rPr lang="cs-CZ" sz="1100" dirty="0" smtClean="0"/>
              <a:t>/aktuality/1321-letnickove_vysadby_v_podebradech&amp;imgurl=http://newvisit.cz/</a:t>
            </a:r>
            <a:r>
              <a:rPr lang="cs-CZ" sz="1100" dirty="0" err="1" smtClean="0"/>
              <a:t>gallery</a:t>
            </a:r>
            <a:r>
              <a:rPr lang="cs-CZ" sz="1100" dirty="0" smtClean="0"/>
              <a:t>/full/im4e7c7e0175f5f.jpg&amp;w=400&amp;h=600&amp;ei=</a:t>
            </a:r>
            <a:r>
              <a:rPr lang="cs-CZ" sz="1100" dirty="0" err="1" smtClean="0"/>
              <a:t>KLpBUMnKCcnctAbRxYCIDw&amp;zoom</a:t>
            </a:r>
            <a:r>
              <a:rPr lang="cs-CZ" sz="1100" dirty="0" smtClean="0"/>
              <a:t>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=465&amp;vpy=188&amp;dur=378&amp;hovh=275&amp;hovw=183&amp;tx=116&amp;ty=160&amp;sig=111921163506734094264&amp;page=2&amp;tbnh=181&amp;tbnw=119&amp;start=20&amp;ndsp=25&amp;ved=1t:429,r:8,s:20,i:164&gt;. </a:t>
            </a:r>
          </a:p>
          <a:p>
            <a:pPr eaLnBrk="1" hangingPunct="1"/>
            <a:r>
              <a:rPr lang="cs-CZ" sz="1100" dirty="0" smtClean="0"/>
              <a:t>„AUTOR NEUVEDEN“. </a:t>
            </a:r>
            <a:r>
              <a:rPr lang="cs-CZ" sz="1100" i="1" dirty="0" smtClean="0"/>
              <a:t>blog.anniesannuals.com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imgres?start</a:t>
            </a:r>
            <a:r>
              <a:rPr lang="cs-CZ" sz="1100" dirty="0" smtClean="0"/>
              <a:t>=349&amp;hl=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=s0Oe_WxZ5OykCM:&amp;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=http://blog.anniesannuals.com/</a:t>
            </a:r>
            <a:r>
              <a:rPr lang="cs-CZ" sz="1100" dirty="0" err="1" smtClean="0"/>
              <a:t>tag</a:t>
            </a:r>
            <a:r>
              <a:rPr lang="cs-CZ" sz="1100" dirty="0" smtClean="0"/>
              <a:t>/</a:t>
            </a:r>
            <a:r>
              <a:rPr lang="cs-CZ" sz="1100" dirty="0" err="1" smtClean="0"/>
              <a:t>ageratum-houstonianum</a:t>
            </a:r>
            <a:r>
              <a:rPr lang="cs-CZ" sz="1100" dirty="0" smtClean="0"/>
              <a:t>/&amp;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=http://farm4.static.flickr.com/3079/5730779673_e63c9e0909.jpg&amp;w=375&amp;h=500&amp;ei=479BUIjjFsrPtAaQnIGABw&amp;zoom=1&amp;iact=</a:t>
            </a:r>
            <a:r>
              <a:rPr lang="cs-CZ" sz="1100" dirty="0" err="1" smtClean="0"/>
              <a:t>rc&amp;dur</a:t>
            </a:r>
            <a:r>
              <a:rPr lang="cs-CZ" sz="1100" dirty="0" smtClean="0"/>
              <a:t>=456&amp;sig=111921163506734094264&amp;page=16&amp;tbnh=176&amp;tbnw=140&amp;ndsp=24&amp;ved=1t:429,r:3,s:349,i:258&amp;tx=65&amp;ty=111&gt;.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ANTIRRHINUM MAJUS</a:t>
            </a:r>
            <a:br>
              <a:rPr lang="cs-CZ" sz="4000" b="1" smtClean="0"/>
            </a:br>
            <a:r>
              <a:rPr lang="cs-CZ" sz="4000" b="1" smtClean="0"/>
              <a:t>HLEDÍK VĚTŠÍ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95288" y="1916113"/>
            <a:ext cx="4100512" cy="3951287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Scrophulariaceae –                   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krtičníkovité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Středomoří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2531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t="17924"/>
          <a:stretch>
            <a:fillRect/>
          </a:stretch>
        </p:blipFill>
        <p:spPr>
          <a:xfrm>
            <a:off x="5003800" y="1390650"/>
            <a:ext cx="3671888" cy="44767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539750" y="476250"/>
            <a:ext cx="8229600" cy="180022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20 – 90 cm, dělí se do 3 skupin podle výšky na vysoké, polovysoké a nízké, listy kopinaté, květy 3 - 5 cm dlouhé, v hustém vzpřímeném hroznu, různé pastelové barvy (bílá, žlutá, růžová, červená)</a:t>
            </a:r>
            <a:r>
              <a:rPr lang="cs-CZ" sz="2300" smtClean="0"/>
              <a:t> </a:t>
            </a:r>
          </a:p>
        </p:txBody>
      </p:sp>
      <p:pic>
        <p:nvPicPr>
          <p:cNvPr id="23554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398713"/>
            <a:ext cx="4038600" cy="4221162"/>
          </a:xfrm>
        </p:spPr>
      </p:pic>
      <p:pic>
        <p:nvPicPr>
          <p:cNvPr id="23555" name="Zástupný symbol pro obsah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643438" y="2349500"/>
            <a:ext cx="3998912" cy="43926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>
          <a:xfrm>
            <a:off x="395288" y="457200"/>
            <a:ext cx="8291512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teplá slunná poloha, střední půda s Ca, lze vysévat i přímo na stanoviště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k řezu, na záhony a do nádob</a:t>
            </a:r>
            <a:endParaRPr lang="cs-CZ" smtClean="0"/>
          </a:p>
        </p:txBody>
      </p:sp>
      <p:pic>
        <p:nvPicPr>
          <p:cNvPr id="24578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t="13477"/>
          <a:stretch>
            <a:fillRect/>
          </a:stretch>
        </p:blipFill>
        <p:spPr>
          <a:xfrm>
            <a:off x="539750" y="2565400"/>
            <a:ext cx="3600450" cy="4152900"/>
          </a:xfrm>
        </p:spPr>
      </p:pic>
      <p:pic>
        <p:nvPicPr>
          <p:cNvPr id="24579" name="Zástupný symbol pro obsah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 t="3082" b="9070"/>
          <a:stretch>
            <a:fillRect/>
          </a:stretch>
        </p:blipFill>
        <p:spPr>
          <a:xfrm>
            <a:off x="4932363" y="2565400"/>
            <a:ext cx="3384550" cy="41021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57200"/>
            <a:ext cx="8229600" cy="884238"/>
          </a:xfrm>
        </p:spPr>
        <p:txBody>
          <a:bodyPr anchor="t"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9388" y="1412875"/>
            <a:ext cx="8507412" cy="49688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1100" dirty="0" smtClean="0"/>
          </a:p>
          <a:p>
            <a:pPr eaLnBrk="1" hangingPunct="1">
              <a:lnSpc>
                <a:spcPct val="90000"/>
              </a:lnSpc>
            </a:pPr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80-85362-41-4</a:t>
            </a:r>
          </a:p>
          <a:p>
            <a:pPr eaLnBrk="1" hangingPunct="1">
              <a:lnSpc>
                <a:spcPct val="90000"/>
              </a:lnSpc>
            </a:pPr>
            <a:r>
              <a:rPr lang="cs-CZ" sz="1100" dirty="0" smtClean="0"/>
              <a:t>„</a:t>
            </a:r>
            <a:r>
              <a:rPr lang="cs-CZ" sz="1100" dirty="0" smtClean="0"/>
              <a:t>AUTOR NEUVEDEN“. </a:t>
            </a:r>
            <a:r>
              <a:rPr lang="cs-CZ" sz="1100" i="1" dirty="0" smtClean="0"/>
              <a:t>dkimages.com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imgres?hl</a:t>
            </a:r>
            <a:r>
              <a:rPr lang="cs-CZ" sz="1100" dirty="0" smtClean="0"/>
              <a:t>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</a:t>
            </a:r>
            <a:r>
              <a:rPr lang="cs-CZ" sz="1100" dirty="0" err="1" smtClean="0"/>
              <a:t>ACbSrunAHugkoM</a:t>
            </a:r>
            <a:r>
              <a:rPr lang="cs-CZ" sz="1100" dirty="0" smtClean="0"/>
              <a:t>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=http://www.dkimages.com/</a:t>
            </a:r>
            <a:r>
              <a:rPr lang="cs-CZ" sz="1100" dirty="0" err="1" smtClean="0"/>
              <a:t>discover</a:t>
            </a:r>
            <a:r>
              <a:rPr lang="cs-CZ" sz="1100" dirty="0" smtClean="0"/>
              <a:t>/</a:t>
            </a:r>
            <a:r>
              <a:rPr lang="cs-CZ" sz="1100" dirty="0" err="1" smtClean="0"/>
              <a:t>Home</a:t>
            </a:r>
            <a:r>
              <a:rPr lang="cs-CZ" sz="1100" dirty="0" smtClean="0"/>
              <a:t>/</a:t>
            </a:r>
            <a:r>
              <a:rPr lang="cs-CZ" sz="1100" dirty="0" err="1" smtClean="0"/>
              <a:t>Plants</a:t>
            </a:r>
            <a:r>
              <a:rPr lang="cs-CZ" sz="1100" dirty="0" smtClean="0"/>
              <a:t>/</a:t>
            </a:r>
            <a:r>
              <a:rPr lang="cs-CZ" sz="1100" dirty="0" err="1" smtClean="0"/>
              <a:t>Classification</a:t>
            </a:r>
            <a:r>
              <a:rPr lang="cs-CZ" sz="1100" dirty="0" smtClean="0"/>
              <a:t>/</a:t>
            </a:r>
            <a:r>
              <a:rPr lang="cs-CZ" sz="1100" dirty="0" err="1" smtClean="0"/>
              <a:t>Tracheophyta</a:t>
            </a:r>
            <a:r>
              <a:rPr lang="cs-CZ" sz="1100" dirty="0" smtClean="0"/>
              <a:t>/</a:t>
            </a:r>
            <a:r>
              <a:rPr lang="cs-CZ" sz="1100" dirty="0" err="1" smtClean="0"/>
              <a:t>Magnoliophyta</a:t>
            </a:r>
            <a:r>
              <a:rPr lang="cs-CZ" sz="1100" dirty="0" smtClean="0"/>
              <a:t>/</a:t>
            </a:r>
            <a:r>
              <a:rPr lang="cs-CZ" sz="1100" dirty="0" err="1" smtClean="0"/>
              <a:t>Magnoliopsida</a:t>
            </a:r>
            <a:r>
              <a:rPr lang="cs-CZ" sz="1100" dirty="0" smtClean="0"/>
              <a:t>/</a:t>
            </a:r>
            <a:r>
              <a:rPr lang="cs-CZ" sz="1100" dirty="0" err="1" smtClean="0"/>
              <a:t>Scrophylariales</a:t>
            </a:r>
            <a:r>
              <a:rPr lang="cs-CZ" sz="1100" dirty="0" smtClean="0"/>
              <a:t>/</a:t>
            </a:r>
            <a:r>
              <a:rPr lang="cs-CZ" sz="1100" dirty="0" err="1" smtClean="0"/>
              <a:t>Scrophulariaceae</a:t>
            </a:r>
            <a:r>
              <a:rPr lang="cs-CZ" sz="1100" dirty="0" smtClean="0"/>
              <a:t>/</a:t>
            </a:r>
            <a:r>
              <a:rPr lang="cs-CZ" sz="1100" dirty="0" err="1" smtClean="0"/>
              <a:t>Antirrhinum</a:t>
            </a:r>
            <a:r>
              <a:rPr lang="cs-CZ" sz="1100" dirty="0" smtClean="0"/>
              <a:t>/</a:t>
            </a:r>
            <a:r>
              <a:rPr lang="cs-CZ" sz="1100" dirty="0" err="1" smtClean="0"/>
              <a:t>Antirrhinum-majus</a:t>
            </a:r>
            <a:r>
              <a:rPr lang="cs-CZ" sz="1100" dirty="0" smtClean="0"/>
              <a:t>/</a:t>
            </a:r>
            <a:r>
              <a:rPr lang="cs-CZ" sz="1100" dirty="0" err="1" smtClean="0"/>
              <a:t>Antirrhinum-majus-Sonnet-Series</a:t>
            </a:r>
            <a:r>
              <a:rPr lang="cs-CZ" sz="1100" dirty="0" smtClean="0"/>
              <a:t>/Antirrhinum-majus-Sonnet-2.html&amp;imgurl=http://www.dkimages.com/</a:t>
            </a:r>
            <a:r>
              <a:rPr lang="cs-CZ" sz="1100" dirty="0" err="1" smtClean="0"/>
              <a:t>discover</a:t>
            </a:r>
            <a:r>
              <a:rPr lang="cs-CZ" sz="1100" dirty="0" smtClean="0"/>
              <a:t>/</a:t>
            </a:r>
            <a:r>
              <a:rPr lang="cs-CZ" sz="1100" dirty="0" err="1" smtClean="0"/>
              <a:t>previews</a:t>
            </a:r>
            <a:r>
              <a:rPr lang="cs-CZ" sz="1100" dirty="0" smtClean="0"/>
              <a:t>/790/900614.JPG&amp;w=517&amp;h=768&amp;ei=icdBUMvuNtGRswbU6YDoCg&amp;zoom=1&amp;iact=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=300&amp;vpy=314&amp;dur=1905&amp;hovh=274&amp;hovw=184&amp;tx=96&amp;ty=107&amp;sig=111921163506734094264&amp;page=1&amp;tbnh=160&amp;tbnw=108&amp;start=0&amp;ndsp=23&amp;ved=1t:429,r:8,s:0,i:99&gt;.</a:t>
            </a:r>
          </a:p>
          <a:p>
            <a:pPr eaLnBrk="1" hangingPunct="1">
              <a:lnSpc>
                <a:spcPct val="90000"/>
              </a:lnSpc>
            </a:pPr>
            <a:r>
              <a:rPr lang="cs-CZ" sz="1100" dirty="0" smtClean="0"/>
              <a:t> „AUTOR NEUVEDEN“. </a:t>
            </a:r>
            <a:r>
              <a:rPr lang="cs-CZ" sz="1100" i="1" dirty="0" smtClean="0"/>
              <a:t>osiva-semena.cz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imgres?start</a:t>
            </a:r>
            <a:r>
              <a:rPr lang="cs-CZ" sz="1100" dirty="0" smtClean="0"/>
              <a:t>=308&amp;hl=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=RvNjxsz9mcJxCM:&amp;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=http://osiva-semena.cz/</a:t>
            </a:r>
            <a:r>
              <a:rPr lang="cs-CZ" sz="1100" dirty="0" err="1" smtClean="0"/>
              <a:t>letnicky</a:t>
            </a:r>
            <a:r>
              <a:rPr lang="cs-CZ" sz="1100" dirty="0" smtClean="0"/>
              <a:t>/933-hledik-vetsi-letnicka-antirrhinum-majus-prodej-semen-letnicek-02-gr.html&amp;imgurl=http://osiva-semena.cz/933-1201-thickbox/hledik-vetsi-letnicka-antirrhinum-majus-prodej-semen-letnicek-02-gr.jpg&amp;w=600&amp;h=600&amp;ei=bMhBUPnNLpDptQaji4C4Bw&amp;zoom=1&amp;iact=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=1175&amp;vpy=271&amp;dur=362&amp;hovh=225&amp;hovw=225&amp;tx=133&amp;ty=142&amp;sig=111921163506734094264&amp;page=13&amp;tbnh=156&amp;tbnw=165&amp;ndsp=27&amp;ved=1t:429,r:19,s:308,i:145&gt;. </a:t>
            </a:r>
          </a:p>
          <a:p>
            <a:pPr eaLnBrk="1" hangingPunct="1">
              <a:lnSpc>
                <a:spcPct val="90000"/>
              </a:lnSpc>
            </a:pPr>
            <a:r>
              <a:rPr lang="cs-CZ" sz="1100" dirty="0" smtClean="0"/>
              <a:t>„AUTOR NEUVEDEN“. </a:t>
            </a:r>
            <a:r>
              <a:rPr lang="cs-CZ" sz="1100" i="1" dirty="0" smtClean="0"/>
              <a:t>flora.nhm-wien.ac.at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imgres?start</a:t>
            </a:r>
            <a:r>
              <a:rPr lang="cs-CZ" sz="1100" dirty="0" smtClean="0"/>
              <a:t>=77&amp;hl=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=2E1l8xD2vC8QZM:&amp;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=http://flora.nhm-wien.ac.at/</a:t>
            </a:r>
            <a:r>
              <a:rPr lang="cs-CZ" sz="1100" dirty="0" err="1" smtClean="0"/>
              <a:t>Seiten-Arten</a:t>
            </a:r>
            <a:r>
              <a:rPr lang="cs-CZ" sz="1100" dirty="0" smtClean="0"/>
              <a:t>/</a:t>
            </a:r>
            <a:r>
              <a:rPr lang="cs-CZ" sz="1100" dirty="0" err="1" smtClean="0"/>
              <a:t>Antirrhinum-majus.htm&amp;imgurl</a:t>
            </a:r>
            <a:r>
              <a:rPr lang="cs-CZ" sz="1100" dirty="0" smtClean="0"/>
              <a:t>=http://flora.nhm-wien.ac.at/</a:t>
            </a:r>
            <a:r>
              <a:rPr lang="cs-CZ" sz="1100" dirty="0" err="1" smtClean="0"/>
              <a:t>Bilder</a:t>
            </a:r>
            <a:r>
              <a:rPr lang="cs-CZ" sz="1100" dirty="0" smtClean="0"/>
              <a:t>-A-F/</a:t>
            </a:r>
            <a:r>
              <a:rPr lang="cs-CZ" sz="1100" dirty="0" err="1" smtClean="0"/>
              <a:t>Antirrhinum-majus.jpg&amp;w</a:t>
            </a:r>
            <a:r>
              <a:rPr lang="cs-CZ" sz="1100" dirty="0" smtClean="0"/>
              <a:t>=700&amp;h=769&amp;ei=pslBUM3uEMzAtAblk4CwCw&amp;zoom=1&amp;iact=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=331&amp;vpy=190&amp;dur=369&amp;hovh=235&amp;hovw=214&amp;tx=134&amp;ty=131&amp;sig=111921163506734094264&amp;page=4&amp;tbnh=175&amp;tbnw=169&amp;ndsp=28&amp;ved=1t:429,r:22,s:77,i:75&gt;. </a:t>
            </a:r>
          </a:p>
          <a:p>
            <a:pPr eaLnBrk="1" hangingPunct="1">
              <a:lnSpc>
                <a:spcPct val="90000"/>
              </a:lnSpc>
            </a:pPr>
            <a:r>
              <a:rPr lang="cs-CZ" sz="1100" dirty="0" smtClean="0"/>
              <a:t>„AUTOR NEUVEDEN“. </a:t>
            </a:r>
            <a:r>
              <a:rPr lang="cs-CZ" sz="1100" i="1" dirty="0" smtClean="0"/>
              <a:t>laurent.renault.edb.free.fr.</a:t>
            </a:r>
            <a:r>
              <a:rPr lang="cs-CZ" sz="1100" dirty="0" smtClean="0"/>
              <a:t> [online]. [cit. 1.9.2012]. Dostupný na WWW: &lt;http://laurent.renault.edb.free.fr/EDB%20PLANTES%20ATP2/ESTIVALES%20ATP2/Antirrhinum%20majus%20%27Liberty%20Bronze%27%20%283%29.JPG&gt;. </a:t>
            </a:r>
          </a:p>
          <a:p>
            <a:pPr eaLnBrk="1" hangingPunct="1">
              <a:lnSpc>
                <a:spcPct val="90000"/>
              </a:lnSpc>
            </a:pPr>
            <a:r>
              <a:rPr lang="cs-CZ" sz="1100" dirty="0" smtClean="0"/>
              <a:t>„AUTOR NEUVEDEN“. </a:t>
            </a:r>
            <a:r>
              <a:rPr lang="cs-CZ" sz="1100" i="1" dirty="0" smtClean="0"/>
              <a:t>sakataornamentals.com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imgres?start</a:t>
            </a:r>
            <a:r>
              <a:rPr lang="cs-CZ" sz="1100" dirty="0" smtClean="0"/>
              <a:t>=283&amp;hl=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=mh75bxkxH19kHM:&amp;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=http://www.sakataornamentals.com/</a:t>
            </a:r>
            <a:r>
              <a:rPr lang="cs-CZ" sz="1100" dirty="0" err="1" smtClean="0"/>
              <a:t>index.cfm</a:t>
            </a:r>
            <a:r>
              <a:rPr lang="cs-CZ" sz="1100" dirty="0" smtClean="0"/>
              <a:t>/</a:t>
            </a:r>
            <a:r>
              <a:rPr lang="cs-CZ" sz="1100" dirty="0" err="1" smtClean="0"/>
              <a:t>fuseaction</a:t>
            </a:r>
            <a:r>
              <a:rPr lang="cs-CZ" sz="1100" dirty="0" smtClean="0"/>
              <a:t>/</a:t>
            </a:r>
            <a:r>
              <a:rPr lang="cs-CZ" sz="1100" dirty="0" err="1" smtClean="0"/>
              <a:t>mobile.plant</a:t>
            </a:r>
            <a:r>
              <a:rPr lang="cs-CZ" sz="1100" dirty="0" smtClean="0"/>
              <a:t>/</a:t>
            </a:r>
            <a:r>
              <a:rPr lang="cs-CZ" sz="1100" dirty="0" err="1" smtClean="0"/>
              <a:t>plantID</a:t>
            </a:r>
            <a:r>
              <a:rPr lang="cs-CZ" sz="1100" dirty="0" smtClean="0"/>
              <a:t>/3223/</a:t>
            </a:r>
            <a:r>
              <a:rPr lang="cs-CZ" sz="1100" dirty="0" err="1" smtClean="0"/>
              <a:t>index.htm&amp;imgurl</a:t>
            </a:r>
            <a:r>
              <a:rPr lang="cs-CZ" sz="1100" dirty="0" smtClean="0"/>
              <a:t>=http://www.sakataornamentals.com/_</a:t>
            </a:r>
            <a:r>
              <a:rPr lang="cs-CZ" sz="1100" dirty="0" err="1" smtClean="0"/>
              <a:t>ccLib</a:t>
            </a:r>
            <a:r>
              <a:rPr lang="cs-CZ" sz="1100" dirty="0" smtClean="0"/>
              <a:t>/image/</a:t>
            </a:r>
            <a:r>
              <a:rPr lang="cs-CZ" sz="1100" dirty="0" err="1" smtClean="0"/>
              <a:t>plants</a:t>
            </a:r>
            <a:r>
              <a:rPr lang="cs-CZ" sz="1100" dirty="0" smtClean="0"/>
              <a:t>/DETA-3223.jpg&amp;w=300&amp;h=414&amp;ei=CNBBUPKoGo2VswabvIGgAw&amp;zoom=1&amp;iact=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=440&amp;vpy=299&amp;dur=675&amp;hovh=184&amp;hovw=133&amp;tx=91&amp;ty=94&amp;sig=111921163506734094264&amp;page=12&amp;tbnh=184&amp;tbnw=133&amp;ndsp=25&amp;ved=1t:429,r:1,s:283,i:9&gt;. </a:t>
            </a:r>
          </a:p>
          <a:p>
            <a:pPr eaLnBrk="1" hangingPunct="1">
              <a:lnSpc>
                <a:spcPct val="90000"/>
              </a:lnSpc>
            </a:pPr>
            <a:endParaRPr lang="cs-CZ" sz="1100" dirty="0" smtClean="0"/>
          </a:p>
          <a:p>
            <a:pPr eaLnBrk="1" hangingPunct="1">
              <a:lnSpc>
                <a:spcPct val="90000"/>
              </a:lnSpc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395288" y="476250"/>
            <a:ext cx="8229600" cy="1512888"/>
          </a:xfrm>
        </p:spPr>
        <p:txBody>
          <a:bodyPr/>
          <a:lstStyle/>
          <a:p>
            <a:pPr eaLnBrk="1" hangingPunct="1"/>
            <a:r>
              <a:rPr lang="cs-CZ" sz="4000" b="1" smtClean="0"/>
              <a:t>BEGONIA SEMPERFLORENS</a:t>
            </a:r>
            <a:br>
              <a:rPr lang="cs-CZ" sz="4000" b="1" smtClean="0"/>
            </a:br>
            <a:r>
              <a:rPr lang="cs-CZ" sz="4000" b="1" smtClean="0"/>
              <a:t>BEGÓNIE STÁLEKVETOUCÍ </a:t>
            </a:r>
            <a:r>
              <a:rPr lang="cs-CZ" sz="3200" b="1" smtClean="0"/>
              <a:t>(voskovka)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95288" y="2420938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Begoniaceae -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kysalovité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Střední a Jižní 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Amerika</a:t>
            </a:r>
          </a:p>
        </p:txBody>
      </p:sp>
      <p:pic>
        <p:nvPicPr>
          <p:cNvPr id="26627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500563" y="2055813"/>
            <a:ext cx="4110037" cy="42513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>
          <a:xfrm>
            <a:off x="539750" y="549275"/>
            <a:ext cx="8229600" cy="13716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20 – 30 cm, křehké okrouhlé voskové listy – zelené až karmínové, květy 2 cm velké, bílé, růžové, červené</a:t>
            </a:r>
          </a:p>
        </p:txBody>
      </p:sp>
      <p:pic>
        <p:nvPicPr>
          <p:cNvPr id="27650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565400"/>
            <a:ext cx="4175125" cy="3605213"/>
          </a:xfrm>
        </p:spPr>
      </p:pic>
      <p:pic>
        <p:nvPicPr>
          <p:cNvPr id="27651" name="Zástupný symbol pro obsah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580063" y="2349500"/>
            <a:ext cx="3178175" cy="3886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5319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NÁROKY:</a:t>
            </a:r>
            <a:r>
              <a:rPr lang="cs-CZ" sz="2400" u="sng" smtClean="0"/>
              <a:t/>
            </a:r>
            <a:br>
              <a:rPr lang="cs-CZ" sz="2400" u="sng" smtClean="0"/>
            </a:br>
            <a:r>
              <a:rPr lang="cs-CZ" sz="2400" smtClean="0"/>
              <a:t>teplá slunná poloha, půda vlhčí, humózní, mírně kyselá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ornamentální výsadby, obruby a do nádob</a:t>
            </a:r>
            <a:br>
              <a:rPr lang="cs-CZ" sz="24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pic>
        <p:nvPicPr>
          <p:cNvPr id="28674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8398"/>
          <a:stretch>
            <a:fillRect/>
          </a:stretch>
        </p:blipFill>
        <p:spPr>
          <a:xfrm>
            <a:off x="684213" y="2270125"/>
            <a:ext cx="4217987" cy="4083050"/>
          </a:xfrm>
        </p:spPr>
      </p:pic>
      <p:pic>
        <p:nvPicPr>
          <p:cNvPr id="28675" name="Zástupný symbol pro obsah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 l="12325" r="21770"/>
          <a:stretch>
            <a:fillRect/>
          </a:stretch>
        </p:blipFill>
        <p:spPr>
          <a:xfrm>
            <a:off x="5364163" y="2266950"/>
            <a:ext cx="3600450" cy="40973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57200"/>
            <a:ext cx="8229600" cy="884238"/>
          </a:xfrm>
        </p:spPr>
        <p:txBody>
          <a:bodyPr anchor="t"/>
          <a:lstStyle/>
          <a:p>
            <a:pPr eaLnBrk="1" hangingPunct="1"/>
            <a:r>
              <a:rPr lang="cs-CZ" sz="4200" b="1" dirty="0" smtClean="0"/>
              <a:t>ZDROJE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435975" cy="4530725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80-85362-41-4</a:t>
            </a:r>
          </a:p>
          <a:p>
            <a:pPr eaLnBrk="1" hangingPunct="1"/>
            <a:r>
              <a:rPr lang="cs-CZ" sz="1100" dirty="0" smtClean="0"/>
              <a:t>„</a:t>
            </a:r>
            <a:r>
              <a:rPr lang="cs-CZ" sz="1100" dirty="0" smtClean="0"/>
              <a:t>AUTOR NEUVEDEN“. </a:t>
            </a:r>
            <a:r>
              <a:rPr lang="cs-CZ" sz="1100" i="1" dirty="0" smtClean="0"/>
              <a:t>thompson-morgan.com</a:t>
            </a:r>
            <a:r>
              <a:rPr lang="cs-CZ" sz="1100" dirty="0" smtClean="0"/>
              <a:t> [online]. [cit. 1.9.2012]. Dostupný na WWW: &lt;http://www.thompson-morgan.com/public/</a:t>
            </a:r>
            <a:r>
              <a:rPr lang="cs-CZ" sz="1100" dirty="0" err="1" smtClean="0"/>
              <a:t>QLOnline</a:t>
            </a:r>
            <a:r>
              <a:rPr lang="cs-CZ" sz="1100" dirty="0" smtClean="0"/>
              <a:t>/</a:t>
            </a:r>
            <a:r>
              <a:rPr lang="cs-CZ" sz="1100" dirty="0" err="1" smtClean="0"/>
              <a:t>product?portal:componentId</a:t>
            </a:r>
            <a:r>
              <a:rPr lang="cs-CZ" sz="1100" dirty="0" smtClean="0"/>
              <a:t>=32485735&amp;portal:type=</a:t>
            </a:r>
            <a:r>
              <a:rPr lang="cs-CZ" sz="1100" dirty="0" err="1" smtClean="0"/>
              <a:t>action&amp;portal:isSecure</a:t>
            </a:r>
            <a:r>
              <a:rPr lang="cs-CZ" sz="1100" dirty="0" smtClean="0"/>
              <a:t>=</a:t>
            </a:r>
            <a:r>
              <a:rPr lang="cs-CZ" sz="1100" dirty="0" err="1" smtClean="0"/>
              <a:t>false&amp;productCode</a:t>
            </a:r>
            <a:r>
              <a:rPr lang="cs-CZ" sz="1100" dirty="0" smtClean="0"/>
              <a:t>=p1269TM&gt;. </a:t>
            </a:r>
          </a:p>
          <a:p>
            <a:pPr eaLnBrk="1" hangingPunct="1"/>
            <a:r>
              <a:rPr lang="cs-CZ" sz="1100" dirty="0" smtClean="0"/>
              <a:t>„AUTOR NEUVEDEN“. </a:t>
            </a:r>
            <a:r>
              <a:rPr lang="cs-CZ" sz="1100" i="1" dirty="0" smtClean="0"/>
              <a:t>garten.cz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imgres?hl</a:t>
            </a:r>
            <a:r>
              <a:rPr lang="cs-CZ" sz="1100" dirty="0" smtClean="0"/>
              <a:t>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=yvL8PXDZbfAq5M:&amp;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=http://www.garten.cz/</a:t>
            </a:r>
            <a:r>
              <a:rPr lang="cs-CZ" sz="1100" dirty="0" err="1" smtClean="0"/>
              <a:t>forum</a:t>
            </a:r>
            <a:r>
              <a:rPr lang="cs-CZ" sz="1100" dirty="0" smtClean="0"/>
              <a:t>/f1/</a:t>
            </a:r>
            <a:r>
              <a:rPr lang="cs-CZ" sz="1100" dirty="0" err="1" smtClean="0"/>
              <a:t>cz</a:t>
            </a:r>
            <a:r>
              <a:rPr lang="cs-CZ" sz="1100" dirty="0" smtClean="0"/>
              <a:t>/18958/&amp;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=http://www.garten.cz/</a:t>
            </a:r>
            <a:r>
              <a:rPr lang="cs-CZ" sz="1100" dirty="0" err="1" smtClean="0"/>
              <a:t>images_forum</a:t>
            </a:r>
            <a:r>
              <a:rPr lang="cs-CZ" sz="1100" dirty="0" smtClean="0"/>
              <a:t>/</a:t>
            </a:r>
            <a:r>
              <a:rPr lang="cs-CZ" sz="1100" dirty="0" err="1" smtClean="0"/>
              <a:t>gallery</a:t>
            </a:r>
            <a:r>
              <a:rPr lang="cs-CZ" sz="1100" dirty="0" smtClean="0"/>
              <a:t>/12147/9767-begonie-stalokveta-begonia-semperflorens-k.jpg&amp;w=450&amp;h=600&amp;ei=TNZBUJjOM4b6sgbTiYCgAg&amp;zoom=1&amp;iact=</a:t>
            </a:r>
            <a:r>
              <a:rPr lang="cs-CZ" sz="1100" dirty="0" err="1" smtClean="0"/>
              <a:t>hc&amp;vpx</a:t>
            </a:r>
            <a:r>
              <a:rPr lang="cs-CZ" sz="1100" dirty="0" smtClean="0"/>
              <a:t>=977&amp;vpy=80&amp;dur=297&amp;hovh=259&amp;hovw=194&amp;tx=152&amp;ty=102&amp;sig=111921163506734094264&amp;page=4&amp;tbnh=167&amp;tbnw=152&amp;start=66&amp;ndsp=21&amp;ved=1t:429,r:14,s:66,i:331&gt;. </a:t>
            </a:r>
          </a:p>
          <a:p>
            <a:pPr eaLnBrk="1" hangingPunct="1"/>
            <a:r>
              <a:rPr lang="cs-CZ" sz="1100" dirty="0" smtClean="0"/>
              <a:t>„AUTOR NEUVEDEN“. </a:t>
            </a:r>
            <a:r>
              <a:rPr lang="cs-CZ" sz="1100" i="1" dirty="0" smtClean="0"/>
              <a:t>giardino-piante-fiori.lacasagiusta.it</a:t>
            </a:r>
            <a:r>
              <a:rPr lang="cs-CZ" sz="1100" dirty="0" smtClean="0"/>
              <a:t> [online]. [cit. 1.9.2012]. Dostupný na WWW: &lt;http://www.google.cz/</a:t>
            </a:r>
            <a:r>
              <a:rPr lang="cs-CZ" sz="1100" dirty="0" err="1" smtClean="0"/>
              <a:t>imgres?hl</a:t>
            </a:r>
            <a:r>
              <a:rPr lang="cs-CZ" sz="1100" dirty="0" smtClean="0"/>
              <a:t>=</a:t>
            </a:r>
            <a:r>
              <a:rPr lang="cs-CZ" sz="1100" dirty="0" err="1" smtClean="0"/>
              <a:t>cs&amp;biw</a:t>
            </a:r>
            <a:r>
              <a:rPr lang="cs-CZ" sz="1100" dirty="0" smtClean="0"/>
              <a:t>=1440&amp;bih=745&amp;tbs=</a:t>
            </a:r>
            <a:r>
              <a:rPr lang="cs-CZ" sz="1100" dirty="0" err="1" smtClean="0"/>
              <a:t>isz:m&amp;tbm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isch&amp;tbnid</a:t>
            </a:r>
            <a:r>
              <a:rPr lang="cs-CZ" sz="1100" dirty="0" smtClean="0"/>
              <a:t>=eYHvA5d7KiEq2M:&amp;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=http://giardino-piante-fiori.lacasagiusta.it/</a:t>
            </a:r>
            <a:r>
              <a:rPr lang="cs-CZ" sz="1100" dirty="0" err="1" smtClean="0"/>
              <a:t>begonia-cura-coltivazione</a:t>
            </a:r>
            <a:r>
              <a:rPr lang="cs-CZ" sz="1100" dirty="0" smtClean="0"/>
              <a:t>/1208/&amp;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=http://giardino-piante-fiori.lacasagiusta.it/</a:t>
            </a:r>
            <a:r>
              <a:rPr lang="cs-CZ" sz="1100" dirty="0" err="1" smtClean="0"/>
              <a:t>wp-content</a:t>
            </a:r>
            <a:r>
              <a:rPr lang="cs-CZ" sz="1100" dirty="0" smtClean="0"/>
              <a:t>/</a:t>
            </a:r>
            <a:r>
              <a:rPr lang="cs-CZ" sz="1100" dirty="0" err="1" smtClean="0"/>
              <a:t>img</a:t>
            </a:r>
            <a:r>
              <a:rPr lang="cs-CZ" sz="1100" dirty="0" smtClean="0"/>
              <a:t>/</a:t>
            </a:r>
            <a:r>
              <a:rPr lang="cs-CZ" sz="1100" dirty="0" err="1" smtClean="0"/>
              <a:t>Begonia-Semperflorens.jpg&amp;w</a:t>
            </a:r>
            <a:r>
              <a:rPr lang="cs-CZ" sz="1100" dirty="0" smtClean="0"/>
              <a:t>=480&amp;h=640&amp;ei=TNZBUJjOM4b6sgbTiYCgAg&amp;zoom=1&amp;iact=</a:t>
            </a:r>
            <a:r>
              <a:rPr lang="cs-CZ" sz="1100" dirty="0" err="1" smtClean="0"/>
              <a:t>rc&amp;dur</a:t>
            </a:r>
            <a:r>
              <a:rPr lang="cs-CZ" sz="1100" dirty="0" smtClean="0"/>
              <a:t>=485&amp;sig=111921163506734094264&amp;page=1&amp;tbnh=172&amp;tbnw=146&amp;start=0&amp;ndsp=18&amp;ved=1t:429,r:3,s:0,i:83&amp;tx=91&amp;ty=88&gt;. </a:t>
            </a:r>
          </a:p>
          <a:p>
            <a:pPr eaLnBrk="1" hangingPunct="1"/>
            <a:r>
              <a:rPr lang="cs-CZ" sz="1100" dirty="0" smtClean="0"/>
              <a:t>AUTOR NEUVEDEN“.. </a:t>
            </a:r>
            <a:r>
              <a:rPr lang="cs-CZ" sz="1100" i="1" dirty="0" smtClean="0"/>
              <a:t>stanzie.pl</a:t>
            </a:r>
            <a:r>
              <a:rPr lang="cs-CZ" sz="1100" dirty="0" smtClean="0"/>
              <a:t> [online]. [cit. 1.9.2012]. Dostupný na WWW: &lt;http://www.stanzie.pl/</a:t>
            </a:r>
            <a:r>
              <a:rPr lang="cs-CZ" sz="1100" dirty="0" err="1" smtClean="0"/>
              <a:t>kwietniki</a:t>
            </a:r>
            <a:r>
              <a:rPr lang="cs-CZ" sz="1100" dirty="0" smtClean="0"/>
              <a:t>/</a:t>
            </a:r>
            <a:r>
              <a:rPr lang="cs-CZ" sz="1100" dirty="0" err="1" smtClean="0"/>
              <a:t>kwietnik-zeniszek-begonia-semperflorens.jpg.php</a:t>
            </a:r>
            <a:r>
              <a:rPr lang="cs-CZ" sz="1100" dirty="0" smtClean="0"/>
              <a:t>&gt;.</a:t>
            </a:r>
          </a:p>
          <a:p>
            <a:pPr eaLnBrk="1" hangingPunct="1"/>
            <a:r>
              <a:rPr lang="cs-CZ" sz="1100" dirty="0" smtClean="0"/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0722" name="Zástupný symbol pro obsah 1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9858" r="10799"/>
          <a:stretch>
            <a:fillRect/>
          </a:stretch>
        </p:blipFill>
        <p:spPr>
          <a:xfrm>
            <a:off x="4643438" y="2276475"/>
            <a:ext cx="3990975" cy="4316413"/>
          </a:xfrm>
        </p:spPr>
      </p:pic>
      <p:pic>
        <p:nvPicPr>
          <p:cNvPr id="30723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 t="18073"/>
          <a:stretch>
            <a:fillRect/>
          </a:stretch>
        </p:blipFill>
        <p:spPr>
          <a:xfrm>
            <a:off x="376238" y="2335213"/>
            <a:ext cx="3835400" cy="41894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1746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7538" y="1981200"/>
            <a:ext cx="3717925" cy="3886200"/>
          </a:xfrm>
        </p:spPr>
      </p:pic>
      <p:pic>
        <p:nvPicPr>
          <p:cNvPr id="31747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24400" y="1981200"/>
            <a:ext cx="3886200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1027</TotalTime>
  <Words>693</Words>
  <Application>Microsoft Office PowerPoint</Application>
  <PresentationFormat>Předvádění na obrazovce (4:3)</PresentationFormat>
  <Paragraphs>70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Pixel</vt:lpstr>
      <vt:lpstr>Prezentace aplikace PowerPoint</vt:lpstr>
      <vt:lpstr>ANOTACE</vt:lpstr>
      <vt:lpstr>Prezentace aplikace PowerPoint</vt:lpstr>
      <vt:lpstr>AGERATUM HOUSTONIANUM NESTAŘEC MEXICKÝ</vt:lpstr>
      <vt:lpstr>POPIS: rozvětvené keříky, výška 10 - 60 cm, vstřícné srdčité listy, chocholičnaté květenství, barva květů bílá, modrá, růžová, mírně páchne</vt:lpstr>
      <vt:lpstr>NÁROKY: slunce až polostín, humózní půda, nesnáší sucho a mráz POUŽITÍ: na záhony, obruby, hroby, do nádob, vysoké k řezu</vt:lpstr>
      <vt:lpstr>ZDROJE</vt:lpstr>
      <vt:lpstr>ANTIRRHINUM MAJUS HLEDÍK VĚTŠÍ</vt:lpstr>
      <vt:lpstr>POPIS: výška 20 – 90 cm, dělí se do 3 skupin podle výšky na vysoké, polovysoké a nízké, listy kopinaté, květy 3 - 5 cm dlouhé, v hustém vzpřímeném hroznu, různé pastelové barvy (bílá, žlutá, růžová, červená) </vt:lpstr>
      <vt:lpstr>NÁROKY: teplá slunná poloha, střední půda s Ca, lze vysévat i přímo na stanoviště POUŽITÍ: k řezu, na záhony a do nádob</vt:lpstr>
      <vt:lpstr>ZDROJE</vt:lpstr>
      <vt:lpstr>BEGONIA SEMPERFLORENS BEGÓNIE STÁLEKVETOUCÍ (voskovka)</vt:lpstr>
      <vt:lpstr>POPIS: výška 20 – 30 cm, křehké okrouhlé voskové listy – zelené až karmínové, květy 2 cm velké, bílé, růžové, červené</vt:lpstr>
      <vt:lpstr>    NÁROKY: teplá slunná poloha, půda vlhčí, humózní, mírně kyselá POUŽITÍ: na záhony, ornamentální výsadby, obruby a do nádob  </vt:lpstr>
      <vt:lpstr>ZDROJE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48</cp:revision>
  <dcterms:modified xsi:type="dcterms:W3CDTF">2013-02-11T09:18:42Z</dcterms:modified>
</cp:coreProperties>
</file>