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86" r:id="rId2"/>
    <p:sldId id="287" r:id="rId3"/>
    <p:sldId id="288" r:id="rId4"/>
    <p:sldId id="265" r:id="rId5"/>
    <p:sldId id="266" r:id="rId6"/>
    <p:sldId id="267" r:id="rId7"/>
    <p:sldId id="289" r:id="rId8"/>
    <p:sldId id="268" r:id="rId9"/>
    <p:sldId id="269" r:id="rId10"/>
    <p:sldId id="270" r:id="rId11"/>
    <p:sldId id="290" r:id="rId12"/>
    <p:sldId id="274" r:id="rId13"/>
    <p:sldId id="275" r:id="rId14"/>
    <p:sldId id="277" r:id="rId15"/>
    <p:sldId id="276" r:id="rId16"/>
    <p:sldId id="299" r:id="rId17"/>
    <p:sldId id="30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8757" autoAdjust="0"/>
  </p:normalViewPr>
  <p:slideViewPr>
    <p:cSldViewPr>
      <p:cViewPr>
        <p:scale>
          <a:sx n="120" d="100"/>
          <a:sy n="120" d="100"/>
        </p:scale>
        <p:origin x="-546" y="6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48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C8395F-5D3B-499C-AF46-CFEBB7068A87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E54AD-F5A6-4815-B1FA-6068995D3B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94B95-5196-4D54-A24A-AE0082C7BF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C8F737-B453-4A39-821E-6A83121F2994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B05A11-F109-4395-9290-0ABA5D44A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AB00B8-B3BB-4901-8419-BD61DFC6D3EF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379018-1310-403F-A015-BAEF4834A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A5E36-6BAF-4EFA-B49F-46E5615C7A49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222625-9EFA-49A9-96A3-687238D262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3ED093-957C-461C-9E92-B7FAC64656D6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757F4-FDC1-4153-AA26-CD6A3F3EE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DA73B0-F6FC-4AA6-9186-902919B1099E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0D886A-BC4A-444D-891B-0190BEC59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8B04F5-7537-46B5-BB2F-CBEEB78FB86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ECFF9-1550-4603-A1ED-13D52E5E4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DA8C9F-5264-4D36-AEF6-346A6311FD37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89B41F-6087-488C-AFB4-179EE74266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DA6199-9D96-4CEC-9F68-07AD6C3677C9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779974-9AB6-4096-B5B1-C80D8A448F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61821-493E-4D89-BBA4-1F2D637C43A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FFC571-0B92-4BF9-9864-9381B230B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677246-0E49-45E7-BD8B-15FCEF140E69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B4404BC3-D0E9-4FB3-940A-D0DB2E16EC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37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8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F08545D6-C8F7-4B03-BA09-9C7C7BF94F6C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13340" name="Group 28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Letničky vysévané ve skleníku (C)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Letničky vysévané ve skleníku</a:t>
            </a:r>
            <a:r>
              <a:rPr lang="cs-CZ" sz="2400" smtClean="0"/>
              <a:t> (abecedně podle latinských názvů pod písmenem </a:t>
            </a:r>
            <a:r>
              <a:rPr lang="cs-CZ" sz="2400" b="1" smtClean="0"/>
              <a:t>C</a:t>
            </a:r>
            <a:r>
              <a:rPr lang="cs-CZ" sz="2400" smtClean="0"/>
              <a:t>)</a:t>
            </a:r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1331913" y="1484313"/>
            <a:ext cx="7077075" cy="4268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  <a:r>
              <a:rPr lang="cs-CZ" sz="7500" b="1" smtClean="0"/>
              <a:t>LETNIČKY VYSÉVANÉ VE SKLENÍKU</a:t>
            </a:r>
            <a:r>
              <a:rPr lang="cs-CZ" sz="7500" smtClean="0"/>
              <a:t> </a:t>
            </a:r>
            <a:r>
              <a:rPr lang="cs-CZ" sz="3400" smtClean="0"/>
              <a:t>(C)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CALLISTEPHUS CHINENSIS</a:t>
            </a:r>
            <a:br>
              <a:rPr lang="cs-CZ" sz="4000" b="1" smtClean="0"/>
            </a:br>
            <a:r>
              <a:rPr lang="cs-CZ" sz="4000" b="1" smtClean="0"/>
              <a:t>ASTRA ČÍNSKÁ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</a:t>
            </a:r>
            <a:r>
              <a:rPr lang="cs-CZ" sz="3600" b="1" smtClean="0"/>
              <a:t>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     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východní Asie</a:t>
            </a:r>
          </a:p>
        </p:txBody>
      </p:sp>
      <p:pic>
        <p:nvPicPr>
          <p:cNvPr id="16387" name="Picture 6" descr="httpwww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995738" y="2420938"/>
            <a:ext cx="4978400" cy="353377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 idx="4294967295"/>
          </p:nvPr>
        </p:nvSpPr>
        <p:spPr>
          <a:xfrm>
            <a:off x="323850" y="457200"/>
            <a:ext cx="8640763" cy="15319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nízké, střední i vysoké odrůdy, výška 20 – 80 cm, květní úbory 3 – 11 cm, tvořeny jazykovitými i trubkovitými květy, bílé až modré barvy v různých odstínech</a:t>
            </a:r>
            <a:br>
              <a:rPr lang="cs-CZ" sz="2400" smtClean="0"/>
            </a:br>
            <a:endParaRPr lang="cs-CZ" sz="2400" smtClean="0"/>
          </a:p>
        </p:txBody>
      </p:sp>
      <p:pic>
        <p:nvPicPr>
          <p:cNvPr id="17410" name="Picture 7" descr="httpwww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2128838"/>
            <a:ext cx="3455987" cy="4606925"/>
          </a:xfrm>
        </p:spPr>
      </p:pic>
      <p:pic>
        <p:nvPicPr>
          <p:cNvPr id="17411" name="Picture 8" descr="879702894185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498975" y="2276475"/>
            <a:ext cx="4240213" cy="42402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 idx="4294967295"/>
          </p:nvPr>
        </p:nvSpPr>
        <p:spPr>
          <a:xfrm>
            <a:off x="468313" y="476250"/>
            <a:ext cx="8229600" cy="13716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slunné polohy, živné, vlhčí, humózní půdy s Ca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na záhony, do nádob a k řezu</a:t>
            </a:r>
          </a:p>
        </p:txBody>
      </p:sp>
      <p:pic>
        <p:nvPicPr>
          <p:cNvPr id="18434" name="Picture 7" descr="callistephus-chinensis-fan-red-f9411-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t="4947" b="-655"/>
          <a:stretch>
            <a:fillRect/>
          </a:stretch>
        </p:blipFill>
        <p:spPr>
          <a:xfrm>
            <a:off x="395288" y="2130425"/>
            <a:ext cx="3600450" cy="4395788"/>
          </a:xfrm>
        </p:spPr>
      </p:pic>
      <p:pic>
        <p:nvPicPr>
          <p:cNvPr id="18435" name="Picture 8" descr="CallChin1a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6336" r="6779"/>
          <a:stretch>
            <a:fillRect/>
          </a:stretch>
        </p:blipFill>
        <p:spPr>
          <a:xfrm>
            <a:off x="4356100" y="2276475"/>
            <a:ext cx="4464050" cy="406558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955675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5005387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80-85362-41-4</a:t>
            </a:r>
          </a:p>
          <a:p>
            <a:pPr eaLnBrk="1" hangingPunct="1"/>
            <a:r>
              <a:rPr lang="cs-CZ" sz="1000" dirty="0" smtClean="0"/>
              <a:t>„</a:t>
            </a:r>
            <a:r>
              <a:rPr lang="cs-CZ" sz="1000" dirty="0" smtClean="0"/>
              <a:t>AUTOR NEUVEDEN“. </a:t>
            </a:r>
            <a:r>
              <a:rPr lang="cs-CZ" sz="1000" i="1" dirty="0" smtClean="0"/>
              <a:t>garten.cz</a:t>
            </a:r>
            <a:r>
              <a:rPr lang="cs-CZ" sz="1000" dirty="0" smtClean="0"/>
              <a:t> [online]. [cit. 1.9.2012]. Dostupný na WWW: &lt;http://www.google.cz/</a:t>
            </a:r>
            <a:r>
              <a:rPr lang="cs-CZ" sz="1000" dirty="0" err="1" smtClean="0"/>
              <a:t>imgres?num</a:t>
            </a:r>
            <a:r>
              <a:rPr lang="cs-CZ" sz="1000" dirty="0" smtClean="0"/>
              <a:t>=10&amp;hl=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=1440&amp;bih=745&amp;tbm=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=sajO-Qrxp7rTGM:&amp;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=http://www.garten.cz/a/</a:t>
            </a:r>
            <a:r>
              <a:rPr lang="cs-CZ" sz="1000" dirty="0" err="1" smtClean="0"/>
              <a:t>cz</a:t>
            </a:r>
            <a:r>
              <a:rPr lang="cs-CZ" sz="1000" dirty="0" smtClean="0"/>
              <a:t>/6275-callistephus-chinensis-astra-cinska/&amp;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=http://www.garten.cz/</a:t>
            </a:r>
            <a:r>
              <a:rPr lang="cs-CZ" sz="1000" dirty="0" err="1" smtClean="0"/>
              <a:t>images_data</a:t>
            </a:r>
            <a:r>
              <a:rPr lang="cs-CZ" sz="1000" dirty="0" smtClean="0"/>
              <a:t>/6275-callistephus-chinensis-astra-cinska.jpg&amp;w=620&amp;h=413&amp;ei=3PNBUMulEs3gtQbx-4H4BQ&amp;zoom=1&amp;iact=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=523&amp;vpy=150&amp;dur=1431&amp;hovh=183&amp;hovw=275&amp;tx=129&amp;ty=92&amp;sig=111921163506734094264&amp;page=1&amp;tbnh=125&amp;tbnw=167&amp;start=0&amp;ndsp=28&amp;ved=1t:429,r:2,s:0,i:79&gt;.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arleenansanomat.blogspot.com</a:t>
            </a:r>
            <a:r>
              <a:rPr lang="cs-CZ" sz="1000" dirty="0" smtClean="0"/>
              <a:t> [online]. [cit. 1.9.2012]. Dostupný na WWW: &lt;http://www.google.cz/</a:t>
            </a:r>
            <a:r>
              <a:rPr lang="cs-CZ" sz="1000" dirty="0" err="1" smtClean="0"/>
              <a:t>imgres?start</a:t>
            </a:r>
            <a:r>
              <a:rPr lang="cs-CZ" sz="1000" dirty="0" smtClean="0"/>
              <a:t>=146&amp;num=10&amp;hl=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=1440&amp;bih=745&amp;tbm=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=O5OipeAOxg6-NM:&amp;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=http://arleenansanomat.blogspot.com/2008/09/</a:t>
            </a:r>
            <a:r>
              <a:rPr lang="cs-CZ" sz="1000" dirty="0" err="1" smtClean="0"/>
              <a:t>kpiasteri-callistephus-chinensis.html&amp;imgurl</a:t>
            </a:r>
            <a:r>
              <a:rPr lang="cs-CZ" sz="1000" dirty="0" smtClean="0"/>
              <a:t>=http://2.bp.blogspot.com/_gFGYE7z-iX0/</a:t>
            </a:r>
            <a:r>
              <a:rPr lang="cs-CZ" sz="1000" dirty="0" err="1" smtClean="0"/>
              <a:t>SOETvhIcsuI</a:t>
            </a:r>
            <a:r>
              <a:rPr lang="cs-CZ" sz="1000" dirty="0" smtClean="0"/>
              <a:t>/</a:t>
            </a:r>
            <a:r>
              <a:rPr lang="cs-CZ" sz="1000" dirty="0" err="1" smtClean="0"/>
              <a:t>AAAAAAAADhA</a:t>
            </a:r>
            <a:r>
              <a:rPr lang="cs-CZ" sz="1000" dirty="0" smtClean="0"/>
              <a:t>/krfHCY2fFvE/s400/29.09.08%252B001.jpg&amp;w=300&amp;h=400&amp;ei=8_ZBUI73IMbVtAazw4CwDA&amp;zoom=1&amp;iact=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=868&amp;vpy=167&amp;dur=818&amp;hovh=259&amp;hovw=194&amp;tx=72&amp;ty=103&amp;sig=111921163506734094264&amp;page=7&amp;tbnh=166&amp;tbnw=123&amp;ndsp=24&amp;ved=1t:429,r:3,s:146,i:169&gt;.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thompson-morgan.com</a:t>
            </a:r>
            <a:r>
              <a:rPr lang="cs-CZ" sz="1000" dirty="0" smtClean="0"/>
              <a:t> [online]. [cit. 1.9.2012]. Dostupný na WWW: &lt;http://www.google.cz/</a:t>
            </a:r>
            <a:r>
              <a:rPr lang="cs-CZ" sz="1000" dirty="0" err="1" smtClean="0"/>
              <a:t>imgres?num</a:t>
            </a:r>
            <a:r>
              <a:rPr lang="cs-CZ" sz="1000" dirty="0" smtClean="0"/>
              <a:t>=10&amp;hl=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=1440&amp;bih=745&amp;tbm=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=V4AdnqGFev-QZM:&amp;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=http://www.thompson-morgan.com/</a:t>
            </a:r>
            <a:r>
              <a:rPr lang="cs-CZ" sz="1000" dirty="0" err="1" smtClean="0"/>
              <a:t>flowers</a:t>
            </a:r>
            <a:r>
              <a:rPr lang="cs-CZ" sz="1000" dirty="0" smtClean="0"/>
              <a:t>/</a:t>
            </a:r>
            <a:r>
              <a:rPr lang="cs-CZ" sz="1000" dirty="0" err="1" smtClean="0"/>
              <a:t>flower-plants</a:t>
            </a:r>
            <a:r>
              <a:rPr lang="cs-CZ" sz="1000" dirty="0" smtClean="0"/>
              <a:t>/</a:t>
            </a:r>
            <a:r>
              <a:rPr lang="cs-CZ" sz="1000" dirty="0" err="1" smtClean="0"/>
              <a:t>annual-plants</a:t>
            </a:r>
            <a:r>
              <a:rPr lang="cs-CZ" sz="1000" dirty="0" smtClean="0"/>
              <a:t>/aster-</a:t>
            </a:r>
            <a:r>
              <a:rPr lang="cs-CZ" sz="1000" dirty="0" err="1" smtClean="0"/>
              <a:t>starlight</a:t>
            </a:r>
            <a:r>
              <a:rPr lang="cs-CZ" sz="1000" dirty="0" smtClean="0"/>
              <a:t>/p80585TM&amp;imgurl=http://www.thompson-morgan.com/medias/</a:t>
            </a:r>
            <a:r>
              <a:rPr lang="cs-CZ" sz="1000" dirty="0" err="1" smtClean="0"/>
              <a:t>sys_tandm</a:t>
            </a:r>
            <a:r>
              <a:rPr lang="cs-CZ" sz="1000" dirty="0" smtClean="0"/>
              <a:t>/8797028941854.jpg&amp;w=1000&amp;h=1000&amp;ei=3PNBUMulEs3gtQbx-4H4BQ&amp;zoom=1&amp;iact=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=1004&amp;vpy=194&amp;dur=1842&amp;hovh=225&amp;hovw=225&amp;tx=128&amp;ty=128&amp;sig=111921163506734094264&amp;page=3&amp;tbnh=175&amp;tbnw=175&amp;start=49&amp;ndsp=24&amp;ved=1t:429,r:10,s:49,i:262&gt;.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benary.com</a:t>
            </a:r>
            <a:r>
              <a:rPr lang="cs-CZ" sz="1000" dirty="0" smtClean="0"/>
              <a:t> [online]. [cit. 1.9.2012]. Dostupný na WWW: &lt;http://www.google.cz/</a:t>
            </a:r>
            <a:r>
              <a:rPr lang="cs-CZ" sz="1000" dirty="0" err="1" smtClean="0"/>
              <a:t>imgres?start</a:t>
            </a:r>
            <a:r>
              <a:rPr lang="cs-CZ" sz="1000" dirty="0" smtClean="0"/>
              <a:t>=245&amp;num=10&amp;hl=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=1440&amp;bih=745&amp;tbm=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=WQCjbn8inEwYAM:&amp;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=http://www.benary.com/en/</a:t>
            </a:r>
            <a:r>
              <a:rPr lang="cs-CZ" sz="1000" dirty="0" err="1" smtClean="0"/>
              <a:t>product</a:t>
            </a:r>
            <a:r>
              <a:rPr lang="cs-CZ" sz="1000" dirty="0" smtClean="0"/>
              <a:t>/F9411&amp;imgurl=http://www.benary.com/</a:t>
            </a:r>
            <a:r>
              <a:rPr lang="cs-CZ" sz="1000" dirty="0" err="1" smtClean="0"/>
              <a:t>article-images</a:t>
            </a:r>
            <a:r>
              <a:rPr lang="cs-CZ" sz="1000" dirty="0" smtClean="0"/>
              <a:t>/callistephus-chinensis-fan-red-f9411-1.jpg&amp;w=916&amp;h=1169&amp;ei=Z_hBUN-0NIzjtQbbmoDQBw&amp;zoom=1&amp;iact=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=991&amp;vpy=343&amp;dur=447&amp;hovh=254&amp;hovw=199&amp;tx=80&amp;ty=89&amp;sig=111921163506734094264&amp;page=11&amp;tbnh=174&amp;tbnw=124&amp;ndsp=23&amp;ved=1t:429,r:15,s:245,i:213&gt;.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prairiegardens.ca</a:t>
            </a:r>
            <a:r>
              <a:rPr lang="cs-CZ" sz="1000" dirty="0" smtClean="0"/>
              <a:t> [online]. [cit. 1.9.2012]. Dostupný na WWW: &lt;http://www.google.cz/</a:t>
            </a:r>
            <a:r>
              <a:rPr lang="cs-CZ" sz="1000" dirty="0" err="1" smtClean="0"/>
              <a:t>imgres?start</a:t>
            </a:r>
            <a:r>
              <a:rPr lang="cs-CZ" sz="1000" dirty="0" smtClean="0"/>
              <a:t>=123&amp;num=10&amp;hl=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=1440&amp;bih=745&amp;tbm=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=knPDURm4dKo9MM:&amp;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=http://www.prairiegardens.ca/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</a:t>
            </a:r>
            <a:r>
              <a:rPr lang="cs-CZ" sz="1000" dirty="0" err="1" smtClean="0"/>
              <a:t>PlantSheets</a:t>
            </a:r>
            <a:r>
              <a:rPr lang="cs-CZ" sz="1000" dirty="0" smtClean="0"/>
              <a:t>/</a:t>
            </a:r>
            <a:r>
              <a:rPr lang="cs-CZ" sz="1000" dirty="0" err="1" smtClean="0"/>
              <a:t>Aster.htm&amp;imgurl</a:t>
            </a:r>
            <a:r>
              <a:rPr lang="cs-CZ" sz="1000" dirty="0" smtClean="0"/>
              <a:t>=http://www.prairiegardens.ca/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</a:t>
            </a:r>
            <a:r>
              <a:rPr lang="cs-CZ" sz="1000" dirty="0" err="1" smtClean="0"/>
              <a:t>PlantPhotos</a:t>
            </a:r>
            <a:r>
              <a:rPr lang="cs-CZ" sz="1000" dirty="0" smtClean="0"/>
              <a:t>/</a:t>
            </a:r>
            <a:r>
              <a:rPr lang="cs-CZ" sz="1000" dirty="0" err="1" smtClean="0"/>
              <a:t>Annuals</a:t>
            </a:r>
            <a:r>
              <a:rPr lang="cs-CZ" sz="1000" dirty="0" smtClean="0"/>
              <a:t>/CallChin1a.jpg&amp;w=1760&amp;h=1168&amp;ei=8_ZBUI73IMbVtAazw4CwDA&amp;zoom=1&amp;iact=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=438&amp;vpy=218&amp;dur=219&amp;hovh=183&amp;hovw=276&amp;tx=136&amp;ty=91&amp;sig=111921163506734094264&amp;page=6&amp;tbnh=157&amp;tbnw=229&amp;ndsp=23&amp;ved=1t:429,r:19,s:123,i:146&gt;.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CELOSIA ARGENTEA</a:t>
            </a:r>
            <a:br>
              <a:rPr lang="cs-CZ" sz="4000" b="1" smtClean="0"/>
            </a:br>
            <a:r>
              <a:rPr lang="cs-CZ" sz="4000" b="1" smtClean="0"/>
              <a:t>NEVADLEC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68313" y="2276475"/>
            <a:ext cx="4176712" cy="432752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Amaranthaceae -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laskavcovité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Tropická Amerika  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a Afrika</a:t>
            </a:r>
          </a:p>
        </p:txBody>
      </p:sp>
      <p:pic>
        <p:nvPicPr>
          <p:cNvPr id="20483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772025" y="1916113"/>
            <a:ext cx="3544888" cy="47339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dvě variety – </a:t>
            </a:r>
            <a:r>
              <a:rPr lang="cs-CZ" sz="2400" b="1" i="1" smtClean="0"/>
              <a:t>„cristata“  </a:t>
            </a:r>
            <a:r>
              <a:rPr lang="cs-CZ" sz="2400" smtClean="0"/>
              <a:t>s laločnatým květenstvím </a:t>
            </a:r>
            <a:br>
              <a:rPr lang="cs-CZ" sz="2400" smtClean="0"/>
            </a:br>
            <a:r>
              <a:rPr lang="cs-CZ" sz="2400" smtClean="0"/>
              <a:t>a </a:t>
            </a:r>
            <a:r>
              <a:rPr lang="cs-CZ" sz="2400" b="1" i="1" smtClean="0"/>
              <a:t>„plumosa“ </a:t>
            </a:r>
            <a:r>
              <a:rPr lang="cs-CZ" sz="2400" smtClean="0"/>
              <a:t>se vzpřímeným klasovitým květenstvím, barva žlutá, oranžová, růžová, červená, výška 25 – 90 cm</a:t>
            </a:r>
            <a:endParaRPr lang="cs-CZ" sz="2400" b="1" i="1" u="sng" smtClean="0"/>
          </a:p>
        </p:txBody>
      </p:sp>
      <p:pic>
        <p:nvPicPr>
          <p:cNvPr id="21506" name="Zástupný symbol pro obsah 1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b="4057"/>
          <a:stretch>
            <a:fillRect/>
          </a:stretch>
        </p:blipFill>
        <p:spPr>
          <a:xfrm>
            <a:off x="468313" y="1989138"/>
            <a:ext cx="3527425" cy="4513262"/>
          </a:xfrm>
        </p:spPr>
      </p:pic>
      <p:pic>
        <p:nvPicPr>
          <p:cNvPr id="21507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2567" t="19334" r="5179"/>
          <a:stretch>
            <a:fillRect/>
          </a:stretch>
        </p:blipFill>
        <p:spPr>
          <a:xfrm>
            <a:off x="4859338" y="1916113"/>
            <a:ext cx="3848100" cy="448627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1927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teplé slunné stanoviště, živné humózní propustné půdy, choulostivá na mráz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nádob, k řezu a sušení</a:t>
            </a:r>
            <a:r>
              <a:rPr lang="cs-CZ" sz="2400" b="1" u="sng" smtClean="0"/>
              <a:t/>
            </a:r>
            <a:br>
              <a:rPr lang="cs-CZ" sz="2400" b="1" u="sng" smtClean="0"/>
            </a:br>
            <a:endParaRPr lang="cs-CZ" sz="2400" b="1" u="sng" smtClean="0"/>
          </a:p>
        </p:txBody>
      </p:sp>
      <p:pic>
        <p:nvPicPr>
          <p:cNvPr id="22530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2565400"/>
            <a:ext cx="3810000" cy="3800475"/>
          </a:xfrm>
        </p:spPr>
      </p:pic>
      <p:pic>
        <p:nvPicPr>
          <p:cNvPr id="22531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524375" y="2684463"/>
            <a:ext cx="4440238" cy="35528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sz="4000" b="1" smtClean="0"/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3100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80-85362-41-4</a:t>
            </a:r>
          </a:p>
          <a:p>
            <a:pPr eaLnBrk="1" hangingPunct="1"/>
            <a:r>
              <a:rPr lang="cs-CZ" sz="1000" dirty="0" smtClean="0"/>
              <a:t>„</a:t>
            </a:r>
            <a:r>
              <a:rPr lang="cs-CZ" sz="1000" dirty="0" smtClean="0"/>
              <a:t>AUTOR NEUVEDEN“. </a:t>
            </a:r>
            <a:r>
              <a:rPr lang="cs-CZ" sz="1000" i="1" dirty="0" smtClean="0"/>
              <a:t>zoldvilag.info</a:t>
            </a:r>
            <a:r>
              <a:rPr lang="cs-CZ" sz="1000" dirty="0" smtClean="0"/>
              <a:t> [online]. [cit. 1.9.2012]. Dostupný na WWW: &lt;http://zoldvilag.info/</a:t>
            </a:r>
            <a:r>
              <a:rPr lang="cs-CZ" sz="1000" dirty="0" err="1" smtClean="0"/>
              <a:t>galeria</a:t>
            </a:r>
            <a:r>
              <a:rPr lang="cs-CZ" sz="1000" dirty="0" smtClean="0"/>
              <a:t>/</a:t>
            </a:r>
            <a:r>
              <a:rPr lang="cs-CZ" sz="1000" dirty="0" err="1" smtClean="0"/>
              <a:t>piros</a:t>
            </a:r>
            <a:r>
              <a:rPr lang="cs-CZ" sz="1000" dirty="0" smtClean="0"/>
              <a:t>-</a:t>
            </a:r>
            <a:r>
              <a:rPr lang="cs-CZ" sz="1000" dirty="0" err="1" smtClean="0"/>
              <a:t>viragu</a:t>
            </a:r>
            <a:r>
              <a:rPr lang="cs-CZ" sz="1000" dirty="0" smtClean="0"/>
              <a:t>-egy-es-</a:t>
            </a:r>
            <a:r>
              <a:rPr lang="cs-CZ" sz="1000" dirty="0" err="1" smtClean="0"/>
              <a:t>ketnyariak</a:t>
            </a:r>
            <a:r>
              <a:rPr lang="cs-CZ" sz="1000" dirty="0" smtClean="0"/>
              <a:t>-</a:t>
            </a:r>
            <a:r>
              <a:rPr lang="cs-CZ" sz="1000" dirty="0" err="1" smtClean="0"/>
              <a:t>galeriaja</a:t>
            </a:r>
            <a:r>
              <a:rPr lang="cs-CZ" sz="1000" dirty="0" smtClean="0"/>
              <a:t>/celosia-argentea-var-plumosa-tollas-kakastarej-181&gt;.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thegardengeeks.com</a:t>
            </a:r>
            <a:r>
              <a:rPr lang="cs-CZ" sz="1000" dirty="0" smtClean="0"/>
              <a:t> [online]. [cit. 1.9.2012]. Dostupný na WWW: &lt;http://images.google.com/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</a:t>
            </a:r>
            <a:r>
              <a:rPr lang="cs-CZ" sz="1000" dirty="0" err="1" smtClean="0"/>
              <a:t>celosia+argentea+var</a:t>
            </a:r>
            <a:r>
              <a:rPr lang="cs-CZ" sz="1000" dirty="0" smtClean="0"/>
              <a:t>.+</a:t>
            </a:r>
            <a:r>
              <a:rPr lang="cs-CZ" sz="1000" dirty="0" err="1" smtClean="0"/>
              <a:t>cristata&amp;start</a:t>
            </a:r>
            <a:r>
              <a:rPr lang="cs-CZ" sz="1000" dirty="0" smtClean="0"/>
              <a:t>=162&amp;num=10&amp;hl=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=1366&amp;bih=595&amp;tbs=</a:t>
            </a:r>
            <a:r>
              <a:rPr lang="cs-CZ" sz="1000" dirty="0" err="1" smtClean="0"/>
              <a:t>isz:m&amp;tbm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=a2ojXM2zJC-gqM:&amp;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=http://thegardengeeks.com/</a:t>
            </a:r>
            <a:r>
              <a:rPr lang="cs-CZ" sz="1000" dirty="0" err="1" smtClean="0"/>
              <a:t>home</a:t>
            </a:r>
            <a:r>
              <a:rPr lang="cs-CZ" sz="1000" dirty="0" smtClean="0"/>
              <a:t>/index.php%3Foption%3Dcom_sobi2%26sobi2Task%3Dsobi2Details%26catid%3D3%26sobi2Id%3D3439%26Itemid%3D132&amp;imgurl=http://www.thegardengeeks.com/</a:t>
            </a:r>
            <a:r>
              <a:rPr lang="cs-CZ" sz="1000" dirty="0" err="1" smtClean="0"/>
              <a:t>home</a:t>
            </a:r>
            <a:r>
              <a:rPr lang="cs-CZ" sz="1000" dirty="0" smtClean="0"/>
              <a:t>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/com_sobi2/</a:t>
            </a:r>
            <a:r>
              <a:rPr lang="cs-CZ" sz="1000" dirty="0" err="1" smtClean="0"/>
              <a:t>gallery</a:t>
            </a:r>
            <a:r>
              <a:rPr lang="cs-CZ" sz="1000" dirty="0" smtClean="0"/>
              <a:t>/3439/3439_image_1.jpg&amp;w=375&amp;h=500&amp;ei=shBCUPuABZDEswb59YHQBg&amp;zoom=1&amp;iact=</a:t>
            </a:r>
            <a:r>
              <a:rPr lang="cs-CZ" sz="1000" dirty="0" err="1" smtClean="0"/>
              <a:t>rc&amp;dur</a:t>
            </a:r>
            <a:r>
              <a:rPr lang="cs-CZ" sz="1000" dirty="0" smtClean="0"/>
              <a:t>=643&amp;sig=111800313398420908039&amp;page=7&amp;tbnh=134&amp;tbnw=112&amp;ndsp=29&amp;ved=1t:429,r:0,s:162,i:264&amp;tx=32&amp;ty=31&gt;.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allthingsplants.com</a:t>
            </a:r>
            <a:r>
              <a:rPr lang="cs-CZ" sz="1000" dirty="0" smtClean="0"/>
              <a:t> [online]. [cit. 1.9.2012]. Dostupný na WWW: &lt;http://images.google.com/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</a:t>
            </a:r>
            <a:r>
              <a:rPr lang="cs-CZ" sz="1000" dirty="0" err="1" smtClean="0"/>
              <a:t>celosia+argentea+var</a:t>
            </a:r>
            <a:r>
              <a:rPr lang="cs-CZ" sz="1000" dirty="0" smtClean="0"/>
              <a:t>.+</a:t>
            </a:r>
            <a:r>
              <a:rPr lang="cs-CZ" sz="1000" dirty="0" err="1" smtClean="0"/>
              <a:t>plumosa&amp;start</a:t>
            </a:r>
            <a:r>
              <a:rPr lang="cs-CZ" sz="1000" dirty="0" smtClean="0"/>
              <a:t>=87&amp;hl=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=1366&amp;bih=595&amp;tbs=</a:t>
            </a:r>
            <a:r>
              <a:rPr lang="cs-CZ" sz="1000" dirty="0" err="1" smtClean="0"/>
              <a:t>isz:m&amp;tbm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=RCqsuV2neLXMgM:&amp;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=http://allthingsplants.com/</a:t>
            </a:r>
            <a:r>
              <a:rPr lang="cs-CZ" sz="1000" dirty="0" err="1" smtClean="0"/>
              <a:t>plants</a:t>
            </a:r>
            <a:r>
              <a:rPr lang="cs-CZ" sz="1000" dirty="0" smtClean="0"/>
              <a:t>/</a:t>
            </a:r>
            <a:r>
              <a:rPr lang="cs-CZ" sz="1000" dirty="0" err="1" smtClean="0"/>
              <a:t>photo</a:t>
            </a:r>
            <a:r>
              <a:rPr lang="cs-CZ" sz="1000" dirty="0" smtClean="0"/>
              <a:t>/90668/&amp;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=http://allthingsplants.com/</a:t>
            </a:r>
            <a:r>
              <a:rPr lang="cs-CZ" sz="1000" dirty="0" err="1" smtClean="0"/>
              <a:t>pics</a:t>
            </a:r>
            <a:r>
              <a:rPr lang="cs-CZ" sz="1000" dirty="0" smtClean="0"/>
              <a:t>/2012-05-20/</a:t>
            </a:r>
            <a:r>
              <a:rPr lang="cs-CZ" sz="1000" dirty="0" err="1" smtClean="0"/>
              <a:t>gardengus</a:t>
            </a:r>
            <a:r>
              <a:rPr lang="cs-CZ" sz="1000" dirty="0" smtClean="0"/>
              <a:t>/1c1b84.jpg&amp;w=600&amp;h=800&amp;ei=yxJCUMLMEYa0tAarxYDIDA&amp;zoom=1&amp;iact=</a:t>
            </a:r>
            <a:r>
              <a:rPr lang="cs-CZ" sz="1000" dirty="0" err="1" smtClean="0"/>
              <a:t>rc&amp;dur</a:t>
            </a:r>
            <a:r>
              <a:rPr lang="cs-CZ" sz="1000" dirty="0" smtClean="0"/>
              <a:t>=659&amp;sig=111800313398420908039&amp;page=4&amp;tbnh=143&amp;tbnw=111&amp;ndsp=31&amp;ved=1t:429,r:30,s:87,i:99&amp;tx=49&amp;ty=79&gt;.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womenandperspectives.com</a:t>
            </a:r>
            <a:r>
              <a:rPr lang="cs-CZ" sz="1000" dirty="0" smtClean="0"/>
              <a:t> [online]. [cit. 1.9.2012]. Dostupný na WWW: &lt;http://images.google.com/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</a:t>
            </a:r>
            <a:r>
              <a:rPr lang="cs-CZ" sz="1000" dirty="0" err="1" smtClean="0"/>
              <a:t>celosia+argentea&amp;start</a:t>
            </a:r>
            <a:r>
              <a:rPr lang="cs-CZ" sz="1000" dirty="0" smtClean="0"/>
              <a:t>=88&amp;hl=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=1366&amp;bih=595&amp;tbs=</a:t>
            </a:r>
            <a:r>
              <a:rPr lang="cs-CZ" sz="1000" dirty="0" err="1" smtClean="0"/>
              <a:t>isz:m&amp;tbm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=UP-VQn0Rb93WcM:&amp;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=http://www.womenandperspectives.com/2011/02/</a:t>
            </a:r>
            <a:r>
              <a:rPr lang="cs-CZ" sz="1000" dirty="0" err="1" smtClean="0"/>
              <a:t>colorful-celosia-argentea.html&amp;imgurl</a:t>
            </a:r>
            <a:r>
              <a:rPr lang="cs-CZ" sz="1000" dirty="0" smtClean="0"/>
              <a:t>=http://2.bp.blogspot.com/-R-4C6aYtVeg/</a:t>
            </a:r>
            <a:r>
              <a:rPr lang="cs-CZ" sz="1000" dirty="0" err="1" smtClean="0"/>
              <a:t>TWpMercLwwI</a:t>
            </a:r>
            <a:r>
              <a:rPr lang="cs-CZ" sz="1000" dirty="0" smtClean="0"/>
              <a:t>/AAAAAAAAE0o/RkcGcZ0F5Qw/s400/CELOSIA2.jpg&amp;w=400&amp;h=399&amp;ei=gxRCUIbGCo7Eswa5lIHgDA&amp;zoom=1&amp;iact=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=472&amp;vpy=157&amp;dur=270&amp;hovh=132&amp;hovw=144&amp;tx=114&amp;ty=111&amp;sig=111800313398420908039&amp;page=4&amp;tbnh=132&amp;tbnw=144&amp;ndsp=29&amp;ved=1t:429,r:2,s:88,i:12&gt;.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kvetinynadobirku.cz</a:t>
            </a:r>
            <a:r>
              <a:rPr lang="cs-CZ" sz="1000" dirty="0" smtClean="0"/>
              <a:t> [online]. [cit. 1.9.2012]. Dostupný na WWW: &lt;http://images.google.com/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</a:t>
            </a:r>
            <a:r>
              <a:rPr lang="cs-CZ" sz="1000" dirty="0" err="1" smtClean="0"/>
              <a:t>nevadlec&amp;hl</a:t>
            </a:r>
            <a:r>
              <a:rPr lang="cs-CZ" sz="1000" dirty="0" smtClean="0"/>
              <a:t>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=1366&amp;bih=595&amp;tbs=</a:t>
            </a:r>
            <a:r>
              <a:rPr lang="cs-CZ" sz="1000" dirty="0" err="1" smtClean="0"/>
              <a:t>isz:m&amp;tbm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=vW7z67XIJWbfKM:&amp;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=http://www.kvetinynadobirku.cz/</a:t>
            </a:r>
            <a:r>
              <a:rPr lang="cs-CZ" sz="1000" dirty="0" err="1" smtClean="0"/>
              <a:t>celosia</a:t>
            </a:r>
            <a:r>
              <a:rPr lang="cs-CZ" sz="1000" dirty="0" smtClean="0"/>
              <a:t>---nevadlec-kohouti-hreben-det-85-9-3-3-9.html&amp;imgurl=http://www.kvetinynadobirku.cz/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/produkty/</a:t>
            </a:r>
            <a:r>
              <a:rPr lang="cs-CZ" sz="1000" dirty="0" err="1" smtClean="0"/>
              <a:t>original</a:t>
            </a:r>
            <a:r>
              <a:rPr lang="cs-CZ" sz="1000" dirty="0" smtClean="0"/>
              <a:t>/140.jpg&amp;w=960&amp;h=768&amp;ei=aBZCUNX4AcfAtAblqIHYDw&amp;zoom=1&amp;iact=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=655&amp;vpy=163&amp;dur=7669&amp;hovh=201&amp;hovw=251&amp;tx=159&amp;ty=117&amp;sig=111800313398420908039&amp;page=1&amp;tbnh=100&amp;tbnw=117&amp;start=0&amp;ndsp=25&amp;ved=1t:429,r:4,s:0,i:86&gt;.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COSMOS BIPINNATUS</a:t>
            </a:r>
            <a:br>
              <a:rPr lang="cs-CZ" sz="4000" b="1" smtClean="0"/>
            </a:br>
            <a:r>
              <a:rPr lang="cs-CZ" sz="4000" b="1" smtClean="0"/>
              <a:t>KRÁSENKA ZPEŘENÁ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3600" b="1" u="sng" dirty="0"/>
              <a:t>ČELEĎ: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3600" dirty="0" err="1"/>
              <a:t>Asteraceae</a:t>
            </a:r>
            <a:r>
              <a:rPr lang="cs-CZ" sz="3600" dirty="0"/>
              <a:t> -     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3600" dirty="0"/>
              <a:t>hvězdnicovité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3600" b="1" u="sng" dirty="0" smtClean="0"/>
              <a:t>PŮVOD</a:t>
            </a:r>
            <a:r>
              <a:rPr lang="cs-CZ" sz="3600" b="1" u="sng" dirty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3600" dirty="0" smtClean="0"/>
              <a:t>Střední Amerika</a:t>
            </a:r>
            <a:endParaRPr lang="cs-CZ" sz="3600" dirty="0"/>
          </a:p>
          <a:p>
            <a:pPr eaLnBrk="1" hangingPunct="1">
              <a:defRPr/>
            </a:pPr>
            <a:endParaRPr lang="cs-CZ" sz="3600" dirty="0"/>
          </a:p>
        </p:txBody>
      </p:sp>
      <p:pic>
        <p:nvPicPr>
          <p:cNvPr id="24579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500563" y="2133600"/>
            <a:ext cx="4473575" cy="375443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549275"/>
            <a:ext cx="8229600" cy="1223963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60 – 140 cm, listy jemně stříhané (podobné kopru), květy 5 – 10 cm velké, barva bílá, růžová, červená</a:t>
            </a:r>
            <a:br>
              <a:rPr lang="cs-CZ" sz="2400" smtClean="0"/>
            </a:br>
            <a:endParaRPr lang="cs-CZ" sz="2400" smtClean="0"/>
          </a:p>
        </p:txBody>
      </p:sp>
      <p:pic>
        <p:nvPicPr>
          <p:cNvPr id="25602" name="Zástupný symbol pro obsah 1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3400" y="1981200"/>
            <a:ext cx="3886200" cy="3886200"/>
          </a:xfrm>
        </p:spPr>
      </p:pic>
      <p:pic>
        <p:nvPicPr>
          <p:cNvPr id="25603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292725" y="1844675"/>
            <a:ext cx="3138488" cy="43021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7478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polohy, nesnáší mráz, na půdu nenáročná, málo živná, lze ji vysévat i přímo na stanoviště</a:t>
            </a: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skupin před jehličnany, k řezu</a:t>
            </a:r>
            <a:br>
              <a:rPr lang="cs-CZ" sz="2400" smtClean="0"/>
            </a:br>
            <a:endParaRPr lang="cs-CZ" sz="2400" smtClean="0"/>
          </a:p>
        </p:txBody>
      </p:sp>
      <p:pic>
        <p:nvPicPr>
          <p:cNvPr id="26626" name="Zástupný symbol pro obsah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l="21738"/>
          <a:stretch>
            <a:fillRect/>
          </a:stretch>
        </p:blipFill>
        <p:spPr>
          <a:xfrm>
            <a:off x="404813" y="2409825"/>
            <a:ext cx="4090987" cy="3898900"/>
          </a:xfrm>
        </p:spPr>
      </p:pic>
      <p:pic>
        <p:nvPicPr>
          <p:cNvPr id="26627" name="Zástupný symbol pro obsah 2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292725" y="2344738"/>
            <a:ext cx="3382963" cy="42497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250825" y="1557338"/>
            <a:ext cx="8642350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80-85362-41-4</a:t>
            </a:r>
          </a:p>
          <a:p>
            <a:pPr eaLnBrk="1" hangingPunct="1"/>
            <a:r>
              <a:rPr lang="cs-CZ" sz="1000" dirty="0" smtClean="0"/>
              <a:t>„</a:t>
            </a:r>
            <a:r>
              <a:rPr lang="cs-CZ" sz="1000" dirty="0" smtClean="0"/>
              <a:t>AUTOR NEUVEDEN“. </a:t>
            </a:r>
            <a:r>
              <a:rPr lang="cs-CZ" sz="1000" i="1" dirty="0" smtClean="0"/>
              <a:t>guipurdoll.wordpress.com</a:t>
            </a:r>
            <a:r>
              <a:rPr lang="cs-CZ" sz="1000" dirty="0" smtClean="0"/>
              <a:t> [online]. [cit. 1.9.2012]. Dostupný na WWW: &lt;http://images.google.com/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</a:t>
            </a:r>
            <a:r>
              <a:rPr lang="cs-CZ" sz="1000" dirty="0" err="1" smtClean="0"/>
              <a:t>cosmos+bipinnatus&amp;num</a:t>
            </a:r>
            <a:r>
              <a:rPr lang="cs-CZ" sz="1000" dirty="0" smtClean="0"/>
              <a:t>=10&amp;hl=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=1366&amp;bih=595&amp;tbm=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=3lV1myFNEk6ZzM:&amp;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=http://guipurdoll.wordpress.com/2010/10/17/</a:t>
            </a:r>
            <a:r>
              <a:rPr lang="cs-CZ" sz="1000" dirty="0" err="1" smtClean="0"/>
              <a:t>cosmos-bipinnatus</a:t>
            </a:r>
            <a:r>
              <a:rPr lang="cs-CZ" sz="1000" dirty="0" smtClean="0"/>
              <a:t>/&amp;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=http://guipurdoll.files.wordpress.com/2010/10/</a:t>
            </a:r>
            <a:r>
              <a:rPr lang="cs-CZ" sz="1000" dirty="0" err="1" smtClean="0"/>
              <a:t>cosmos-bipinnatus.jpg&amp;w</a:t>
            </a:r>
            <a:r>
              <a:rPr lang="cs-CZ" sz="1000" dirty="0" smtClean="0"/>
              <a:t>=1280&amp;h=960&amp;ei=jTJCUP_WJMvhtQaa_4DAAQ&amp;zoom=1&amp;iact=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=764&amp;vpy=156&amp;dur=390&amp;hovh=194&amp;hovw=259&amp;tx=150&amp;ty=78&amp;sig=111800313398420908039&amp;page=1&amp;tbnh=113&amp;tbnw=153&amp;start=0&amp;ndsp=24&amp;ved=1t:429,r:5,s:0,i:102&gt;.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plantsmans.com</a:t>
            </a:r>
            <a:r>
              <a:rPr lang="cs-CZ" sz="1000" dirty="0" smtClean="0"/>
              <a:t> [online]. [cit. 1.9.2012]. Dostupný na WWW: &lt;http://images.google.com/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</a:t>
            </a:r>
            <a:r>
              <a:rPr lang="cs-CZ" sz="1000" dirty="0" err="1" smtClean="0"/>
              <a:t>cosmos+bipinnatus&amp;num</a:t>
            </a:r>
            <a:r>
              <a:rPr lang="cs-CZ" sz="1000" dirty="0" smtClean="0"/>
              <a:t>=10&amp;hl=</a:t>
            </a:r>
            <a:r>
              <a:rPr lang="cs-CZ" sz="1000" dirty="0" err="1" smtClean="0"/>
              <a:t>cs&amp;sa</a:t>
            </a:r>
            <a:r>
              <a:rPr lang="cs-CZ" sz="1000" dirty="0" smtClean="0"/>
              <a:t>=</a:t>
            </a:r>
            <a:r>
              <a:rPr lang="cs-CZ" sz="1000" dirty="0" err="1" smtClean="0"/>
              <a:t>X&amp;biw</a:t>
            </a:r>
            <a:r>
              <a:rPr lang="cs-CZ" sz="1000" dirty="0" smtClean="0"/>
              <a:t>=1366&amp;bih=595&amp;tbs=</a:t>
            </a:r>
            <a:r>
              <a:rPr lang="cs-CZ" sz="1000" dirty="0" err="1" smtClean="0"/>
              <a:t>isz:m&amp;tbm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=ndU9BjVKao3-FM:&amp;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=http://www.plantsmans.com/fs1.htm&amp;imgurl=http://www.plantsmans.com/</a:t>
            </a:r>
            <a:r>
              <a:rPr lang="cs-CZ" sz="1000" dirty="0" err="1" smtClean="0"/>
              <a:t>big_images</a:t>
            </a:r>
            <a:r>
              <a:rPr lang="cs-CZ" sz="1000" dirty="0" smtClean="0"/>
              <a:t>/fs_2/5060.jpg&amp;w=450&amp;h=450&amp;ei=oTRCUK4XxpCzBsX_gKgK&amp;zoom=1&amp;iact=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=1080&amp;vpy=71&amp;dur=1044&amp;hovh=225&amp;hovw=225&amp;tx=104&amp;ty=105&amp;sig=111800313398420908039&amp;page=4&amp;tbnh=137&amp;tbnw=138&amp;start=67&amp;ndsp=28&amp;ved=1t:429,r:27,s:67,i:387&gt;. </a:t>
            </a:r>
          </a:p>
          <a:p>
            <a:pPr eaLnBrk="1" hangingPunct="1"/>
            <a:r>
              <a:rPr lang="cs-CZ" sz="1000" dirty="0" smtClean="0"/>
              <a:t> „AUTOR NEUVEDEN“. </a:t>
            </a:r>
            <a:r>
              <a:rPr lang="cs-CZ" sz="1000" i="1" dirty="0" smtClean="0"/>
              <a:t>missouriplants.com</a:t>
            </a:r>
            <a:r>
              <a:rPr lang="cs-CZ" sz="1000" dirty="0" smtClean="0"/>
              <a:t> [online]. [cit. 1.9.2012]. Dostupný na WWW: &lt;http://images.google.com/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</a:t>
            </a:r>
            <a:r>
              <a:rPr lang="cs-CZ" sz="1000" dirty="0" err="1" smtClean="0"/>
              <a:t>cosmos+bipinnatus&amp;num</a:t>
            </a:r>
            <a:r>
              <a:rPr lang="cs-CZ" sz="1000" dirty="0" smtClean="0"/>
              <a:t>=10&amp;hl=</a:t>
            </a:r>
            <a:r>
              <a:rPr lang="cs-CZ" sz="1000" dirty="0" err="1" smtClean="0"/>
              <a:t>cs&amp;sa</a:t>
            </a:r>
            <a:r>
              <a:rPr lang="cs-CZ" sz="1000" dirty="0" smtClean="0"/>
              <a:t>=</a:t>
            </a:r>
            <a:r>
              <a:rPr lang="cs-CZ" sz="1000" dirty="0" err="1" smtClean="0"/>
              <a:t>X&amp;biw</a:t>
            </a:r>
            <a:r>
              <a:rPr lang="cs-CZ" sz="1000" dirty="0" smtClean="0"/>
              <a:t>=1366&amp;bih=595&amp;tbs=</a:t>
            </a:r>
            <a:r>
              <a:rPr lang="cs-CZ" sz="1000" dirty="0" err="1" smtClean="0"/>
              <a:t>isz:m&amp;tbm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=d2iNMFxhO3-cRM:&amp;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=http://www.missouriplants.com/</a:t>
            </a:r>
            <a:r>
              <a:rPr lang="cs-CZ" sz="1000" dirty="0" err="1" smtClean="0"/>
              <a:t>Pinkopp</a:t>
            </a:r>
            <a:r>
              <a:rPr lang="cs-CZ" sz="1000" dirty="0" smtClean="0"/>
              <a:t>/</a:t>
            </a:r>
            <a:r>
              <a:rPr lang="cs-CZ" sz="1000" dirty="0" err="1" smtClean="0"/>
              <a:t>Cosmos_bipinnatus_page.html&amp;imgurl</a:t>
            </a:r>
            <a:r>
              <a:rPr lang="cs-CZ" sz="1000" dirty="0" smtClean="0"/>
              <a:t>=http://www.missouriplants.com/</a:t>
            </a:r>
            <a:r>
              <a:rPr lang="cs-CZ" sz="1000" dirty="0" err="1" smtClean="0"/>
              <a:t>Pinkopp</a:t>
            </a:r>
            <a:r>
              <a:rPr lang="cs-CZ" sz="1000" dirty="0" smtClean="0"/>
              <a:t>/</a:t>
            </a:r>
            <a:r>
              <a:rPr lang="cs-CZ" sz="1000" dirty="0" err="1" smtClean="0"/>
              <a:t>Cosmos_bipinnatus_plant.jpg&amp;w</a:t>
            </a:r>
            <a:r>
              <a:rPr lang="cs-CZ" sz="1000" dirty="0" smtClean="0"/>
              <a:t>=445&amp;h=610&amp;ei=oTRCUK4XxpCzBsX_gKgK&amp;zoom=1&amp;iact=</a:t>
            </a:r>
            <a:r>
              <a:rPr lang="cs-CZ" sz="1000" dirty="0" err="1" smtClean="0"/>
              <a:t>rc&amp;dur</a:t>
            </a:r>
            <a:r>
              <a:rPr lang="cs-CZ" sz="1000" dirty="0" smtClean="0"/>
              <a:t>=542&amp;sig=111800313398420908039&amp;page=1&amp;tbnh=156&amp;tbnw=114&amp;start=0&amp;ndsp=12&amp;ved=1t:429,r:2,s:0,i:94&amp;tx=48&amp;ty=68&gt;.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garten.cz</a:t>
            </a:r>
            <a:r>
              <a:rPr lang="cs-CZ" sz="1000" dirty="0" smtClean="0"/>
              <a:t> [online]. [cit. 1.9.2012]. Dostupný na WWW: &lt;http://images.google.com/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</a:t>
            </a:r>
            <a:r>
              <a:rPr lang="cs-CZ" sz="1000" dirty="0" err="1" smtClean="0"/>
              <a:t>cosmos+bipinnatus&amp;start</a:t>
            </a:r>
            <a:r>
              <a:rPr lang="cs-CZ" sz="1000" dirty="0" smtClean="0"/>
              <a:t>=251&amp;num=10&amp;hl=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=1366&amp;bih=595&amp;addh=36&amp;tbm=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=hk32-cOrWM3q0M:&amp;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=http://www.garten.cz/</a:t>
            </a:r>
            <a:r>
              <a:rPr lang="cs-CZ" sz="1000" dirty="0" err="1" smtClean="0"/>
              <a:t>ei</a:t>
            </a:r>
            <a:r>
              <a:rPr lang="cs-CZ" sz="1000" dirty="0" smtClean="0"/>
              <a:t>/</a:t>
            </a:r>
            <a:r>
              <a:rPr lang="cs-CZ" sz="1000" dirty="0" err="1" smtClean="0"/>
              <a:t>cz</a:t>
            </a:r>
            <a:r>
              <a:rPr lang="cs-CZ" sz="1000" dirty="0" smtClean="0"/>
              <a:t>/00255-05-krasenka/&amp;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=http://www.garten.cz/</a:t>
            </a:r>
            <a:r>
              <a:rPr lang="cs-CZ" sz="1000" dirty="0" err="1" smtClean="0"/>
              <a:t>images_forum</a:t>
            </a:r>
            <a:r>
              <a:rPr lang="cs-CZ" sz="1000" dirty="0" smtClean="0"/>
              <a:t>/</a:t>
            </a:r>
            <a:r>
              <a:rPr lang="cs-CZ" sz="1000" dirty="0" err="1" smtClean="0"/>
              <a:t>gallery</a:t>
            </a:r>
            <a:r>
              <a:rPr lang="cs-CZ" sz="1000" dirty="0" smtClean="0"/>
              <a:t>/10667/9933-krasenka.jpg&amp;w=800&amp;h=600&amp;ei=qzhCUODjH4bLswalroDoDQ&amp;zoom=1&amp;iact=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=217&amp;vpy=288&amp;dur=1278&amp;hovh=194&amp;hovw=259&amp;tx=136&amp;ty=109&amp;sig=111800313398420908039&amp;page=10&amp;tbnh=123&amp;tbnw=164&amp;ndsp=29&amp;ved=1t:429,r:8,s:251,i:209&gt;. </a:t>
            </a:r>
          </a:p>
          <a:p>
            <a:pPr eaLnBrk="1" hangingPunct="1"/>
            <a:r>
              <a:rPr lang="cs-CZ" sz="1000" dirty="0" smtClean="0"/>
              <a:t>„AUTOR NEUVEDEN“. </a:t>
            </a:r>
            <a:r>
              <a:rPr lang="cs-CZ" sz="1000" i="1" dirty="0" smtClean="0"/>
              <a:t>odla.nu</a:t>
            </a:r>
            <a:r>
              <a:rPr lang="cs-CZ" sz="1000" dirty="0" smtClean="0"/>
              <a:t> [online]. [cit. 1.9.2012]. Dostupný na WWW: &lt;http://images.google.com/</a:t>
            </a:r>
            <a:r>
              <a:rPr lang="cs-CZ" sz="1000" dirty="0" err="1" smtClean="0"/>
              <a:t>imgres?q</a:t>
            </a:r>
            <a:r>
              <a:rPr lang="cs-CZ" sz="1000" dirty="0" smtClean="0"/>
              <a:t>=</a:t>
            </a:r>
            <a:r>
              <a:rPr lang="cs-CZ" sz="1000" dirty="0" err="1" smtClean="0"/>
              <a:t>cosmos+bipinnatus&amp;start</a:t>
            </a:r>
            <a:r>
              <a:rPr lang="cs-CZ" sz="1000" dirty="0" smtClean="0"/>
              <a:t>=503&amp;num=10&amp;hl=</a:t>
            </a:r>
            <a:r>
              <a:rPr lang="cs-CZ" sz="1000" dirty="0" err="1" smtClean="0"/>
              <a:t>cs&amp;biw</a:t>
            </a:r>
            <a:r>
              <a:rPr lang="cs-CZ" sz="1000" dirty="0" smtClean="0"/>
              <a:t>=1366&amp;bih=595&amp;addh=36&amp;tbm=</a:t>
            </a:r>
            <a:r>
              <a:rPr lang="cs-CZ" sz="1000" dirty="0" err="1" smtClean="0"/>
              <a:t>isch&amp;tbnid</a:t>
            </a:r>
            <a:r>
              <a:rPr lang="cs-CZ" sz="1000" dirty="0" smtClean="0"/>
              <a:t>=HIwpRRlh4TvMkM:&amp;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=http://www.odla.nu/</a:t>
            </a:r>
            <a:r>
              <a:rPr lang="cs-CZ" sz="1000" dirty="0" err="1" smtClean="0"/>
              <a:t>artiklar</a:t>
            </a:r>
            <a:r>
              <a:rPr lang="cs-CZ" sz="1000" dirty="0" smtClean="0"/>
              <a:t>/</a:t>
            </a:r>
            <a:r>
              <a:rPr lang="cs-CZ" sz="1000" dirty="0" err="1" smtClean="0"/>
              <a:t>ute</a:t>
            </a:r>
            <a:r>
              <a:rPr lang="cs-CZ" sz="1000" dirty="0" smtClean="0"/>
              <a:t>/</a:t>
            </a:r>
            <a:r>
              <a:rPr lang="cs-CZ" sz="1000" dirty="0" err="1" smtClean="0"/>
              <a:t>ovrigt</a:t>
            </a:r>
            <a:r>
              <a:rPr lang="cs-CZ" sz="1000" dirty="0" smtClean="0"/>
              <a:t>/fronyheter-0&amp;imgurl=http://217.70.34.228/</a:t>
            </a:r>
            <a:r>
              <a:rPr lang="cs-CZ" sz="1000" dirty="0" err="1" smtClean="0"/>
              <a:t>artiklar</a:t>
            </a:r>
            <a:r>
              <a:rPr lang="cs-CZ" sz="1000" dirty="0" smtClean="0"/>
              <a:t>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</a:t>
            </a:r>
            <a:r>
              <a:rPr lang="cs-CZ" sz="1000" dirty="0" err="1" smtClean="0"/>
              <a:t>bilder</a:t>
            </a:r>
            <a:r>
              <a:rPr lang="cs-CZ" sz="1000" dirty="0" smtClean="0"/>
              <a:t>/cosmos_double_click-06.jpg&amp;w=500&amp;h=628&amp;ei=ZTlCUOrTEJHcsgba6YGgBg&amp;zoom=1&amp;iact=</a:t>
            </a:r>
            <a:r>
              <a:rPr lang="cs-CZ" sz="1000" dirty="0" err="1" smtClean="0"/>
              <a:t>hc&amp;vpx</a:t>
            </a:r>
            <a:r>
              <a:rPr lang="cs-CZ" sz="1000" dirty="0" smtClean="0"/>
              <a:t>=1109&amp;vpy=230&amp;dur=53&amp;hovh=252&amp;hovw=200&amp;tx=116&amp;ty=149&amp;sig=111800313398420908039&amp;page=19&amp;tbnh=131&amp;tbnw=104&amp;ndsp=28&amp;ved=1t:429,r:13,s:503,i:138&gt;. </a:t>
            </a:r>
          </a:p>
          <a:p>
            <a:pPr eaLnBrk="1" hangingPunct="1"/>
            <a:endParaRPr lang="cs-CZ" sz="1000" dirty="0" smtClean="0"/>
          </a:p>
          <a:p>
            <a:pPr eaLnBrk="1" hangingPunct="1"/>
            <a:endParaRPr lang="cs-CZ" sz="1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539750" y="476250"/>
            <a:ext cx="8229600" cy="1371600"/>
          </a:xfrm>
        </p:spPr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28674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724400" y="1981200"/>
            <a:ext cx="3886200" cy="3886200"/>
          </a:xfrm>
        </p:spPr>
      </p:pic>
      <p:pic>
        <p:nvPicPr>
          <p:cNvPr id="28675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533400" y="1981200"/>
            <a:ext cx="3886200" cy="3886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29698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5288" y="2349500"/>
            <a:ext cx="4279900" cy="3424238"/>
          </a:xfrm>
        </p:spPr>
      </p:pic>
      <p:pic>
        <p:nvPicPr>
          <p:cNvPr id="29699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13120" r="6581"/>
          <a:stretch>
            <a:fillRect/>
          </a:stretch>
        </p:blipFill>
        <p:spPr>
          <a:xfrm>
            <a:off x="4859338" y="2349500"/>
            <a:ext cx="4035425" cy="33353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900</TotalTime>
  <Words>726</Words>
  <Application>Microsoft Office PowerPoint</Application>
  <PresentationFormat>Předvádění na obrazovce (4:3)</PresentationFormat>
  <Paragraphs>68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Pixel</vt:lpstr>
      <vt:lpstr>Prezentace aplikace PowerPoint</vt:lpstr>
      <vt:lpstr>ANOTACE</vt:lpstr>
      <vt:lpstr>Prezentace aplikace PowerPoint</vt:lpstr>
      <vt:lpstr>CALLISTEPHUS CHINENSIS ASTRA ČÍNSKÁ</vt:lpstr>
      <vt:lpstr> POPIS: nízké, střední i vysoké odrůdy, výška 20 – 80 cm, květní úbory 3 – 11 cm, tvořeny jazykovitými i trubkovitými květy, bílé až modré barvy v různých odstínech </vt:lpstr>
      <vt:lpstr>NÁROKY: slunné polohy, živné, vlhčí, humózní půdy s Ca POUŽITÍ: na záhony, do nádob a k řezu</vt:lpstr>
      <vt:lpstr>ZDROJE</vt:lpstr>
      <vt:lpstr>CELOSIA ARGENTEA NEVADLEC</vt:lpstr>
      <vt:lpstr>POPIS: dvě variety – „cristata“  s laločnatým květenstvím  a „plumosa“ se vzpřímeným klasovitým květenstvím, barva žlutá, oranžová, růžová, červená, výška 25 – 90 cm</vt:lpstr>
      <vt:lpstr> NÁROKY: teplé slunné stanoviště, živné humózní propustné půdy, choulostivá na mráz POUŽITÍ: na záhony, do nádob, k řezu a sušení </vt:lpstr>
      <vt:lpstr>ZDROJE</vt:lpstr>
      <vt:lpstr>COSMOS BIPINNATUS KRÁSENKA ZPEŘENÁ</vt:lpstr>
      <vt:lpstr>POPIS: výška 60 – 140 cm, listy jemně stříhané (podobné kopru), květy 5 – 10 cm velké, barva bílá, růžová, červená </vt:lpstr>
      <vt:lpstr> NÁROKY: slunné polohy, nesnáší mráz, na půdu nenáročná, málo živná, lze ji vysévat i přímo na stanoviště POUŽITÍ: na záhony, do skupin před jehličnany, k řezu </vt:lpstr>
      <vt:lpstr>ZDROJE</vt:lpstr>
      <vt:lpstr>Určete názvy letniček, které jsou na obrázcích</vt:lpstr>
      <vt:lpstr>Určete názvy letniček,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54</cp:revision>
  <dcterms:modified xsi:type="dcterms:W3CDTF">2013-02-11T09:20:14Z</dcterms:modified>
</cp:coreProperties>
</file>