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289" r:id="rId8"/>
    <p:sldId id="268" r:id="rId9"/>
    <p:sldId id="269" r:id="rId10"/>
    <p:sldId id="270" r:id="rId11"/>
    <p:sldId id="290" r:id="rId12"/>
    <p:sldId id="274" r:id="rId13"/>
    <p:sldId id="275" r:id="rId14"/>
    <p:sldId id="277" r:id="rId15"/>
    <p:sldId id="276" r:id="rId16"/>
    <p:sldId id="299" r:id="rId17"/>
    <p:sldId id="30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8757" autoAdjust="0"/>
  </p:normalViewPr>
  <p:slideViewPr>
    <p:cSldViewPr>
      <p:cViewPr>
        <p:scale>
          <a:sx n="120" d="100"/>
          <a:sy n="120" d="100"/>
        </p:scale>
        <p:origin x="-546" y="11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A9394-6FB6-4AF5-890B-17A454658F0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AFFBC-8F53-46BF-A9A9-316D26AA8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76FF7-E777-4E74-B8BA-278F54A3D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2108B-C133-4721-A42B-5F9F3C11614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34E98D-04BD-4556-85F7-B4635A0F5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41945-DD56-4A71-A2C0-EB3142D1F97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71075-7911-47F4-805D-1952D015C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A649C-3B0C-4D81-8779-7ADB002640D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1F592B-3908-45B1-B0E6-C8604C07D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31C8E0-F4CB-43A4-BB90-E2B891B3326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E3593-06EA-47D6-BD5F-4A74B9174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3971E5-16F4-4C3B-856F-42C1FB1D337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EC607-C809-4415-8CCA-F56EAA8A4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C1926-F379-45CB-9961-02DB14270FF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687291-904D-40FC-B243-2391E8EBE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D46734-D9EB-4862-AAEF-DA1AB601617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C252D-26E1-4301-A471-E33046770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1F56DD-1473-466C-B219-63C11434A4A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98FF8C-9F48-4DD8-AE9B-13C0C7F3F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01B8B-7C34-4646-8A17-28E94B03896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D3F541-4DB2-4EFC-89BE-8BDD8641E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EC754-4393-407C-B315-7983C52ED1C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C45A403E-0597-4D6C-B2D5-BFF8BA881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62007FF0-455A-47EB-BE13-A15D4B2EE60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66" name="Group 54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(G-H)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G-H)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1484313"/>
            <a:ext cx="70770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(G-H)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GAZANIA  RIGENS</a:t>
            </a:r>
            <a:r>
              <a:rPr lang="cs-CZ" smtClean="0"/>
              <a:t> </a:t>
            </a:r>
            <a:r>
              <a:rPr lang="cs-CZ" sz="4000" b="1" smtClean="0"/>
              <a:t/>
            </a:r>
            <a:br>
              <a:rPr lang="cs-CZ" sz="4000" b="1" smtClean="0"/>
            </a:br>
            <a:r>
              <a:rPr lang="cs-CZ" sz="4000" b="1" smtClean="0"/>
              <a:t>GAZÁNIE  ZÁŘIVÁ</a:t>
            </a:r>
            <a:r>
              <a:rPr lang="cs-CZ" smtClean="0"/>
              <a:t>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Jižní Afrika</a:t>
            </a:r>
          </a:p>
        </p:txBody>
      </p:sp>
      <p:pic>
        <p:nvPicPr>
          <p:cNvPr id="16387" name="Picture 6" descr="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643438" y="1916113"/>
            <a:ext cx="4183062" cy="418306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>
          <a:xfrm>
            <a:off x="468313" y="476250"/>
            <a:ext cx="8229600" cy="129698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30 cm, listy kopinaté až laločnaté, zelené až stříbřité květní úbory o průměru až 8 cm, bílé, žluté, oranžové, červené, v noci a za deště se zavírají</a:t>
            </a:r>
          </a:p>
        </p:txBody>
      </p:sp>
      <p:pic>
        <p:nvPicPr>
          <p:cNvPr id="17410" name="Picture 7" descr="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8488" r="8377"/>
          <a:stretch>
            <a:fillRect/>
          </a:stretch>
        </p:blipFill>
        <p:spPr>
          <a:xfrm>
            <a:off x="468313" y="2151063"/>
            <a:ext cx="3959225" cy="3571875"/>
          </a:xfrm>
        </p:spPr>
      </p:pic>
      <p:pic>
        <p:nvPicPr>
          <p:cNvPr id="17411" name="Picture 8" descr="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7728"/>
          <a:stretch>
            <a:fillRect/>
          </a:stretch>
        </p:blipFill>
        <p:spPr>
          <a:xfrm>
            <a:off x="4932363" y="2133600"/>
            <a:ext cx="3887787" cy="35448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slunné stanoviště, živné propustné půdy, snáší sucho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na záhony, skalky, k zaplnění prázdných míst v záhonech</a:t>
            </a:r>
          </a:p>
        </p:txBody>
      </p:sp>
      <p:pic>
        <p:nvPicPr>
          <p:cNvPr id="18434" name="Picture 7" descr="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7390" r="15959"/>
          <a:stretch>
            <a:fillRect/>
          </a:stretch>
        </p:blipFill>
        <p:spPr>
          <a:xfrm>
            <a:off x="755650" y="2427288"/>
            <a:ext cx="3455988" cy="3343275"/>
          </a:xfrm>
        </p:spPr>
      </p:pic>
      <p:pic>
        <p:nvPicPr>
          <p:cNvPr id="18435" name="Picture 8" descr="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8804" t="36006" r="32352"/>
          <a:stretch>
            <a:fillRect/>
          </a:stretch>
        </p:blipFill>
        <p:spPr>
          <a:xfrm>
            <a:off x="4572000" y="2443163"/>
            <a:ext cx="4103688" cy="33480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955675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5005387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obchod.rodinna-farma.cz</a:t>
            </a:r>
            <a:r>
              <a:rPr lang="cs-CZ" sz="1800" dirty="0" smtClean="0"/>
              <a:t> [online]. [cit. 28.9.2012]. Dostupný na WWW: &lt;1. http://obchod.rodinna-farma.cz/</a:t>
            </a:r>
            <a:r>
              <a:rPr lang="cs-CZ" sz="1800" dirty="0" err="1" smtClean="0"/>
              <a:t>zahonovky</a:t>
            </a:r>
            <a:r>
              <a:rPr lang="cs-CZ" sz="1800" dirty="0" smtClean="0"/>
              <a:t>/120-gazanie-zariva.html&gt;.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biolib.cz</a:t>
            </a:r>
            <a:r>
              <a:rPr lang="cs-CZ" sz="1800" dirty="0" smtClean="0"/>
              <a:t> [online]. [cit. 28.9.2012]. Dostupný na WWW: &lt;2. http://www.biolib.cz/</a:t>
            </a:r>
            <a:r>
              <a:rPr lang="cs-CZ" sz="1800" dirty="0" err="1" smtClean="0"/>
              <a:t>cz</a:t>
            </a:r>
            <a:r>
              <a:rPr lang="cs-CZ" sz="1800" dirty="0" smtClean="0"/>
              <a:t>/</a:t>
            </a:r>
            <a:r>
              <a:rPr lang="cs-CZ" sz="1800" dirty="0" err="1" smtClean="0"/>
              <a:t>taxonimage</a:t>
            </a:r>
            <a:r>
              <a:rPr lang="cs-CZ" sz="1800" dirty="0" smtClean="0"/>
              <a:t>/id19604/?</a:t>
            </a:r>
            <a:r>
              <a:rPr lang="cs-CZ" sz="1800" dirty="0" err="1" smtClean="0"/>
              <a:t>taxonid</a:t>
            </a:r>
            <a:r>
              <a:rPr lang="cs-CZ" sz="1800" dirty="0" smtClean="0"/>
              <a:t>=116572&gt;.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zahradnictvifous.cz</a:t>
            </a:r>
            <a:r>
              <a:rPr lang="cs-CZ" sz="1800" dirty="0" smtClean="0"/>
              <a:t> [online]. [cit. 28.9.2012]. Dostupný na WWW: &lt;3. http://www.zahradnictvifous.cz/</a:t>
            </a:r>
            <a:r>
              <a:rPr lang="cs-CZ" sz="1800" dirty="0" err="1" smtClean="0"/>
              <a:t>zahradnictvi-fous.php?s</a:t>
            </a:r>
            <a:r>
              <a:rPr lang="cs-CZ" sz="1800" dirty="0" smtClean="0"/>
              <a:t>=</a:t>
            </a:r>
            <a:r>
              <a:rPr lang="cs-CZ" sz="1800" dirty="0" err="1" smtClean="0"/>
              <a:t>kvetiny</a:t>
            </a:r>
            <a:r>
              <a:rPr lang="cs-CZ" sz="1800" dirty="0" smtClean="0"/>
              <a:t>-na-hroby&gt;.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seniortip.cz</a:t>
            </a:r>
            <a:r>
              <a:rPr lang="cs-CZ" sz="1800" dirty="0" smtClean="0"/>
              <a:t> [online]. [cit. 28.9.2012]. Dostupný na WWW: &lt;4. http://www.seniortip.cz/?module=</a:t>
            </a:r>
            <a:r>
              <a:rPr lang="cs-CZ" sz="1800" dirty="0" err="1" smtClean="0"/>
              <a:t>club&amp;action</a:t>
            </a:r>
            <a:r>
              <a:rPr lang="cs-CZ" sz="1800" dirty="0" smtClean="0"/>
              <a:t>=</a:t>
            </a:r>
            <a:r>
              <a:rPr lang="cs-CZ" sz="1800" dirty="0" err="1" smtClean="0"/>
              <a:t>galerie_view_detail&amp;id</a:t>
            </a:r>
            <a:r>
              <a:rPr lang="cs-CZ" sz="1800" dirty="0" smtClean="0"/>
              <a:t>=4012&amp;id_image=41426&gt;. </a:t>
            </a:r>
          </a:p>
          <a:p>
            <a:pPr eaLnBrk="1" hangingPunct="1"/>
            <a:r>
              <a:rPr lang="cs-CZ" sz="2000" dirty="0" smtClean="0"/>
              <a:t>„AUTOR NEUVEDEN“. </a:t>
            </a:r>
            <a:r>
              <a:rPr lang="cs-CZ" sz="2000" i="1" dirty="0" smtClean="0"/>
              <a:t>galeria.swiatkwiatow.pl</a:t>
            </a:r>
            <a:r>
              <a:rPr lang="cs-CZ" sz="2000" dirty="0" smtClean="0"/>
              <a:t> [online]. [cit. 28.9.2012]. Dostupný na WWW: &lt;5. http://galeria.swiatkwiatow.pl/</a:t>
            </a:r>
            <a:r>
              <a:rPr lang="cs-CZ" sz="2000" dirty="0" err="1" smtClean="0"/>
              <a:t>zdjecie</a:t>
            </a:r>
            <a:r>
              <a:rPr lang="cs-CZ" sz="2000" dirty="0" smtClean="0"/>
              <a:t>/gazanie-i-ja,2809,418.html&gt;.</a:t>
            </a:r>
            <a:r>
              <a:rPr lang="cs-CZ" dirty="0" smtClean="0"/>
              <a:t> 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GOMPHRENA  GLOBOSA</a:t>
            </a:r>
            <a:r>
              <a:rPr lang="cs-CZ" smtClean="0"/>
              <a:t> </a:t>
            </a:r>
            <a:r>
              <a:rPr lang="cs-CZ" sz="4000" b="1" smtClean="0"/>
              <a:t/>
            </a:r>
            <a:br>
              <a:rPr lang="cs-CZ" sz="4000" b="1" smtClean="0"/>
            </a:br>
            <a:r>
              <a:rPr lang="cs-CZ" b="1" smtClean="0"/>
              <a:t>PESTROVKA  KULOVITÁ</a:t>
            </a:r>
            <a:r>
              <a:rPr lang="cs-CZ" smtClean="0"/>
              <a:t> 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Amaranthaceae -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laskavcovité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Tropická Amerika   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z="3500" smtClean="0"/>
          </a:p>
        </p:txBody>
      </p:sp>
      <p:pic>
        <p:nvPicPr>
          <p:cNvPr id="20483" name="Picture 6" descr="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859338" y="1773238"/>
            <a:ext cx="3783012" cy="44640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30-40 cm, vstřícné celokrajné listy, kulovité květenství – hlávka, kvete bíle, oranžově, růžově, fialově</a:t>
            </a:r>
          </a:p>
        </p:txBody>
      </p:sp>
      <p:pic>
        <p:nvPicPr>
          <p:cNvPr id="21506" name="Picture 7" descr="1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21304"/>
          <a:stretch>
            <a:fillRect/>
          </a:stretch>
        </p:blipFill>
        <p:spPr>
          <a:xfrm>
            <a:off x="250825" y="2211388"/>
            <a:ext cx="3827463" cy="3648075"/>
          </a:xfrm>
        </p:spPr>
      </p:pic>
      <p:pic>
        <p:nvPicPr>
          <p:cNvPr id="21507" name="Picture 8" descr="1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4151"/>
          <a:stretch>
            <a:fillRect/>
          </a:stretch>
        </p:blipFill>
        <p:spPr>
          <a:xfrm>
            <a:off x="4500563" y="2135188"/>
            <a:ext cx="4319587" cy="37734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49542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stanoviště, vlhčí hlinité půdy, živné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k řezu a sušení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22530" name="Picture 7" descr="1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9830" r="11493"/>
          <a:stretch>
            <a:fillRect/>
          </a:stretch>
        </p:blipFill>
        <p:spPr>
          <a:xfrm>
            <a:off x="323850" y="2205038"/>
            <a:ext cx="3960813" cy="3776662"/>
          </a:xfrm>
        </p:spPr>
      </p:pic>
      <p:pic>
        <p:nvPicPr>
          <p:cNvPr id="22531" name="Picture 8" descr="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4221" r="17363"/>
          <a:stretch>
            <a:fillRect/>
          </a:stretch>
        </p:blipFill>
        <p:spPr>
          <a:xfrm>
            <a:off x="4572000" y="2168525"/>
            <a:ext cx="4392613" cy="36972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myfolia.com</a:t>
            </a:r>
            <a:r>
              <a:rPr lang="cs-CZ" sz="1800" dirty="0" smtClean="0"/>
              <a:t> [online]. [cit. 29.9.2012]. Dostupný na WWW: &lt;8. http://myfolia.com/</a:t>
            </a:r>
            <a:r>
              <a:rPr lang="cs-CZ" sz="1800" dirty="0" err="1" smtClean="0"/>
              <a:t>plants</a:t>
            </a:r>
            <a:r>
              <a:rPr lang="cs-CZ" sz="1800" dirty="0" smtClean="0"/>
              <a:t>/1288-globe-amaranth-gomphrena-globosa/</a:t>
            </a:r>
            <a:r>
              <a:rPr lang="cs-CZ" sz="1800" dirty="0" err="1" smtClean="0"/>
              <a:t>where_to_buy</a:t>
            </a:r>
            <a:r>
              <a:rPr lang="cs-CZ" sz="1800" dirty="0" smtClean="0"/>
              <a:t>&gt;.</a:t>
            </a:r>
            <a:r>
              <a:rPr lang="cs-CZ" sz="2000" dirty="0" smtClean="0"/>
              <a:t>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29.9.2012]. Dostupný na WWW: &lt;10. http://www.garten.cz/</a:t>
            </a:r>
            <a:r>
              <a:rPr lang="cs-CZ" sz="1800" dirty="0" err="1" smtClean="0"/>
              <a:t>ei</a:t>
            </a:r>
            <a:r>
              <a:rPr lang="cs-CZ" sz="1800" dirty="0" smtClean="0"/>
              <a:t>/</a:t>
            </a:r>
            <a:r>
              <a:rPr lang="cs-CZ" sz="1800" dirty="0" err="1" smtClean="0"/>
              <a:t>cz</a:t>
            </a:r>
            <a:r>
              <a:rPr lang="cs-CZ" sz="1800" dirty="0" smtClean="0"/>
              <a:t>/00367-C1-pestrovka-kulovita-laskavcovka/&gt;.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flickr.com</a:t>
            </a:r>
            <a:r>
              <a:rPr lang="cs-CZ" sz="1800" dirty="0" smtClean="0"/>
              <a:t> [online]. [cit. 29.9.2012]. Dostupný na WWW: &lt;12. http://www.flickr.com/</a:t>
            </a:r>
            <a:r>
              <a:rPr lang="cs-CZ" sz="1800" dirty="0" err="1" smtClean="0"/>
              <a:t>photos</a:t>
            </a:r>
            <a:r>
              <a:rPr lang="cs-CZ" sz="1800" dirty="0" smtClean="0"/>
              <a:t>/</a:t>
            </a:r>
            <a:r>
              <a:rPr lang="cs-CZ" sz="1800" dirty="0" err="1" smtClean="0"/>
              <a:t>carllewis</a:t>
            </a:r>
            <a:r>
              <a:rPr lang="cs-CZ" sz="1800" dirty="0" smtClean="0"/>
              <a:t>/1200731768/in/</a:t>
            </a:r>
            <a:r>
              <a:rPr lang="cs-CZ" sz="1800" dirty="0" err="1" smtClean="0"/>
              <a:t>photostream</a:t>
            </a:r>
            <a:r>
              <a:rPr lang="cs-CZ" sz="1800" dirty="0" smtClean="0"/>
              <a:t>/</a:t>
            </a:r>
            <a:r>
              <a:rPr lang="cs-CZ" sz="1800" dirty="0" err="1" smtClean="0"/>
              <a:t>lightbox</a:t>
            </a:r>
            <a:r>
              <a:rPr lang="cs-CZ" sz="1800" dirty="0" smtClean="0"/>
              <a:t>/&gt;.</a:t>
            </a:r>
          </a:p>
          <a:p>
            <a:pPr eaLnBrk="1" hangingPunct="1"/>
            <a:r>
              <a:rPr lang="cs-CZ" sz="1800" dirty="0" smtClean="0"/>
              <a:t> „AUTOR NEUVEDEN“. </a:t>
            </a:r>
            <a:r>
              <a:rPr lang="cs-CZ" sz="1800" i="1" dirty="0" smtClean="0"/>
              <a:t>4hgarden2.ath.cx</a:t>
            </a:r>
            <a:r>
              <a:rPr lang="cs-CZ" sz="1800" dirty="0" smtClean="0"/>
              <a:t> [online]. [cit. 29.9.2012]. Dostupný na WWW: &lt;11. http://4hgarden2.ath.cx/</a:t>
            </a:r>
            <a:r>
              <a:rPr lang="cs-CZ" sz="1800" dirty="0" err="1" smtClean="0"/>
              <a:t>Cool_Kid</a:t>
            </a:r>
            <a:r>
              <a:rPr lang="cs-CZ" sz="1800" dirty="0" smtClean="0"/>
              <a:t>/</a:t>
            </a:r>
            <a:r>
              <a:rPr lang="cs-CZ" sz="1800" dirty="0" err="1" smtClean="0"/>
              <a:t>information</a:t>
            </a:r>
            <a:r>
              <a:rPr lang="cs-CZ" sz="1800" dirty="0" smtClean="0"/>
              <a:t>/2010/gomphrena.html&gt;.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sunriseseeds.com</a:t>
            </a:r>
            <a:r>
              <a:rPr lang="cs-CZ" sz="1800" dirty="0" smtClean="0"/>
              <a:t> [online]. [cit. 29.9.2012]. Dostupný na WWW: &lt;9. http://www.sunriseseeds.com/</a:t>
            </a:r>
            <a:r>
              <a:rPr lang="cs-CZ" sz="1800" dirty="0" err="1" smtClean="0"/>
              <a:t>product</a:t>
            </a:r>
            <a:r>
              <a:rPr lang="cs-CZ" sz="1800" dirty="0" smtClean="0"/>
              <a:t>/globe-</a:t>
            </a:r>
            <a:r>
              <a:rPr lang="cs-CZ" sz="1800" dirty="0" err="1" smtClean="0"/>
              <a:t>amaranth</a:t>
            </a:r>
            <a:r>
              <a:rPr lang="cs-CZ" sz="1800" dirty="0" smtClean="0"/>
              <a:t>-</a:t>
            </a:r>
            <a:r>
              <a:rPr lang="cs-CZ" sz="1800" dirty="0" err="1" smtClean="0"/>
              <a:t>seed-gomphrena-globosa</a:t>
            </a:r>
            <a:r>
              <a:rPr lang="cs-CZ" sz="1800" dirty="0" smtClean="0"/>
              <a:t>/&gt;. 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HELICHRYSUM  BRACTEATUM</a:t>
            </a:r>
            <a:r>
              <a:rPr lang="cs-CZ" smtClean="0"/>
              <a:t> </a:t>
            </a:r>
            <a:r>
              <a:rPr lang="cs-CZ" sz="4000" b="1" smtClean="0"/>
              <a:t/>
            </a:r>
            <a:br>
              <a:rPr lang="cs-CZ" sz="4000" b="1" smtClean="0"/>
            </a:br>
            <a:r>
              <a:rPr lang="cs-CZ" b="1" smtClean="0"/>
              <a:t>SMIL  LISTENATÝ</a:t>
            </a:r>
            <a:r>
              <a:rPr lang="cs-CZ" smtClean="0"/>
              <a:t> 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Austrálie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4579" name="Picture 6" descr="1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83138" y="1981200"/>
            <a:ext cx="3419475" cy="43275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075613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40 – 100 cm, kopinaté listy, květy o průměru 4 – 5 cm, bílé, žluté, oranžové, růžové, červené, pěkné barvy </a:t>
            </a:r>
            <a:br>
              <a:rPr lang="cs-CZ" sz="2400" smtClean="0"/>
            </a:br>
            <a:r>
              <a:rPr lang="cs-CZ" sz="2400" smtClean="0"/>
              <a:t>i po usušení, mají tuhé lesklé listeny</a:t>
            </a:r>
          </a:p>
        </p:txBody>
      </p:sp>
      <p:pic>
        <p:nvPicPr>
          <p:cNvPr id="25602" name="Picture 7" descr="1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2127250"/>
            <a:ext cx="4176712" cy="4151313"/>
          </a:xfrm>
        </p:spPr>
      </p:pic>
      <p:pic>
        <p:nvPicPr>
          <p:cNvPr id="25603" name="Picture 8" descr="1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210175" y="1981200"/>
            <a:ext cx="3408363" cy="45434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68313" y="549275"/>
            <a:ext cx="8229600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chráněné stanoviště, středně těžké, propustné, živné půdy 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k sušení a k řezu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26626" name="Picture 7" descr="1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3537" r="14427"/>
          <a:stretch>
            <a:fillRect/>
          </a:stretch>
        </p:blipFill>
        <p:spPr>
          <a:xfrm>
            <a:off x="323850" y="2457450"/>
            <a:ext cx="4248150" cy="3878263"/>
          </a:xfrm>
        </p:spPr>
      </p:pic>
      <p:pic>
        <p:nvPicPr>
          <p:cNvPr id="26627" name="Picture 8" descr="1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756" r="1878"/>
          <a:stretch>
            <a:fillRect/>
          </a:stretch>
        </p:blipFill>
        <p:spPr>
          <a:xfrm>
            <a:off x="4787900" y="2420938"/>
            <a:ext cx="3744913" cy="3886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grainesvoltz-seeds.com</a:t>
            </a:r>
            <a:r>
              <a:rPr lang="cs-CZ" sz="1800" dirty="0" smtClean="0"/>
              <a:t> [online]. [cit. 29.9.2012]. Dostupný na WWW: &lt;13. http://www.grainesvoltz-seeds.com/helichrysum-bracteatum-attraction-mixed-22-7137-13067-d37.960-art.aspx&gt;.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silene.be</a:t>
            </a:r>
            <a:r>
              <a:rPr lang="cs-CZ" sz="1800" dirty="0" smtClean="0"/>
              <a:t> [online]. [cit. 29.9.2012]. Dostupný na WWW: &lt;14. http://www.silene.be/en/</a:t>
            </a:r>
            <a:r>
              <a:rPr lang="cs-CZ" sz="1800" dirty="0" err="1" smtClean="0"/>
              <a:t>catalogue</a:t>
            </a:r>
            <a:r>
              <a:rPr lang="cs-CZ" sz="1800" dirty="0" smtClean="0"/>
              <a:t>/</a:t>
            </a:r>
            <a:r>
              <a:rPr lang="cs-CZ" sz="1800" dirty="0" err="1" smtClean="0"/>
              <a:t>details</a:t>
            </a:r>
            <a:r>
              <a:rPr lang="cs-CZ" sz="1800" dirty="0" smtClean="0"/>
              <a:t>/</a:t>
            </a:r>
            <a:r>
              <a:rPr lang="cs-CZ" sz="1800" dirty="0" err="1" smtClean="0"/>
              <a:t>helichrysum</a:t>
            </a:r>
            <a:r>
              <a:rPr lang="cs-CZ" sz="1800" dirty="0" smtClean="0"/>
              <a:t>-</a:t>
            </a:r>
            <a:r>
              <a:rPr lang="cs-CZ" sz="1800" dirty="0" err="1" smtClean="0"/>
              <a:t>bracteatum</a:t>
            </a:r>
            <a:r>
              <a:rPr lang="cs-CZ" sz="1800" dirty="0" smtClean="0"/>
              <a:t>-king-</a:t>
            </a:r>
            <a:r>
              <a:rPr lang="cs-CZ" sz="1800" dirty="0" err="1" smtClean="0"/>
              <a:t>size</a:t>
            </a:r>
            <a:r>
              <a:rPr lang="cs-CZ" sz="1800" dirty="0" smtClean="0"/>
              <a:t>-pastel-&gt;.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29.9.2012]. Dostupný na WWW: &lt;15. http://www.garten.cz/</a:t>
            </a:r>
            <a:r>
              <a:rPr lang="cs-CZ" sz="1800" dirty="0" err="1" smtClean="0"/>
              <a:t>forum</a:t>
            </a:r>
            <a:r>
              <a:rPr lang="cs-CZ" sz="1800" dirty="0" smtClean="0"/>
              <a:t>/f1/</a:t>
            </a:r>
            <a:r>
              <a:rPr lang="cs-CZ" sz="1800" dirty="0" err="1" smtClean="0"/>
              <a:t>cz</a:t>
            </a:r>
            <a:r>
              <a:rPr lang="cs-CZ" sz="1800" dirty="0" smtClean="0"/>
              <a:t>/9493/&gt;.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posturi.wordpress.com</a:t>
            </a:r>
            <a:r>
              <a:rPr lang="cs-CZ" sz="1800" dirty="0" smtClean="0"/>
              <a:t> [online]. [cit. 29.9.2012]. Dostupný na WWW: &lt;16. http://posturi.wordpress.com/2012/04/01/cat-de-periculoase-sunt-plantele-medicinale-contraindicatii-si-sfaturi/&gt;.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http://kvetiny.uvodicku.cz</a:t>
            </a:r>
            <a:r>
              <a:rPr lang="cs-CZ" sz="1800" dirty="0" smtClean="0"/>
              <a:t> [online]. [cit. 29.9.2012]. Dostupný na WWW: &lt;17. http://kvetiny.uvodicku.cz/</a:t>
            </a:r>
            <a:r>
              <a:rPr lang="cs-CZ" sz="1800" dirty="0" err="1" smtClean="0"/>
              <a:t>dusicky</a:t>
            </a:r>
            <a:r>
              <a:rPr lang="cs-CZ" sz="1800" dirty="0" smtClean="0"/>
              <a:t>/index.html&gt;. 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8674" name="Picture 8" descr="1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1916113"/>
            <a:ext cx="3292475" cy="4167187"/>
          </a:xfrm>
        </p:spPr>
      </p:pic>
      <p:pic>
        <p:nvPicPr>
          <p:cNvPr id="28675" name="Picture 10" descr="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809625" y="2257425"/>
            <a:ext cx="3833813" cy="38338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9698" name="Picture 7" descr="1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000250"/>
            <a:ext cx="3744913" cy="3721100"/>
          </a:xfrm>
        </p:spPr>
      </p:pic>
      <p:pic>
        <p:nvPicPr>
          <p:cNvPr id="29699" name="Picture 8" descr="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7036" r="12737"/>
          <a:stretch>
            <a:fillRect/>
          </a:stretch>
        </p:blipFill>
        <p:spPr>
          <a:xfrm>
            <a:off x="4643438" y="1962150"/>
            <a:ext cx="4032250" cy="37258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1223</TotalTime>
  <Words>659</Words>
  <Application>Microsoft Office PowerPoint</Application>
  <PresentationFormat>Předvádění na obrazovce (4:3)</PresentationFormat>
  <Paragraphs>67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Pixel</vt:lpstr>
      <vt:lpstr>Prezentace aplikace PowerPoint</vt:lpstr>
      <vt:lpstr>ANOTACE</vt:lpstr>
      <vt:lpstr>Prezentace aplikace PowerPoint</vt:lpstr>
      <vt:lpstr>GAZANIA  RIGENS  GAZÁNIE  ZÁŘIVÁ </vt:lpstr>
      <vt:lpstr>POPIS: výška 30 cm, listy kopinaté až laločnaté, zelené až stříbřité květní úbory o průměru až 8 cm, bílé, žluté, oranžové, červené, v noci a za deště se zavírají</vt:lpstr>
      <vt:lpstr>NÁROKY: slunné stanoviště, živné propustné půdy, snáší sucho POUŽITÍ: na záhony, skalky, k zaplnění prázdných míst v záhonech</vt:lpstr>
      <vt:lpstr>ZDROJE</vt:lpstr>
      <vt:lpstr>GOMPHRENA  GLOBOSA  PESTROVKA  KULOVITÁ </vt:lpstr>
      <vt:lpstr>POPIS: výška 30-40 cm, vstřícné celokrajné listy, kulovité květenství – hlávka, kvete bíle, oranžově, růžově, fialově</vt:lpstr>
      <vt:lpstr> NÁROKY: slunné stanoviště, vlhčí hlinité půdy, živné POUŽITÍ: na záhony, do nádob, k řezu a sušení </vt:lpstr>
      <vt:lpstr>ZDROJE</vt:lpstr>
      <vt:lpstr>HELICHRYSUM  BRACTEATUM  SMIL  LISTENATÝ </vt:lpstr>
      <vt:lpstr>POPIS: výška 40 – 100 cm, kopinaté listy, květy o průměru 4 – 5 cm, bílé, žluté, oranžové, růžové, červené, pěkné barvy  i po usušení, mají tuhé lesklé listeny</vt:lpstr>
      <vt:lpstr> NÁROKY: slunné chráněné stanoviště, středně těžké, propustné, živné půdy  POUŽITÍ: k sušení a k řezu </vt:lpstr>
      <vt:lpstr>ZDROJE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59</cp:revision>
  <dcterms:modified xsi:type="dcterms:W3CDTF">2013-02-11T09:27:59Z</dcterms:modified>
</cp:coreProperties>
</file>