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86" r:id="rId2"/>
    <p:sldId id="287" r:id="rId3"/>
    <p:sldId id="288" r:id="rId4"/>
    <p:sldId id="265" r:id="rId5"/>
    <p:sldId id="266" r:id="rId6"/>
    <p:sldId id="267" r:id="rId7"/>
    <p:sldId id="289" r:id="rId8"/>
    <p:sldId id="268" r:id="rId9"/>
    <p:sldId id="269" r:id="rId10"/>
    <p:sldId id="270" r:id="rId11"/>
    <p:sldId id="290" r:id="rId12"/>
    <p:sldId id="274" r:id="rId13"/>
    <p:sldId id="275" r:id="rId14"/>
    <p:sldId id="277" r:id="rId15"/>
    <p:sldId id="276" r:id="rId16"/>
    <p:sldId id="299" r:id="rId17"/>
    <p:sldId id="300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8757" autoAdjust="0"/>
  </p:normalViewPr>
  <p:slideViewPr>
    <p:cSldViewPr>
      <p:cViewPr>
        <p:scale>
          <a:sx n="90" d="100"/>
          <a:sy n="90" d="100"/>
        </p:scale>
        <p:origin x="-1416" y="-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6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483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3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0A802F-AD54-4371-AE53-71A34102BB7F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1D192-CDEE-43EA-B5C5-B84208EFB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62F3D7-A4C1-4080-A62F-A1C9EAD55A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BE1C97-9E99-430A-8A96-B1970AF6A31F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A820CC-784D-4969-B82F-FFFF1101A3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2DDFD4-08DE-4D0B-BD00-36495B5E816C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DC9D65-9195-43FD-9131-48790BF363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20FF7E-A7EC-40EB-92B8-1A09CE0B5ACD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AD223A-3E84-431E-B8FC-7CBFADFF6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9B4350-31FD-42C7-9704-DA0ADC928F63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5E5393-004C-4173-850C-44846BE77E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3B820C-C635-4AD8-81CA-DEA906E44DB0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7678C5-9097-466B-B1F3-4B4B2D4E1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85F8AB-2656-442D-9AB4-2DF87D98765D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34AEB8-655C-459C-8D09-352F5D2DFE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C008D1-D200-4621-816A-9FADAFE03963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1B6F51-3F73-424B-8594-4CF74714ED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A50C1E-0B6D-47B2-B264-B1FFE877BC12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B46DC3-E089-4B03-95C1-1662128CE2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9043B2-C783-46E4-B43E-73DA17C0A712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7C530C-6599-459E-BC22-B7582AE526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94C267-B875-4356-9692-0A076E139EB1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6352D135-1B2E-4E91-B9BE-CDADFC322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379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80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0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0BEDB795-CAAF-496A-B61B-CC71052DB2AB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6" r:id="rId2"/>
    <p:sldLayoutId id="2147483665" r:id="rId3"/>
    <p:sldLayoutId id="2147483664" r:id="rId4"/>
    <p:sldLayoutId id="2147483663" r:id="rId5"/>
    <p:sldLayoutId id="2147483662" r:id="rId6"/>
    <p:sldLayoutId id="2147483661" r:id="rId7"/>
    <p:sldLayoutId id="2147483660" r:id="rId8"/>
    <p:sldLayoutId id="2147483659" r:id="rId9"/>
    <p:sldLayoutId id="2147483658" r:id="rId10"/>
    <p:sldLayoutId id="214748365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13366" name="Group 54"/>
          <p:cNvGraphicFramePr>
            <a:graphicFrameLocks noGrp="1"/>
          </p:cNvGraphicFramePr>
          <p:nvPr/>
        </p:nvGraphicFramePr>
        <p:xfrm>
          <a:off x="900113" y="1484313"/>
          <a:ext cx="7488237" cy="3713234"/>
        </p:xfrm>
        <a:graphic>
          <a:graphicData uri="http://schemas.openxmlformats.org/drawingml/2006/table">
            <a:tbl>
              <a:tblPr/>
              <a:tblGrid>
                <a:gridCol w="2663825"/>
                <a:gridCol w="4824412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8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  <a:endParaRPr kumimoji="0" lang="cs-CZ" sz="22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Letničky vysévané ve skleníku (H-I)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letniček a dvouletek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2012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letniček a dvouletek </a:t>
            </a:r>
            <a:r>
              <a:rPr lang="cs-CZ" sz="2400" smtClean="0"/>
              <a:t>je seznámit žáky se základními druhy letniček a dvouletek, které se nejběžněji pěstují, nebo se kterými se žáci budou setkávat na odborném výcviku i ve své budoucí profesi.</a:t>
            </a:r>
          </a:p>
          <a:p>
            <a:pPr eaLnBrk="1" hangingPunct="1"/>
            <a:r>
              <a:rPr lang="cs-CZ" sz="2400" smtClean="0"/>
              <a:t>Jednotlivé DUMy (prezentace) v této sadě popíší postupně druhy letniček a dvouletek, které jsou probírány v předmětu Květinářství na naší SŠ.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Letničky vysévané ve skleníku</a:t>
            </a:r>
            <a:r>
              <a:rPr lang="cs-CZ" sz="2400" smtClean="0"/>
              <a:t> (abecedně podle latinských názvů pod písmenem H-I)</a:t>
            </a:r>
            <a:endParaRPr lang="cs-CZ" sz="2400" b="1" smtClean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idx="4294967295"/>
          </p:nvPr>
        </p:nvSpPr>
        <p:spPr>
          <a:xfrm>
            <a:off x="1331913" y="1484313"/>
            <a:ext cx="7077075" cy="4268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500" smtClean="0"/>
              <a:t> </a:t>
            </a:r>
            <a:r>
              <a:rPr lang="cs-CZ" sz="7500" b="1" smtClean="0"/>
              <a:t>LETNIČKY VYSÉVANÉ VE SKLENÍKU</a:t>
            </a:r>
            <a:r>
              <a:rPr lang="cs-CZ" sz="7500" smtClean="0"/>
              <a:t> </a:t>
            </a:r>
            <a:r>
              <a:rPr lang="cs-CZ" sz="3400" smtClean="0"/>
              <a:t>(H-I)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HELIPTERUM</a:t>
            </a:r>
            <a:r>
              <a:rPr lang="cs-CZ" smtClean="0"/>
              <a:t> </a:t>
            </a:r>
            <a:r>
              <a:rPr lang="cs-CZ" sz="4000" b="1" smtClean="0"/>
              <a:t/>
            </a:r>
            <a:br>
              <a:rPr lang="cs-CZ" sz="4000" b="1" smtClean="0"/>
            </a:br>
            <a:r>
              <a:rPr lang="cs-CZ" b="1" smtClean="0"/>
              <a:t>SMILEK</a:t>
            </a:r>
            <a:r>
              <a:rPr lang="cs-CZ" smtClean="0"/>
              <a:t> 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</a:t>
            </a:r>
            <a:r>
              <a:rPr lang="cs-CZ" sz="3600" b="1" smtClean="0"/>
              <a:t>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Asteraceae -     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hvězdnicovité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Austrálie</a:t>
            </a:r>
          </a:p>
        </p:txBody>
      </p:sp>
      <p:pic>
        <p:nvPicPr>
          <p:cNvPr id="16387" name="Picture 6" descr="1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881563" y="1773238"/>
            <a:ext cx="3763962" cy="453548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6764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výška 30 - 50 cm, stonky hustě olistěné vstřícnými úzkými listy, na konci s jedním květem, růžové, bílé barvy se žlutým nebo tmavě hnědým terčem</a:t>
            </a:r>
          </a:p>
        </p:txBody>
      </p:sp>
      <p:pic>
        <p:nvPicPr>
          <p:cNvPr id="17410" name="Picture 7" descr="1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5347" r="16234"/>
          <a:stretch>
            <a:fillRect/>
          </a:stretch>
        </p:blipFill>
        <p:spPr>
          <a:xfrm>
            <a:off x="468313" y="2355850"/>
            <a:ext cx="4248150" cy="4060825"/>
          </a:xfrm>
        </p:spPr>
      </p:pic>
      <p:pic>
        <p:nvPicPr>
          <p:cNvPr id="17411" name="Picture 8" descr="2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387975" y="2276475"/>
            <a:ext cx="2967038" cy="396081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slunné stanoviště, živné humózní půdy, středně vlhké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k sušení a řezu, případně na záhony</a:t>
            </a:r>
          </a:p>
        </p:txBody>
      </p:sp>
      <p:pic>
        <p:nvPicPr>
          <p:cNvPr id="18434" name="Picture 7" descr="2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6313"/>
          <a:stretch>
            <a:fillRect/>
          </a:stretch>
        </p:blipFill>
        <p:spPr>
          <a:xfrm>
            <a:off x="179388" y="2224088"/>
            <a:ext cx="4316412" cy="3708400"/>
          </a:xfrm>
        </p:spPr>
      </p:pic>
      <p:pic>
        <p:nvPicPr>
          <p:cNvPr id="18435" name="Picture 8" descr="2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12621" r="15269"/>
          <a:stretch>
            <a:fillRect/>
          </a:stretch>
        </p:blipFill>
        <p:spPr>
          <a:xfrm>
            <a:off x="4816475" y="2205038"/>
            <a:ext cx="3600450" cy="374491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955675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29600" cy="5005387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obchod.rodinna-farma.cz</a:t>
            </a:r>
            <a:r>
              <a:rPr lang="cs-CZ" sz="1800" dirty="0" smtClean="0"/>
              <a:t> [online]. [cit. 28.9.2012]. Dostupný na WWW: &lt;1. http://obchod.rodinna-farma.cz/</a:t>
            </a:r>
            <a:r>
              <a:rPr lang="cs-CZ" sz="1800" dirty="0" err="1" smtClean="0"/>
              <a:t>zahonovky</a:t>
            </a:r>
            <a:r>
              <a:rPr lang="cs-CZ" sz="1800" dirty="0" smtClean="0"/>
              <a:t>/120-gazanie-zariva.html&gt;.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biolib.cz</a:t>
            </a:r>
            <a:r>
              <a:rPr lang="cs-CZ" sz="1800" dirty="0" smtClean="0"/>
              <a:t> [online]. [cit. 28.9.2012]. Dostupný na WWW: &lt;2. http://www.biolib.cz/</a:t>
            </a:r>
            <a:r>
              <a:rPr lang="cs-CZ" sz="1800" dirty="0" err="1" smtClean="0"/>
              <a:t>cz</a:t>
            </a:r>
            <a:r>
              <a:rPr lang="cs-CZ" sz="1800" dirty="0" smtClean="0"/>
              <a:t>/</a:t>
            </a:r>
            <a:r>
              <a:rPr lang="cs-CZ" sz="1800" dirty="0" err="1" smtClean="0"/>
              <a:t>taxonimage</a:t>
            </a:r>
            <a:r>
              <a:rPr lang="cs-CZ" sz="1800" dirty="0" smtClean="0"/>
              <a:t>/id19604/?</a:t>
            </a:r>
            <a:r>
              <a:rPr lang="cs-CZ" sz="1800" dirty="0" err="1" smtClean="0"/>
              <a:t>taxonid</a:t>
            </a:r>
            <a:r>
              <a:rPr lang="cs-CZ" sz="1800" dirty="0" smtClean="0"/>
              <a:t>=116572&gt;.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zahradnictvifous.cz</a:t>
            </a:r>
            <a:r>
              <a:rPr lang="cs-CZ" sz="1800" dirty="0" smtClean="0"/>
              <a:t> [online]. [cit. 28.9.2012]. Dostupný na WWW: &lt;3. http://www.zahradnictvifous.cz/</a:t>
            </a:r>
            <a:r>
              <a:rPr lang="cs-CZ" sz="1800" dirty="0" err="1" smtClean="0"/>
              <a:t>zahradnictvi-fous.php?s</a:t>
            </a:r>
            <a:r>
              <a:rPr lang="cs-CZ" sz="1800" dirty="0" smtClean="0"/>
              <a:t>=</a:t>
            </a:r>
            <a:r>
              <a:rPr lang="cs-CZ" sz="1800" dirty="0" err="1" smtClean="0"/>
              <a:t>kvetiny</a:t>
            </a:r>
            <a:r>
              <a:rPr lang="cs-CZ" sz="1800" dirty="0" smtClean="0"/>
              <a:t>-na-hroby&gt;.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seniortip.cz</a:t>
            </a:r>
            <a:r>
              <a:rPr lang="cs-CZ" sz="1800" dirty="0" smtClean="0"/>
              <a:t> [online]. [cit. 28.9.2012]. Dostupný na WWW: &lt;4. http://www.seniortip.cz/?module=</a:t>
            </a:r>
            <a:r>
              <a:rPr lang="cs-CZ" sz="1800" dirty="0" err="1" smtClean="0"/>
              <a:t>club&amp;action</a:t>
            </a:r>
            <a:r>
              <a:rPr lang="cs-CZ" sz="1800" dirty="0" smtClean="0"/>
              <a:t>=</a:t>
            </a:r>
            <a:r>
              <a:rPr lang="cs-CZ" sz="1800" dirty="0" err="1" smtClean="0"/>
              <a:t>galerie_view_detail&amp;id</a:t>
            </a:r>
            <a:r>
              <a:rPr lang="cs-CZ" sz="1800" dirty="0" smtClean="0"/>
              <a:t>=4012&amp;id_image=41426&gt;. </a:t>
            </a:r>
          </a:p>
          <a:p>
            <a:pPr eaLnBrk="1" hangingPunct="1"/>
            <a:r>
              <a:rPr lang="cs-CZ" sz="2000" dirty="0" smtClean="0"/>
              <a:t>„AUTOR NEUVEDEN“. </a:t>
            </a:r>
            <a:r>
              <a:rPr lang="cs-CZ" sz="2000" i="1" dirty="0" smtClean="0"/>
              <a:t>galeria.swiatkwiatow.pl</a:t>
            </a:r>
            <a:r>
              <a:rPr lang="cs-CZ" sz="2000" dirty="0" smtClean="0"/>
              <a:t> [online]. [cit. 28.9.2012]. Dostupný na WWW: &lt;5. http://galeria.swiatkwiatow.pl/</a:t>
            </a:r>
            <a:r>
              <a:rPr lang="cs-CZ" sz="2000" dirty="0" err="1" smtClean="0"/>
              <a:t>zdjecie</a:t>
            </a:r>
            <a:r>
              <a:rPr lang="cs-CZ" sz="2000" dirty="0" smtClean="0"/>
              <a:t>/gazanie-i-ja,2809,418.html&gt;.</a:t>
            </a:r>
            <a:r>
              <a:rPr lang="cs-CZ" dirty="0" smtClean="0"/>
              <a:t> </a:t>
            </a:r>
            <a:endParaRPr lang="cs-CZ" sz="1800" dirty="0" smtClean="0"/>
          </a:p>
          <a:p>
            <a:pPr eaLnBrk="1" hangingPunct="1"/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/>
              <a:t>IMPATIENS  </a:t>
            </a:r>
            <a:r>
              <a:rPr lang="cs-CZ" b="1" cap="all" dirty="0" err="1"/>
              <a:t>Walleriana</a:t>
            </a:r>
            <a:r>
              <a:rPr lang="cs-CZ" b="1" dirty="0"/>
              <a:t> 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b="1" dirty="0"/>
              <a:t>NETÝKAVKA  TURECKÁ</a:t>
            </a:r>
            <a:endParaRPr lang="cs-CZ" dirty="0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Balsaminaceae –</a:t>
            </a:r>
            <a:r>
              <a:rPr lang="cs-CZ" sz="3600" b="1" i="1" smtClean="0"/>
              <a:t> </a:t>
            </a:r>
            <a:r>
              <a:rPr lang="cs-CZ" sz="3600" smtClean="0"/>
              <a:t>netýkavkovité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Tropická Asie, Afrika   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cs-CZ" sz="3500" smtClean="0"/>
          </a:p>
        </p:txBody>
      </p:sp>
      <p:pic>
        <p:nvPicPr>
          <p:cNvPr id="20483" name="Picture 7" descr="2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5817"/>
          <a:stretch>
            <a:fillRect/>
          </a:stretch>
        </p:blipFill>
        <p:spPr>
          <a:xfrm>
            <a:off x="4427538" y="2225675"/>
            <a:ext cx="4465637" cy="397827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výška do  30 cm, bohatě rozvětvené masité stonky, vodnaté listy, nad  nimi pětičetné květy, průměr 2 cm (hybridy až 6 cm), bílé, růžové v odstínech, bohatě kvetou</a:t>
            </a:r>
          </a:p>
        </p:txBody>
      </p:sp>
      <p:pic>
        <p:nvPicPr>
          <p:cNvPr id="21506" name="Picture 5" descr="2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2614613"/>
            <a:ext cx="4681538" cy="3522662"/>
          </a:xfrm>
        </p:spPr>
      </p:pic>
      <p:pic>
        <p:nvPicPr>
          <p:cNvPr id="21507" name="Picture 6" descr="2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t="11273" b="14510"/>
          <a:stretch>
            <a:fillRect/>
          </a:stretch>
        </p:blipFill>
        <p:spPr>
          <a:xfrm>
            <a:off x="5219700" y="2420938"/>
            <a:ext cx="3286125" cy="367188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7478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polostiná až slunná  chráněná poloha, živné, humózní, mírně vlhké půdy, vlhčí hlinité půdy, živné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do nádob</a:t>
            </a:r>
            <a:br>
              <a:rPr lang="cs-CZ" sz="2400" smtClean="0"/>
            </a:br>
            <a:endParaRPr lang="cs-CZ" sz="2400" smtClean="0"/>
          </a:p>
        </p:txBody>
      </p:sp>
      <p:pic>
        <p:nvPicPr>
          <p:cNvPr id="22530" name="Picture 5" descr="2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544513" y="2492375"/>
            <a:ext cx="3886200" cy="3886200"/>
          </a:xfrm>
        </p:spPr>
      </p:pic>
      <p:pic>
        <p:nvPicPr>
          <p:cNvPr id="22531" name="Picture 6" descr="3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719638" y="2492375"/>
            <a:ext cx="3886200" cy="38862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sz="4000" b="1" smtClean="0"/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435975" cy="482441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zahrada-sk.com</a:t>
            </a:r>
            <a:r>
              <a:rPr lang="cs-CZ" sz="1800" dirty="0" smtClean="0"/>
              <a:t> [online]. [cit. 30.9.2012]. Dostupný na WWW: &lt;29. http://www.zahrada-sk.com/</a:t>
            </a:r>
            <a:r>
              <a:rPr lang="cs-CZ" sz="1800" dirty="0" err="1" smtClean="0"/>
              <a:t>ei</a:t>
            </a:r>
            <a:r>
              <a:rPr lang="cs-CZ" sz="1800" dirty="0" smtClean="0"/>
              <a:t>/</a:t>
            </a:r>
            <a:r>
              <a:rPr lang="cs-CZ" sz="1800" dirty="0" err="1" smtClean="0"/>
              <a:t>sk</a:t>
            </a:r>
            <a:r>
              <a:rPr lang="cs-CZ" sz="1800" dirty="0" smtClean="0"/>
              <a:t>/01019-C1-net%C3%BDkavka/&gt;.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portkellsnurseries.com</a:t>
            </a:r>
            <a:r>
              <a:rPr lang="cs-CZ" sz="1800" dirty="0" smtClean="0"/>
              <a:t> [online]. [cit. 30.9.2012]. Dostupný na WWW: &lt;27. http://www.portkellsnurseries.com/</a:t>
            </a:r>
            <a:r>
              <a:rPr lang="cs-CZ" sz="1800" dirty="0" err="1" smtClean="0"/>
              <a:t>plantdb.php?id</a:t>
            </a:r>
            <a:r>
              <a:rPr lang="cs-CZ" sz="1800" dirty="0" smtClean="0"/>
              <a:t>=1543&gt;.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http://www.mahoneysgarden.com</a:t>
            </a:r>
            <a:r>
              <a:rPr lang="cs-CZ" sz="1800" dirty="0" smtClean="0"/>
              <a:t> [online]. [cit. 30.9.2012]. Dostupný na WWW: &lt;28. http://www.mahoneysgarden.com/</a:t>
            </a:r>
            <a:r>
              <a:rPr lang="cs-CZ" sz="1800" dirty="0" err="1" smtClean="0"/>
              <a:t>annual</a:t>
            </a:r>
            <a:r>
              <a:rPr lang="cs-CZ" sz="1800" dirty="0" smtClean="0"/>
              <a:t>/double-</a:t>
            </a:r>
            <a:r>
              <a:rPr lang="cs-CZ" sz="1800" dirty="0" err="1" smtClean="0"/>
              <a:t>impatiens</a:t>
            </a:r>
            <a:r>
              <a:rPr lang="cs-CZ" sz="1800" dirty="0" smtClean="0"/>
              <a:t>-</a:t>
            </a:r>
            <a:r>
              <a:rPr lang="cs-CZ" sz="1800" dirty="0" err="1" smtClean="0"/>
              <a:t>impatiens</a:t>
            </a:r>
            <a:r>
              <a:rPr lang="cs-CZ" sz="1800" dirty="0" smtClean="0"/>
              <a:t>-</a:t>
            </a:r>
            <a:r>
              <a:rPr lang="cs-CZ" sz="1800" dirty="0" err="1" smtClean="0"/>
              <a:t>walleriana</a:t>
            </a:r>
            <a:r>
              <a:rPr lang="cs-CZ" sz="1800" dirty="0" smtClean="0"/>
              <a:t>-fiesta&gt;.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madplant.sk</a:t>
            </a:r>
            <a:r>
              <a:rPr lang="cs-CZ" sz="1800" dirty="0" smtClean="0"/>
              <a:t> [online]. [cit. 30.9.2012]. Dostupný na WWW: &lt;26. http://www.madplant.sk/</a:t>
            </a:r>
            <a:r>
              <a:rPr lang="cs-CZ" sz="1800" dirty="0" err="1" smtClean="0"/>
              <a:t>eshop</a:t>
            </a:r>
            <a:r>
              <a:rPr lang="cs-CZ" sz="1800" dirty="0" smtClean="0"/>
              <a:t>/</a:t>
            </a:r>
            <a:r>
              <a:rPr lang="cs-CZ" sz="1800" dirty="0" err="1" smtClean="0"/>
              <a:t>rastliny</a:t>
            </a:r>
            <a:r>
              <a:rPr lang="cs-CZ" sz="1800" dirty="0" smtClean="0"/>
              <a:t>/</a:t>
            </a:r>
            <a:r>
              <a:rPr lang="cs-CZ" sz="1800" dirty="0" err="1" smtClean="0"/>
              <a:t>letnicky</a:t>
            </a:r>
            <a:r>
              <a:rPr lang="cs-CZ" sz="1800" dirty="0" smtClean="0"/>
              <a:t>/</a:t>
            </a:r>
            <a:r>
              <a:rPr lang="cs-CZ" sz="1800" dirty="0" err="1" smtClean="0"/>
              <a:t>impatiens-walleriana</a:t>
            </a:r>
            <a:r>
              <a:rPr lang="cs-CZ" sz="1800" dirty="0" smtClean="0"/>
              <a:t>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odla.nu</a:t>
            </a:r>
            <a:r>
              <a:rPr lang="cs-CZ" sz="1800" dirty="0" smtClean="0"/>
              <a:t> [online]. [cit. 30.9.2012]. Dostupný na WWW: &lt;30. http://www.odla.nu/</a:t>
            </a:r>
            <a:r>
              <a:rPr lang="cs-CZ" sz="1800" dirty="0" err="1" smtClean="0"/>
              <a:t>artiklar</a:t>
            </a:r>
            <a:r>
              <a:rPr lang="cs-CZ" sz="1800" dirty="0" smtClean="0"/>
              <a:t>/</a:t>
            </a:r>
            <a:r>
              <a:rPr lang="cs-CZ" sz="1800" dirty="0" err="1" smtClean="0"/>
              <a:t>ute</a:t>
            </a:r>
            <a:r>
              <a:rPr lang="cs-CZ" sz="1800" dirty="0" smtClean="0"/>
              <a:t>/</a:t>
            </a:r>
            <a:r>
              <a:rPr lang="cs-CZ" sz="1800" dirty="0" err="1" smtClean="0"/>
              <a:t>sommarblommor</a:t>
            </a:r>
            <a:r>
              <a:rPr lang="cs-CZ" sz="1800" dirty="0" smtClean="0"/>
              <a:t>/</a:t>
            </a:r>
            <a:r>
              <a:rPr lang="cs-CZ" sz="1800" dirty="0" err="1" smtClean="0"/>
              <a:t>sommar-for-sinnena</a:t>
            </a:r>
            <a:r>
              <a:rPr lang="cs-CZ" sz="1800" dirty="0" smtClean="0"/>
              <a:t>&gt;. </a:t>
            </a:r>
          </a:p>
          <a:p>
            <a:pPr eaLnBrk="1" hangingPunct="1"/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000" b="1" smtClean="0"/>
              <a:t>IPOMOEA  PURPUREA </a:t>
            </a:r>
            <a:br>
              <a:rPr lang="cs-CZ" sz="4000" b="1" smtClean="0"/>
            </a:br>
            <a:r>
              <a:rPr lang="cs-CZ" b="1" smtClean="0"/>
              <a:t>POVÍJNICE  NACHOVÁ</a:t>
            </a:r>
            <a:endParaRPr lang="cs-CZ" smtClean="0"/>
          </a:p>
        </p:txBody>
      </p:sp>
      <p:sp>
        <p:nvSpPr>
          <p:cNvPr id="24578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smtClean="0"/>
              <a:t>Convolvulaceae - svlačcovité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tropická Amerika</a:t>
            </a:r>
          </a:p>
          <a:p>
            <a:pPr marL="0" indent="0" eaLnBrk="1" hangingPunct="1"/>
            <a:endParaRPr lang="cs-CZ" sz="3600" smtClean="0"/>
          </a:p>
        </p:txBody>
      </p:sp>
      <p:pic>
        <p:nvPicPr>
          <p:cNvPr id="24579" name="Picture 5" descr="3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r="18082"/>
          <a:stretch>
            <a:fillRect/>
          </a:stretch>
        </p:blipFill>
        <p:spPr>
          <a:xfrm>
            <a:off x="4500563" y="1936750"/>
            <a:ext cx="4248150" cy="388778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323850" y="457200"/>
            <a:ext cx="8640763" cy="13716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ovíjivá rostlina, výška 3 – 5 m, srdčité listy, chlupatý stonek, nálevkovité květy 6–8 cm modré, fialové, růžové, červené, bílé </a:t>
            </a:r>
          </a:p>
        </p:txBody>
      </p:sp>
      <p:pic>
        <p:nvPicPr>
          <p:cNvPr id="25602" name="Picture 5" descr="3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2269" r="12727"/>
          <a:stretch>
            <a:fillRect/>
          </a:stretch>
        </p:blipFill>
        <p:spPr>
          <a:xfrm>
            <a:off x="539750" y="2387600"/>
            <a:ext cx="4032250" cy="3554413"/>
          </a:xfrm>
        </p:spPr>
      </p:pic>
      <p:pic>
        <p:nvPicPr>
          <p:cNvPr id="25603" name="Picture 6" descr="3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643438" y="2376488"/>
            <a:ext cx="4176712" cy="35242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slunné stanoviště, propustná živná půda 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porůstání konstrukcí, záhony, do nádob</a:t>
            </a:r>
          </a:p>
        </p:txBody>
      </p:sp>
      <p:pic>
        <p:nvPicPr>
          <p:cNvPr id="26626" name="Picture 6" descr="3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716463" y="2276475"/>
            <a:ext cx="3959225" cy="3959225"/>
          </a:xfrm>
        </p:spPr>
      </p:pic>
      <p:pic>
        <p:nvPicPr>
          <p:cNvPr id="26627" name="Picture 8" descr="3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t="16872"/>
          <a:stretch>
            <a:fillRect/>
          </a:stretch>
        </p:blipFill>
        <p:spPr>
          <a:xfrm>
            <a:off x="684213" y="2276475"/>
            <a:ext cx="3563937" cy="39497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250825" y="1557338"/>
            <a:ext cx="8642350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liveinternet.ru</a:t>
            </a:r>
            <a:r>
              <a:rPr lang="cs-CZ" sz="1800" dirty="0" smtClean="0"/>
              <a:t> [online]. [cit. 30.9.2012]. Dostupný na WWW: &lt;31. http://www.liveinternet.ru/</a:t>
            </a:r>
            <a:r>
              <a:rPr lang="cs-CZ" sz="1800" dirty="0" err="1" smtClean="0"/>
              <a:t>users</a:t>
            </a:r>
            <a:r>
              <a:rPr lang="cs-CZ" sz="1800" dirty="0" smtClean="0"/>
              <a:t>/</a:t>
            </a:r>
            <a:r>
              <a:rPr lang="cs-CZ" sz="1800" dirty="0" err="1" smtClean="0"/>
              <a:t>serafim_sima</a:t>
            </a:r>
            <a:r>
              <a:rPr lang="cs-CZ" sz="1800" dirty="0" smtClean="0"/>
              <a:t>/post123468532/&gt;.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leverhulme.ac.uk</a:t>
            </a:r>
            <a:r>
              <a:rPr lang="cs-CZ" sz="1800" dirty="0" smtClean="0"/>
              <a:t> [online]. [cit. 30.9.2012]. Dostupný na WWW: &lt;32. http://www.leverhulme.ac.uk/</a:t>
            </a:r>
            <a:r>
              <a:rPr lang="cs-CZ" sz="1800" dirty="0" err="1" smtClean="0"/>
              <a:t>news</a:t>
            </a:r>
            <a:r>
              <a:rPr lang="cs-CZ" sz="1800" dirty="0" smtClean="0"/>
              <a:t>/</a:t>
            </a:r>
            <a:r>
              <a:rPr lang="cs-CZ" sz="1800" dirty="0" err="1" smtClean="0"/>
              <a:t>news_item.cfm</a:t>
            </a:r>
            <a:r>
              <a:rPr lang="cs-CZ" sz="1800" dirty="0" smtClean="0"/>
              <a:t>/</a:t>
            </a:r>
            <a:r>
              <a:rPr lang="cs-CZ" sz="1800" dirty="0" err="1" smtClean="0"/>
              <a:t>newsid</a:t>
            </a:r>
            <a:r>
              <a:rPr lang="cs-CZ" sz="1800" dirty="0" smtClean="0"/>
              <a:t>/6/</a:t>
            </a:r>
            <a:r>
              <a:rPr lang="cs-CZ" sz="1800" dirty="0" err="1" smtClean="0"/>
              <a:t>newsid</a:t>
            </a:r>
            <a:r>
              <a:rPr lang="cs-CZ" sz="1800" dirty="0" smtClean="0"/>
              <a:t>/161&gt;.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seedparade.co.uk</a:t>
            </a:r>
            <a:r>
              <a:rPr lang="cs-CZ" sz="1800" dirty="0" smtClean="0"/>
              <a:t> [online]. [cit. 30.9.2012]. Dostupný na WWW: &lt;37. http://www.seedparade.co.uk/</a:t>
            </a:r>
            <a:r>
              <a:rPr lang="cs-CZ" sz="1800" dirty="0" err="1" smtClean="0"/>
              <a:t>products</a:t>
            </a:r>
            <a:r>
              <a:rPr lang="cs-CZ" sz="1800" dirty="0" smtClean="0"/>
              <a:t>/Morning_Glory_Carnevale_di_Venezia_20_seeds-281-15.html&gt;.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zaaisite.nl</a:t>
            </a:r>
            <a:r>
              <a:rPr lang="cs-CZ" sz="1800" dirty="0" smtClean="0"/>
              <a:t> [online]. [cit. 30.9.2012]. Dostupný na WWW: &lt;33. http://www.zaaisite.nl/</a:t>
            </a:r>
            <a:r>
              <a:rPr lang="cs-CZ" sz="1800" dirty="0" err="1" smtClean="0"/>
              <a:t>info</a:t>
            </a:r>
            <a:r>
              <a:rPr lang="cs-CZ" sz="1800" dirty="0" smtClean="0"/>
              <a:t>/ipomoea_mixed.htm&gt;.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blomster-tips.blogspot.cz</a:t>
            </a:r>
            <a:r>
              <a:rPr lang="cs-CZ" sz="1800" dirty="0" smtClean="0"/>
              <a:t> [online]. [cit. 30.9.2012]. Dostupný na WWW: &lt;36. http://blomster-tips.blogspot.cz/2009/11/blomman-for-dagen-ipomoea-purpurea.html&gt;. </a:t>
            </a:r>
          </a:p>
          <a:p>
            <a:pPr eaLnBrk="1" hangingPunct="1"/>
            <a:endParaRPr lang="cs-CZ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28674" name="Picture 10" descr="1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793750" y="2060575"/>
            <a:ext cx="3348038" cy="4032250"/>
          </a:xfrm>
        </p:spPr>
      </p:pic>
      <p:pic>
        <p:nvPicPr>
          <p:cNvPr id="28675" name="Picture 12" descr="2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427538" y="2060575"/>
            <a:ext cx="4032250" cy="39973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29698" name="Picture 7" descr="3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2219325"/>
            <a:ext cx="4244975" cy="3582988"/>
          </a:xfrm>
        </p:spPr>
      </p:pic>
      <p:pic>
        <p:nvPicPr>
          <p:cNvPr id="29699" name="Picture 8" descr="2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t="11775" b="13637"/>
          <a:stretch>
            <a:fillRect/>
          </a:stretch>
        </p:blipFill>
        <p:spPr>
          <a:xfrm>
            <a:off x="5130800" y="2205038"/>
            <a:ext cx="3206750" cy="36004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1371</TotalTime>
  <Words>661</Words>
  <Application>Microsoft Office PowerPoint</Application>
  <PresentationFormat>Předvádění na obrazovce (4:3)</PresentationFormat>
  <Paragraphs>65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Pixel</vt:lpstr>
      <vt:lpstr>Prezentace aplikace PowerPoint</vt:lpstr>
      <vt:lpstr>ANOTACE</vt:lpstr>
      <vt:lpstr>Prezentace aplikace PowerPoint</vt:lpstr>
      <vt:lpstr>HELIPTERUM  SMILEK </vt:lpstr>
      <vt:lpstr>POPIS: výška 30 - 50 cm, stonky hustě olistěné vstřícnými úzkými listy, na konci s jedním květem, růžové, bílé barvy se žlutým nebo tmavě hnědým terčem</vt:lpstr>
      <vt:lpstr>NÁROKY: slunné stanoviště, živné humózní půdy, středně vlhké POUŽITÍ: k sušení a řezu, případně na záhony</vt:lpstr>
      <vt:lpstr>ZDROJE</vt:lpstr>
      <vt:lpstr>IMPATIENS  Walleriana  NETÝKAVKA  TURECKÁ</vt:lpstr>
      <vt:lpstr>POPIS: výška do  30 cm, bohatě rozvětvené masité stonky, vodnaté listy, nad  nimi pětičetné květy, průměr 2 cm (hybridy až 6 cm), bílé, růžové v odstínech, bohatě kvetou</vt:lpstr>
      <vt:lpstr> NÁROKY: polostiná až slunná  chráněná poloha, živné, humózní, mírně vlhké půdy, vlhčí hlinité půdy, živné POUŽITÍ: na záhony, do nádob </vt:lpstr>
      <vt:lpstr>ZDROJE</vt:lpstr>
      <vt:lpstr>IPOMOEA  PURPUREA  POVÍJNICE  NACHOVÁ</vt:lpstr>
      <vt:lpstr>POPIS: ovíjivá rostlina, výška 3 – 5 m, srdčité listy, chlupatý stonek, nálevkovité květy 6–8 cm modré, fialové, růžové, červené, bílé </vt:lpstr>
      <vt:lpstr>NÁROKY: slunné stanoviště, propustná živná půda  POUŽITÍ: porůstání konstrukcí, záhony, do nádob</vt:lpstr>
      <vt:lpstr>ZDROJE</vt:lpstr>
      <vt:lpstr>Určete názvy letniček, které jsou na obrázcích</vt:lpstr>
      <vt:lpstr>Určete názvy letniček, které jsou na obrázcích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uzivatel</cp:lastModifiedBy>
  <cp:revision>64</cp:revision>
  <dcterms:modified xsi:type="dcterms:W3CDTF">2013-02-11T09:30:06Z</dcterms:modified>
</cp:coreProperties>
</file>