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86" r:id="rId2"/>
    <p:sldId id="287" r:id="rId3"/>
    <p:sldId id="288" r:id="rId4"/>
    <p:sldId id="265" r:id="rId5"/>
    <p:sldId id="266" r:id="rId6"/>
    <p:sldId id="267" r:id="rId7"/>
    <p:sldId id="301" r:id="rId8"/>
    <p:sldId id="268" r:id="rId9"/>
    <p:sldId id="269" r:id="rId10"/>
    <p:sldId id="270" r:id="rId11"/>
    <p:sldId id="290" r:id="rId12"/>
    <p:sldId id="274" r:id="rId13"/>
    <p:sldId id="275" r:id="rId14"/>
    <p:sldId id="277" r:id="rId15"/>
    <p:sldId id="276" r:id="rId16"/>
    <p:sldId id="299" r:id="rId17"/>
    <p:sldId id="300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8757" autoAdjust="0"/>
  </p:normalViewPr>
  <p:slideViewPr>
    <p:cSldViewPr>
      <p:cViewPr>
        <p:scale>
          <a:sx n="90" d="100"/>
          <a:sy n="90" d="100"/>
        </p:scale>
        <p:origin x="-1416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6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</p:grpSp>
      </p:grpSp>
      <p:sp>
        <p:nvSpPr>
          <p:cNvPr id="3483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483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E9BCD-B18E-4F26-AF68-E17D695EAD4E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928D8-1CBF-4011-A806-8A31637088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A1411-4D4F-4B94-8FC0-E6B65FE064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7BB89-FE51-486C-BB58-BE5117688060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7E045-FD9A-4D46-8614-33DB1DE3EA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AA743-4551-446B-B705-2F6389877213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196BB-0DEB-4962-B9B6-A18814D221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153A0-444E-4F84-A6AD-400932842167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CCFDA-FCBB-426C-A6AE-5A88C62D51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36D07-5B6B-417B-B97A-936813B5C9FB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A219B-9527-4959-829E-4A6403501A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FA9E3-AF5F-4596-B77D-CC2154BF55BD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55F4E3-E6FC-4EC0-AF7B-244F7FB9EF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27F00-D201-4646-8F63-41E29B8C2DED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8EAB1-1EC3-4FB6-8214-2D5E651815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C5A40-B214-479D-B0A7-E2597E648A3A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2DA4E-3977-485C-A524-4C3661D316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578F6-C337-46DA-9BAB-9C7DBC443142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359CF-110D-4379-97DC-A15658AD2F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36775-D4A9-4C0E-98C0-1CD1730D8840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2EF58-6FC0-4BA7-B187-0DCF836F23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D3887-DF3D-4978-9AC6-BF588402542E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</a:defRPr>
            </a:lvl1pPr>
          </a:lstStyle>
          <a:p>
            <a:pPr>
              <a:defRPr/>
            </a:pPr>
            <a:fld id="{23A778D7-BD44-4FDB-8C02-060E0DE647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379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3798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3799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3800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3801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  <p:sp>
          <p:nvSpPr>
            <p:cNvPr id="33802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3803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3804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  <p:sp>
          <p:nvSpPr>
            <p:cNvPr id="33805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380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fld id="{36656906-443D-459F-9B96-0A006E0444A4}" type="datetimeFigureOut">
              <a:rPr lang="cs-CZ"/>
              <a:pPr>
                <a:defRPr/>
              </a:pPr>
              <a:t>11.2.2013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6" r:id="rId2"/>
    <p:sldLayoutId id="2147483665" r:id="rId3"/>
    <p:sldLayoutId id="2147483664" r:id="rId4"/>
    <p:sldLayoutId id="2147483663" r:id="rId5"/>
    <p:sldLayoutId id="2147483662" r:id="rId6"/>
    <p:sldLayoutId id="2147483661" r:id="rId7"/>
    <p:sldLayoutId id="2147483660" r:id="rId8"/>
    <p:sldLayoutId id="2147483659" r:id="rId9"/>
    <p:sldLayoutId id="2147483658" r:id="rId10"/>
    <p:sldLayoutId id="214748365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800" b="0"/>
          </a:p>
        </p:txBody>
      </p:sp>
      <p:pic>
        <p:nvPicPr>
          <p:cNvPr id="13337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8" name="Text Box 43"/>
          <p:cNvSpPr txBox="1">
            <a:spLocks noChangeArrowheads="1"/>
          </p:cNvSpPr>
          <p:nvPr/>
        </p:nvSpPr>
        <p:spPr bwMode="auto">
          <a:xfrm>
            <a:off x="468313" y="5876925"/>
            <a:ext cx="83486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800" b="0" i="1"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13340" name="Group 28"/>
          <p:cNvGraphicFramePr>
            <a:graphicFrameLocks noGrp="1"/>
          </p:cNvGraphicFramePr>
          <p:nvPr/>
        </p:nvGraphicFramePr>
        <p:xfrm>
          <a:off x="900113" y="1484313"/>
          <a:ext cx="7488237" cy="3713234"/>
        </p:xfrm>
        <a:graphic>
          <a:graphicData uri="http://schemas.openxmlformats.org/drawingml/2006/table">
            <a:tbl>
              <a:tblPr/>
              <a:tblGrid>
                <a:gridCol w="2663825"/>
                <a:gridCol w="4824412"/>
              </a:tblGrid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Pavel Skopal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8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  <a:endParaRPr kumimoji="0" lang="cs-CZ" sz="2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Letničky vysévané ve skleníku (L)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Pěstování letniček a dvouletek 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ročník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září 2012 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z="4200" b="1" smtClean="0"/>
              <a:t>ANOTACE</a:t>
            </a:r>
          </a:p>
        </p:txBody>
      </p:sp>
      <p:sp>
        <p:nvSpPr>
          <p:cNvPr id="14338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981200"/>
            <a:ext cx="8229600" cy="4471988"/>
          </a:xfrm>
        </p:spPr>
        <p:txBody>
          <a:bodyPr/>
          <a:lstStyle/>
          <a:p>
            <a:pPr eaLnBrk="1" hangingPunct="1"/>
            <a:r>
              <a:rPr lang="cs-CZ" sz="2400" smtClean="0"/>
              <a:t>Záměrem této sady výukových materiálů s názvem </a:t>
            </a:r>
            <a:r>
              <a:rPr lang="cs-CZ" sz="2400" b="1" smtClean="0"/>
              <a:t>Pěstování letniček a dvouletek </a:t>
            </a:r>
            <a:r>
              <a:rPr lang="cs-CZ" sz="2400" smtClean="0"/>
              <a:t>je seznámit žáky se základními druhy letniček a dvouletek, které se nejběžněji pěstují, nebo se kterými se žáci budou setkávat na odborném výcviku i ve své budoucí profesi.</a:t>
            </a:r>
          </a:p>
          <a:p>
            <a:pPr eaLnBrk="1" hangingPunct="1"/>
            <a:r>
              <a:rPr lang="cs-CZ" sz="2400" smtClean="0"/>
              <a:t>Jednotlivé DUMy (prezentace) v této sadě popíší postupně druhy letniček a dvouletek, které jsou probírány v předmětu Květinářství na naší SŠ.</a:t>
            </a:r>
          </a:p>
          <a:p>
            <a:pPr eaLnBrk="1" hangingPunct="1"/>
            <a:r>
              <a:rPr lang="cs-CZ" sz="2400" smtClean="0"/>
              <a:t>Konkrétně je tato prezentace zaměřena na </a:t>
            </a:r>
            <a:r>
              <a:rPr lang="cs-CZ" sz="2400" b="1" smtClean="0"/>
              <a:t>Letničky vysévané ve skleníku</a:t>
            </a:r>
            <a:r>
              <a:rPr lang="cs-CZ" sz="2400" smtClean="0"/>
              <a:t> (abecedně podle latinských názvů pod písmenem L)</a:t>
            </a:r>
            <a:endParaRPr lang="cs-CZ" sz="24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idx="4294967295"/>
          </p:nvPr>
        </p:nvSpPr>
        <p:spPr>
          <a:xfrm>
            <a:off x="1331913" y="1484313"/>
            <a:ext cx="7077075" cy="42687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7500" smtClean="0"/>
              <a:t> </a:t>
            </a:r>
            <a:r>
              <a:rPr lang="cs-CZ" sz="7500" b="1" smtClean="0"/>
              <a:t>LETNIČKY VYSÉVANÉ VE SKLENÍKU</a:t>
            </a:r>
            <a:r>
              <a:rPr lang="cs-CZ" sz="7500" smtClean="0"/>
              <a:t> </a:t>
            </a:r>
            <a:r>
              <a:rPr lang="cs-CZ" sz="3400" smtClean="0"/>
              <a:t>(L)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LIMONIUM  SINUATUM</a:t>
            </a:r>
            <a:br>
              <a:rPr lang="cs-CZ" b="1" smtClean="0"/>
            </a:br>
            <a:r>
              <a:rPr lang="cs-CZ" b="1" smtClean="0"/>
              <a:t>LIMONKA  CHOBOTNATÁ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ČELEĎ</a:t>
            </a:r>
            <a:r>
              <a:rPr lang="cs-CZ" sz="3600" b="1" smtClean="0"/>
              <a:t>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Plumbaginaceae – olověncovité 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PŮVOD: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Středomoří</a:t>
            </a:r>
          </a:p>
        </p:txBody>
      </p:sp>
      <p:pic>
        <p:nvPicPr>
          <p:cNvPr id="16387" name="Picture 5" descr="3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932363" y="1981200"/>
            <a:ext cx="3192462" cy="4256088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z="2400" b="1" u="sng" smtClean="0"/>
              <a:t>POPIS:</a:t>
            </a:r>
            <a:r>
              <a:rPr lang="cs-CZ" sz="2400" smtClean="0"/>
              <a:t/>
            </a:r>
            <a:br>
              <a:rPr lang="cs-CZ" sz="2400" smtClean="0"/>
            </a:br>
            <a:r>
              <a:rPr lang="cs-CZ" sz="2400" smtClean="0"/>
              <a:t>výška 60 – 90 cm, přízemní růžice laločnatých listů, větvený křídlatý stonek, květy bílé, růžové, fialové a modré, žluté květy má Limonium bonduellei </a:t>
            </a:r>
          </a:p>
        </p:txBody>
      </p:sp>
      <p:pic>
        <p:nvPicPr>
          <p:cNvPr id="17410" name="Picture 7" descr="4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t="4834" b="4871"/>
          <a:stretch>
            <a:fillRect/>
          </a:stretch>
        </p:blipFill>
        <p:spPr>
          <a:xfrm>
            <a:off x="468313" y="2060575"/>
            <a:ext cx="3233737" cy="4392613"/>
          </a:xfrm>
        </p:spPr>
      </p:pic>
      <p:pic>
        <p:nvPicPr>
          <p:cNvPr id="17411" name="Picture 8" descr="4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3407" r="5266"/>
          <a:stretch>
            <a:fillRect/>
          </a:stretch>
        </p:blipFill>
        <p:spPr>
          <a:xfrm>
            <a:off x="4140200" y="2409825"/>
            <a:ext cx="4392613" cy="36068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 idx="4294967295"/>
          </p:nvPr>
        </p:nvSpPr>
        <p:spPr>
          <a:xfrm>
            <a:off x="468313" y="476250"/>
            <a:ext cx="8229600" cy="1676400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NÁROKY:</a:t>
            </a:r>
            <a:r>
              <a:rPr lang="cs-CZ" sz="2400" smtClean="0"/>
              <a:t/>
            </a:r>
            <a:br>
              <a:rPr lang="cs-CZ" sz="2400" smtClean="0"/>
            </a:br>
            <a:r>
              <a:rPr lang="cs-CZ" sz="2400" smtClean="0"/>
              <a:t>slunné stanoviště, půdy hlinité, živné, vápenité, nesnáší přemokření</a:t>
            </a:r>
            <a:br>
              <a:rPr lang="cs-CZ" sz="2400" smtClean="0"/>
            </a:br>
            <a:r>
              <a:rPr lang="cs-CZ" sz="2400" b="1" u="sng" smtClean="0"/>
              <a:t>POUŽITÍ:</a:t>
            </a:r>
            <a:r>
              <a:rPr lang="cs-CZ" sz="2400" smtClean="0"/>
              <a:t/>
            </a:r>
            <a:br>
              <a:rPr lang="cs-CZ" sz="2400" smtClean="0"/>
            </a:br>
            <a:r>
              <a:rPr lang="cs-CZ" sz="2400" smtClean="0"/>
              <a:t>k sušení a řezu, na záhony, do nádob</a:t>
            </a:r>
          </a:p>
        </p:txBody>
      </p:sp>
      <p:pic>
        <p:nvPicPr>
          <p:cNvPr id="18434" name="Picture 7" descr="3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t="3717" b="5515"/>
          <a:stretch>
            <a:fillRect/>
          </a:stretch>
        </p:blipFill>
        <p:spPr>
          <a:xfrm>
            <a:off x="962025" y="2205038"/>
            <a:ext cx="3051175" cy="4248150"/>
          </a:xfrm>
        </p:spPr>
      </p:pic>
      <p:pic>
        <p:nvPicPr>
          <p:cNvPr id="18435" name="Picture 8" descr="4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19614" r="3696"/>
          <a:stretch>
            <a:fillRect/>
          </a:stretch>
        </p:blipFill>
        <p:spPr>
          <a:xfrm>
            <a:off x="4643438" y="2500313"/>
            <a:ext cx="3960812" cy="38735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229600" cy="1027113"/>
          </a:xfrm>
        </p:spPr>
        <p:txBody>
          <a:bodyPr/>
          <a:lstStyle/>
          <a:p>
            <a:pPr eaLnBrk="1" hangingPunct="1"/>
            <a:r>
              <a:rPr lang="cs-CZ" sz="4000" b="1" smtClean="0"/>
              <a:t>ZDROJE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412776"/>
            <a:ext cx="8435975" cy="4968974"/>
          </a:xfrm>
        </p:spPr>
        <p:txBody>
          <a:bodyPr/>
          <a:lstStyle/>
          <a:p>
            <a:pPr eaLnBrk="1" hangingPunct="1"/>
            <a:r>
              <a:rPr lang="cs-CZ" sz="1200" dirty="0"/>
              <a:t>JOSEF VÍT A KOLEKTIV. </a:t>
            </a:r>
            <a:r>
              <a:rPr lang="cs-CZ" sz="1200" i="1" dirty="0"/>
              <a:t>Květinářství</a:t>
            </a:r>
            <a:r>
              <a:rPr lang="cs-CZ" sz="1200" dirty="0"/>
              <a:t>. 3. upravené a rozšířené vydání. Praha: KVĚT, 2001. ISBN </a:t>
            </a:r>
            <a:r>
              <a:rPr lang="cs-CZ" sz="1200" dirty="0" smtClean="0"/>
              <a:t>80-85362-41-4</a:t>
            </a:r>
          </a:p>
          <a:p>
            <a:pPr eaLnBrk="1" hangingPunct="1"/>
            <a:r>
              <a:rPr lang="cs-CZ" sz="1800" dirty="0" smtClean="0"/>
              <a:t>„AUTOR </a:t>
            </a:r>
            <a:r>
              <a:rPr lang="cs-CZ" sz="1800" dirty="0" smtClean="0"/>
              <a:t>NEUVEDEN“. </a:t>
            </a:r>
            <a:r>
              <a:rPr lang="cs-CZ" sz="1800" i="1" dirty="0" smtClean="0"/>
              <a:t>grono.com.pl</a:t>
            </a:r>
            <a:r>
              <a:rPr lang="cs-CZ" sz="1800" dirty="0" smtClean="0"/>
              <a:t> [online]. [cit. 30.9.2012]. Dostupný na WWW: &lt;38. http://www.grono.com.pl/</a:t>
            </a:r>
            <a:r>
              <a:rPr lang="cs-CZ" sz="1800" dirty="0" err="1" smtClean="0"/>
              <a:t>kwiaty?wid</a:t>
            </a:r>
            <a:r>
              <a:rPr lang="cs-CZ" sz="1800" dirty="0" smtClean="0"/>
              <a:t>=100&amp;pn=6&gt;.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commons.wikimedia.org</a:t>
            </a:r>
            <a:r>
              <a:rPr lang="cs-CZ" sz="1800" dirty="0" smtClean="0"/>
              <a:t> [online]. [cit. 30.9.2012]. Dostupný na WWW: &lt;„AUTOR NEUVEDEN“. grono.com.pl [online]. [cit. 30.9.2012]. Dostupný na WWW: &lt;38. http://www.grono.com.pl/</a:t>
            </a:r>
            <a:r>
              <a:rPr lang="cs-CZ" sz="1800" dirty="0" err="1" smtClean="0"/>
              <a:t>kwiaty?wid</a:t>
            </a:r>
            <a:r>
              <a:rPr lang="cs-CZ" sz="1800" dirty="0" smtClean="0"/>
              <a:t>=100&amp;pn=6&gt;.&gt;.  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botanika.wendys.cz</a:t>
            </a:r>
            <a:r>
              <a:rPr lang="cs-CZ" sz="1800" dirty="0" smtClean="0"/>
              <a:t> [online]. [cit. 30.9.2012]. Dostupný na WWW: &lt;42. http://botanika.wendys.cz/kytky/foto.php?662:1&gt;. 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zojeczka.wordpress.com</a:t>
            </a:r>
            <a:r>
              <a:rPr lang="cs-CZ" sz="1800" dirty="0" smtClean="0"/>
              <a:t> [online]. [cit. 30.9.2012]. Dostupný na WWW: &lt;„AUTOR NEUVEDEN“. botanika.wendys.cz [online]. [cit. 30.9.2012]. Dostupný na WWW: &lt;42. http://botanika.wendys.cz/kytky/foto.php?662:1&gt;.&gt;. 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zahradnictvi.org</a:t>
            </a:r>
            <a:r>
              <a:rPr lang="cs-CZ" sz="1800" dirty="0" smtClean="0"/>
              <a:t> [online]. [cit. 30.9.2012]. Dostupný na WWW: &lt;43. http://www.zahradnictvi.org/?p=</a:t>
            </a:r>
            <a:r>
              <a:rPr lang="cs-CZ" sz="1800" dirty="0" err="1" smtClean="0"/>
              <a:t>productsMore&amp;iProduct</a:t>
            </a:r>
            <a:r>
              <a:rPr lang="cs-CZ" sz="1800" dirty="0" smtClean="0"/>
              <a:t>=225&amp;sName=Venecek-kombinovany-prumer-25-cm&gt;. </a:t>
            </a:r>
          </a:p>
          <a:p>
            <a:pPr eaLnBrk="1" hangingPunct="1">
              <a:buFont typeface="Wingdings" pitchFamily="2" charset="2"/>
              <a:buNone/>
            </a:pPr>
            <a:endParaRPr lang="cs-CZ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LOBELIA  ERINUS</a:t>
            </a:r>
            <a:r>
              <a:rPr lang="cs-CZ" smtClean="0"/>
              <a:t> </a:t>
            </a:r>
            <a:r>
              <a:rPr lang="cs-CZ" sz="4000" b="1" smtClean="0"/>
              <a:t/>
            </a:r>
            <a:br>
              <a:rPr lang="cs-CZ" sz="4000" b="1" smtClean="0"/>
            </a:br>
            <a:r>
              <a:rPr lang="cs-CZ" b="1" smtClean="0"/>
              <a:t>LOBELKA  DROBNÁ</a:t>
            </a:r>
            <a:r>
              <a:rPr lang="cs-CZ" smtClean="0"/>
              <a:t> 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3500" b="1" u="sng" smtClean="0"/>
              <a:t>ČELEĎ: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Campanulaceae – zvonkovité</a:t>
            </a:r>
            <a:r>
              <a:rPr lang="cs-CZ" smtClean="0"/>
              <a:t> </a:t>
            </a:r>
            <a:endParaRPr lang="cs-CZ" sz="360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500" b="1" u="sng" smtClean="0"/>
              <a:t>PŮVOD: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500" smtClean="0"/>
              <a:t>Jižní Afrika  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cs-CZ" sz="3500" smtClean="0"/>
          </a:p>
        </p:txBody>
      </p:sp>
      <p:pic>
        <p:nvPicPr>
          <p:cNvPr id="20483" name="Picture 5" descr="4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0" y="1989138"/>
            <a:ext cx="3971925" cy="476091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400" b="1" u="sng" smtClean="0"/>
              <a:t>POPIS:</a:t>
            </a:r>
            <a:br>
              <a:rPr lang="cs-CZ" sz="2400" b="1" u="sng" smtClean="0"/>
            </a:br>
            <a:r>
              <a:rPr lang="cs-CZ" sz="2400" smtClean="0"/>
              <a:t>výška 10 – 25 cm i převislé odrůdy, husté rozvětvené keříky, drobné listy, drobné květy modré, bílé, růžové, červené, podobné fialkám</a:t>
            </a:r>
          </a:p>
        </p:txBody>
      </p:sp>
      <p:pic>
        <p:nvPicPr>
          <p:cNvPr id="21506" name="Picture 5" descr="45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2543175"/>
            <a:ext cx="4464050" cy="3359150"/>
          </a:xfrm>
        </p:spPr>
      </p:pic>
      <p:pic>
        <p:nvPicPr>
          <p:cNvPr id="21507" name="Picture 6" descr="4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1808" r="10849"/>
          <a:stretch>
            <a:fillRect/>
          </a:stretch>
        </p:blipFill>
        <p:spPr>
          <a:xfrm>
            <a:off x="4932363" y="2584450"/>
            <a:ext cx="3960812" cy="3392488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747838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/>
            </a:r>
            <a:br>
              <a:rPr lang="cs-CZ" sz="2400" b="1" u="sng" smtClean="0"/>
            </a:br>
            <a:r>
              <a:rPr lang="cs-CZ" sz="2400" b="1" u="sng" smtClean="0"/>
              <a:t>NÁROKY:</a:t>
            </a:r>
            <a:br>
              <a:rPr lang="cs-CZ" sz="2400" b="1" u="sng" smtClean="0"/>
            </a:br>
            <a:r>
              <a:rPr lang="cs-CZ" sz="2400" smtClean="0"/>
              <a:t>slunné stanoviště a polostín, humózní lehčí půdy, nesnáší mráz</a:t>
            </a:r>
            <a:r>
              <a:rPr lang="cs-CZ" sz="2400" b="1" u="sng" smtClean="0"/>
              <a:t/>
            </a:r>
            <a:br>
              <a:rPr lang="cs-CZ" sz="2400" b="1" u="sng" smtClean="0"/>
            </a:br>
            <a:r>
              <a:rPr lang="cs-CZ" sz="2400" b="1" u="sng" smtClean="0"/>
              <a:t>POUŽITÍ:</a:t>
            </a:r>
            <a:br>
              <a:rPr lang="cs-CZ" sz="2400" b="1" u="sng" smtClean="0"/>
            </a:br>
            <a:r>
              <a:rPr lang="cs-CZ" sz="2400" smtClean="0"/>
              <a:t>záhony, hroby, truhlíky, nádoby</a:t>
            </a:r>
          </a:p>
        </p:txBody>
      </p:sp>
      <p:pic>
        <p:nvPicPr>
          <p:cNvPr id="22530" name="Picture 5" descr="4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r="10709"/>
          <a:stretch>
            <a:fillRect/>
          </a:stretch>
        </p:blipFill>
        <p:spPr>
          <a:xfrm>
            <a:off x="755650" y="2708275"/>
            <a:ext cx="4392613" cy="3744913"/>
          </a:xfrm>
        </p:spPr>
      </p:pic>
      <p:pic>
        <p:nvPicPr>
          <p:cNvPr id="22531" name="Picture 6" descr="4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580063" y="2636838"/>
            <a:ext cx="2897187" cy="40259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27113"/>
          </a:xfrm>
        </p:spPr>
        <p:txBody>
          <a:bodyPr/>
          <a:lstStyle/>
          <a:p>
            <a:pPr eaLnBrk="1" hangingPunct="1"/>
            <a:r>
              <a:rPr lang="cs-CZ" sz="4000" b="1" smtClean="0"/>
              <a:t>ZDROJE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7338"/>
            <a:ext cx="8435975" cy="4824412"/>
          </a:xfrm>
        </p:spPr>
        <p:txBody>
          <a:bodyPr/>
          <a:lstStyle/>
          <a:p>
            <a:pPr eaLnBrk="1" hangingPunct="1"/>
            <a:r>
              <a:rPr lang="cs-CZ" sz="1200" dirty="0"/>
              <a:t>JOSEF VÍT A KOLEKTIV. </a:t>
            </a:r>
            <a:r>
              <a:rPr lang="cs-CZ" sz="1200" i="1" dirty="0"/>
              <a:t>Květinářství</a:t>
            </a:r>
            <a:r>
              <a:rPr lang="cs-CZ" sz="1200" dirty="0"/>
              <a:t>. 3. upravené a rozšířené vydání. Praha: KVĚT, 2001. ISBN </a:t>
            </a:r>
            <a:r>
              <a:rPr lang="cs-CZ" sz="1200" dirty="0" smtClean="0"/>
              <a:t>80-85362-41-4</a:t>
            </a:r>
          </a:p>
          <a:p>
            <a:pPr eaLnBrk="1" hangingPunct="1"/>
            <a:r>
              <a:rPr lang="cs-CZ" sz="1800" dirty="0" smtClean="0"/>
              <a:t>„AUTOR </a:t>
            </a:r>
            <a:r>
              <a:rPr lang="cs-CZ" sz="1800" dirty="0" smtClean="0"/>
              <a:t>NEUVEDEN“. </a:t>
            </a:r>
            <a:r>
              <a:rPr lang="cs-CZ" sz="1800" i="1" dirty="0" smtClean="0"/>
              <a:t>aquiya.skr.jp</a:t>
            </a:r>
            <a:r>
              <a:rPr lang="cs-CZ" sz="1800" dirty="0" smtClean="0"/>
              <a:t> [online]. [cit. 30.9.2012]. Dostupný na WWW: &lt;48. http://aquiya.skr.jp/</a:t>
            </a:r>
            <a:r>
              <a:rPr lang="cs-CZ" sz="1800" dirty="0" err="1" smtClean="0"/>
              <a:t>zukan</a:t>
            </a:r>
            <a:r>
              <a:rPr lang="cs-CZ" sz="1800" dirty="0" smtClean="0"/>
              <a:t>/Lobelia_erinus.html&gt;. 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portkellsnurseries.com</a:t>
            </a:r>
            <a:r>
              <a:rPr lang="cs-CZ" sz="1800" dirty="0" smtClean="0"/>
              <a:t> [online]. [cit. 30.9.2012]. Dostupný na WWW: &lt;45. http://www.portkellsnurseries.com/</a:t>
            </a:r>
            <a:r>
              <a:rPr lang="cs-CZ" sz="1800" dirty="0" err="1" smtClean="0"/>
              <a:t>plantdb.php?id</a:t>
            </a:r>
            <a:r>
              <a:rPr lang="cs-CZ" sz="1800" dirty="0" smtClean="0"/>
              <a:t>=1551&gt;. 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thorsgarden.com</a:t>
            </a:r>
            <a:r>
              <a:rPr lang="cs-CZ" sz="1800" dirty="0" smtClean="0"/>
              <a:t> [online]. [cit. 30.9.2012]. Dostupný na WWW: &lt;46. http://www.thorsgarden.com/</a:t>
            </a:r>
            <a:r>
              <a:rPr lang="cs-CZ" sz="1800" dirty="0" err="1" smtClean="0"/>
              <a:t>annuals</a:t>
            </a:r>
            <a:r>
              <a:rPr lang="cs-CZ" sz="1800" dirty="0" smtClean="0"/>
              <a:t>/lobelia_erinus.htm&gt;.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kolibrikerteszet.hu</a:t>
            </a:r>
            <a:r>
              <a:rPr lang="cs-CZ" sz="1800" dirty="0" smtClean="0"/>
              <a:t> [online]. [cit. 30.9.2012]. Dostupný na WWW: &lt;44. http://www.kolibrikerteszet.hu/</a:t>
            </a:r>
            <a:r>
              <a:rPr lang="cs-CZ" sz="1800" dirty="0" err="1" smtClean="0"/>
              <a:t>egynyari_viragok_ad</a:t>
            </a:r>
            <a:r>
              <a:rPr lang="cs-CZ" sz="1800" dirty="0" smtClean="0"/>
              <a:t>&gt;.  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shutterstock.com</a:t>
            </a:r>
            <a:r>
              <a:rPr lang="cs-CZ" sz="1800" dirty="0" smtClean="0"/>
              <a:t> [online]. [cit. 30.9.2012]. Dostupný na WWW: &lt;47. http://www.shutterstock.com/pic-68702914/stock-photo-herbaceous-border-of-lobelia-erinus-and-cineraria-maritima.html&gt;. </a:t>
            </a:r>
          </a:p>
          <a:p>
            <a:pPr eaLnBrk="1" hangingPunct="1"/>
            <a:endParaRPr lang="cs-CZ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LONAS  ANNUA</a:t>
            </a:r>
            <a:r>
              <a:rPr lang="cs-CZ" smtClean="0"/>
              <a:t> </a:t>
            </a:r>
            <a:r>
              <a:rPr lang="cs-CZ" sz="4000" b="1" smtClean="0"/>
              <a:t/>
            </a:r>
            <a:br>
              <a:rPr lang="cs-CZ" sz="4000" b="1" smtClean="0"/>
            </a:br>
            <a:r>
              <a:rPr lang="cs-CZ" b="1" smtClean="0"/>
              <a:t>BŘINEK  ROČNÍ</a:t>
            </a:r>
            <a:r>
              <a:rPr lang="cs-CZ" smtClean="0"/>
              <a:t> 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ČELEĎ:</a:t>
            </a:r>
          </a:p>
          <a:p>
            <a:pPr marL="0" indent="0">
              <a:buFont typeface="Wingdings" pitchFamily="2" charset="2"/>
              <a:buNone/>
            </a:pPr>
            <a:r>
              <a:rPr lang="cs-CZ" sz="3600" smtClean="0"/>
              <a:t>Asteraceae -hvězdnicovité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PŮVOD: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Středomoří, Severní Afrika</a:t>
            </a:r>
          </a:p>
          <a:p>
            <a:pPr marL="0" indent="0" eaLnBrk="1" hangingPunct="1"/>
            <a:endParaRPr lang="cs-CZ" sz="3600" smtClean="0"/>
          </a:p>
        </p:txBody>
      </p:sp>
      <p:pic>
        <p:nvPicPr>
          <p:cNvPr id="24579" name="Picture 5" descr="4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067175" y="2460625"/>
            <a:ext cx="4551363" cy="3413125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400" b="1" u="sng" smtClean="0"/>
              <a:t>POPIS:</a:t>
            </a:r>
            <a:r>
              <a:rPr lang="cs-CZ" sz="2400" smtClean="0"/>
              <a:t/>
            </a:r>
            <a:br>
              <a:rPr lang="cs-CZ" sz="2400" smtClean="0"/>
            </a:br>
            <a:r>
              <a:rPr lang="cs-CZ" sz="2400" smtClean="0"/>
              <a:t>výška 25 – 50 cm, hluboce dělené listy, vrcholičnaté květenství složené z několika žlutých úborů</a:t>
            </a:r>
          </a:p>
        </p:txBody>
      </p:sp>
      <p:pic>
        <p:nvPicPr>
          <p:cNvPr id="25602" name="Picture 5" descr="5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t="21086"/>
          <a:stretch>
            <a:fillRect/>
          </a:stretch>
        </p:blipFill>
        <p:spPr>
          <a:xfrm>
            <a:off x="403225" y="2276475"/>
            <a:ext cx="3968750" cy="4176713"/>
          </a:xfrm>
        </p:spPr>
      </p:pic>
      <p:pic>
        <p:nvPicPr>
          <p:cNvPr id="25603" name="Picture 7" descr="5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t="16522" b="11472"/>
          <a:stretch>
            <a:fillRect/>
          </a:stretch>
        </p:blipFill>
        <p:spPr>
          <a:xfrm>
            <a:off x="5219700" y="2276475"/>
            <a:ext cx="3260725" cy="4175125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 idx="4294967295"/>
          </p:nvPr>
        </p:nvSpPr>
        <p:spPr>
          <a:xfrm>
            <a:off x="468313" y="404813"/>
            <a:ext cx="8229600" cy="1873250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/>
            </a:r>
            <a:br>
              <a:rPr lang="cs-CZ" sz="2400" b="1" u="sng" smtClean="0"/>
            </a:br>
            <a:r>
              <a:rPr lang="cs-CZ" sz="2400" b="1" u="sng" smtClean="0"/>
              <a:t>NÁROKY:</a:t>
            </a:r>
            <a:br>
              <a:rPr lang="cs-CZ" sz="2400" b="1" u="sng" smtClean="0"/>
            </a:br>
            <a:r>
              <a:rPr lang="cs-CZ" sz="2400" smtClean="0"/>
              <a:t>slunce až polostín, humózní hlinité propustné půdy, nenáročné, škodí mu mokro</a:t>
            </a:r>
            <a:br>
              <a:rPr lang="cs-CZ" sz="2400" smtClean="0"/>
            </a:br>
            <a:r>
              <a:rPr lang="cs-CZ" sz="2400" b="1" u="sng" smtClean="0"/>
              <a:t>POUŽITÍ:</a:t>
            </a:r>
            <a:br>
              <a:rPr lang="cs-CZ" sz="2400" b="1" u="sng" smtClean="0"/>
            </a:br>
            <a:r>
              <a:rPr lang="cs-CZ" sz="2400" smtClean="0"/>
              <a:t>skupinové výsadby, k sušení a řezu</a:t>
            </a:r>
            <a:r>
              <a:rPr lang="cs-CZ" sz="2400" b="1" u="sng" smtClean="0"/>
              <a:t/>
            </a:r>
            <a:br>
              <a:rPr lang="cs-CZ" sz="2400" b="1" u="sng" smtClean="0"/>
            </a:br>
            <a:endParaRPr lang="cs-CZ" sz="2400" smtClean="0"/>
          </a:p>
        </p:txBody>
      </p:sp>
      <p:pic>
        <p:nvPicPr>
          <p:cNvPr id="26626" name="Picture 5" descr="5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8923" r="10849"/>
          <a:stretch>
            <a:fillRect/>
          </a:stretch>
        </p:blipFill>
        <p:spPr>
          <a:xfrm>
            <a:off x="468313" y="2492375"/>
            <a:ext cx="3887787" cy="3633788"/>
          </a:xfrm>
        </p:spPr>
      </p:pic>
      <p:pic>
        <p:nvPicPr>
          <p:cNvPr id="26627" name="Picture 6" descr="5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20302" t="11111" r="5597" b="11070"/>
          <a:stretch>
            <a:fillRect/>
          </a:stretch>
        </p:blipFill>
        <p:spPr>
          <a:xfrm>
            <a:off x="4932363" y="2420938"/>
            <a:ext cx="3633787" cy="381635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27113"/>
          </a:xfrm>
        </p:spPr>
        <p:txBody>
          <a:bodyPr/>
          <a:lstStyle/>
          <a:p>
            <a:pPr eaLnBrk="1" hangingPunct="1"/>
            <a:r>
              <a:rPr lang="cs-CZ" b="1" smtClean="0"/>
              <a:t>ZDROJE</a:t>
            </a: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>
          <a:xfrm>
            <a:off x="250825" y="1557338"/>
            <a:ext cx="8642350" cy="4614862"/>
          </a:xfrm>
        </p:spPr>
        <p:txBody>
          <a:bodyPr/>
          <a:lstStyle/>
          <a:p>
            <a:pPr eaLnBrk="1" hangingPunct="1"/>
            <a:r>
              <a:rPr lang="cs-CZ" sz="1200" dirty="0"/>
              <a:t>JOSEF VÍT A KOLEKTIV. </a:t>
            </a:r>
            <a:r>
              <a:rPr lang="cs-CZ" sz="1200" i="1" dirty="0"/>
              <a:t>Květinářství</a:t>
            </a:r>
            <a:r>
              <a:rPr lang="cs-CZ" sz="1200" dirty="0"/>
              <a:t>. 3. upravené a rozšířené vydání. Praha: KVĚT, 2001. ISBN </a:t>
            </a:r>
            <a:r>
              <a:rPr lang="cs-CZ" sz="1200" dirty="0" smtClean="0"/>
              <a:t>80-85362-41-4</a:t>
            </a:r>
          </a:p>
          <a:p>
            <a:pPr eaLnBrk="1" hangingPunct="1"/>
            <a:r>
              <a:rPr lang="cs-CZ" sz="1800" dirty="0" smtClean="0"/>
              <a:t>„AUTOR </a:t>
            </a:r>
            <a:r>
              <a:rPr lang="cs-CZ" sz="1800" dirty="0" smtClean="0"/>
              <a:t>NEUVEDEN“. </a:t>
            </a:r>
            <a:r>
              <a:rPr lang="cs-CZ" sz="1800" i="1" dirty="0" smtClean="0"/>
              <a:t>garten.cz</a:t>
            </a:r>
            <a:r>
              <a:rPr lang="cs-CZ" sz="1800" dirty="0" smtClean="0"/>
              <a:t> [online]. [cit. 1.10.2012]. Dostupný na WWW: &lt;49. http://www.garten.cz/</a:t>
            </a:r>
            <a:r>
              <a:rPr lang="cs-CZ" sz="1800" dirty="0" err="1" smtClean="0"/>
              <a:t>forum</a:t>
            </a:r>
            <a:r>
              <a:rPr lang="cs-CZ" sz="1800" dirty="0" smtClean="0"/>
              <a:t>/f1/</a:t>
            </a:r>
            <a:r>
              <a:rPr lang="cs-CZ" sz="1800" dirty="0" err="1" smtClean="0"/>
              <a:t>cz</a:t>
            </a:r>
            <a:r>
              <a:rPr lang="cs-CZ" sz="1800" dirty="0" smtClean="0"/>
              <a:t>/22682/&gt;. 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garten.cz</a:t>
            </a:r>
            <a:r>
              <a:rPr lang="cs-CZ" sz="1800" dirty="0" smtClean="0"/>
              <a:t> [online]. [cit. 1.10.2012]. Dostupný na WWW: &lt;50. http://www.garten.cz/</a:t>
            </a:r>
            <a:r>
              <a:rPr lang="cs-CZ" sz="1800" dirty="0" err="1" smtClean="0"/>
              <a:t>forum</a:t>
            </a:r>
            <a:r>
              <a:rPr lang="cs-CZ" sz="1800" dirty="0" smtClean="0"/>
              <a:t>/f1/</a:t>
            </a:r>
            <a:r>
              <a:rPr lang="cs-CZ" sz="1800" dirty="0" err="1" smtClean="0"/>
              <a:t>cz</a:t>
            </a:r>
            <a:r>
              <a:rPr lang="cs-CZ" sz="1800" dirty="0" smtClean="0"/>
              <a:t>/22685/&gt;. 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studuju.cz</a:t>
            </a:r>
            <a:r>
              <a:rPr lang="cs-CZ" sz="1800" dirty="0" smtClean="0"/>
              <a:t> [online]. [cit. 1.10.2012]. Dostupný na WWW: &lt;53. http://www.studuju.cz/obrazek-262&gt;. 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plantae.ca</a:t>
            </a:r>
            <a:r>
              <a:rPr lang="cs-CZ" sz="1800" dirty="0" smtClean="0"/>
              <a:t> [online]. [cit. 1.10.2012]. Dostupný na WWW: &lt;52. http://www.plantae.ca/</a:t>
            </a:r>
            <a:r>
              <a:rPr lang="cs-CZ" sz="1800" dirty="0" err="1" smtClean="0"/>
              <a:t>Betulaceae</a:t>
            </a:r>
            <a:r>
              <a:rPr lang="cs-CZ" sz="1800" dirty="0" smtClean="0"/>
              <a:t>/</a:t>
            </a:r>
            <a:r>
              <a:rPr lang="cs-CZ" sz="1800" dirty="0" err="1" smtClean="0"/>
              <a:t>Corylus</a:t>
            </a:r>
            <a:r>
              <a:rPr lang="cs-CZ" sz="1800" dirty="0" smtClean="0"/>
              <a:t>/</a:t>
            </a:r>
            <a:r>
              <a:rPr lang="cs-CZ" sz="1800" dirty="0" err="1" smtClean="0"/>
              <a:t>avellana</a:t>
            </a:r>
            <a:r>
              <a:rPr lang="cs-CZ" sz="1800" dirty="0" smtClean="0"/>
              <a:t>/557.html&gt;. </a:t>
            </a:r>
          </a:p>
          <a:p>
            <a:pPr eaLnBrk="1" hangingPunct="1"/>
            <a:r>
              <a:rPr lang="cs-CZ" sz="1800" dirty="0" smtClean="0"/>
              <a:t>„AUTOR NEUVEDEN“. </a:t>
            </a:r>
            <a:r>
              <a:rPr lang="cs-CZ" sz="1800" i="1" dirty="0" smtClean="0"/>
              <a:t>amazon.com</a:t>
            </a:r>
            <a:r>
              <a:rPr lang="cs-CZ" sz="1800" dirty="0" smtClean="0"/>
              <a:t> [online]. [cit. 1.10.2012]. Dostupný na WWW: &lt;51. http://www.amazon.com/GOLDEN-YELLOW-AGERATUM-</a:t>
            </a:r>
            <a:r>
              <a:rPr lang="cs-CZ" sz="1800" dirty="0" err="1" smtClean="0"/>
              <a:t>Inodora</a:t>
            </a:r>
            <a:r>
              <a:rPr lang="cs-CZ" sz="1800" dirty="0" smtClean="0"/>
              <a:t>-</a:t>
            </a:r>
            <a:r>
              <a:rPr lang="cs-CZ" sz="1800" dirty="0" err="1" smtClean="0"/>
              <a:t>Flower</a:t>
            </a:r>
            <a:r>
              <a:rPr lang="cs-CZ" sz="1800" dirty="0" smtClean="0"/>
              <a:t>/</a:t>
            </a:r>
            <a:r>
              <a:rPr lang="cs-CZ" sz="1800" dirty="0" err="1" smtClean="0"/>
              <a:t>dp</a:t>
            </a:r>
            <a:r>
              <a:rPr lang="cs-CZ" sz="1800" dirty="0" smtClean="0"/>
              <a:t>/B004YDXQFA&gt;.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Určete názvy letniček, které jsou na obrázcích</a:t>
            </a:r>
          </a:p>
        </p:txBody>
      </p:sp>
      <p:pic>
        <p:nvPicPr>
          <p:cNvPr id="28674" name="Picture 7" descr="3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19138" y="2205038"/>
            <a:ext cx="3238500" cy="4318000"/>
          </a:xfrm>
        </p:spPr>
      </p:pic>
      <p:pic>
        <p:nvPicPr>
          <p:cNvPr id="28675" name="Picture 8" descr="4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7002" r="14043"/>
          <a:stretch>
            <a:fillRect/>
          </a:stretch>
        </p:blipFill>
        <p:spPr>
          <a:xfrm>
            <a:off x="4500563" y="2276475"/>
            <a:ext cx="4321175" cy="4102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Určete názvy letniček, které jsou na obrázcích</a:t>
            </a:r>
          </a:p>
        </p:txBody>
      </p:sp>
      <p:pic>
        <p:nvPicPr>
          <p:cNvPr id="29698" name="Picture 5" descr="45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2420938"/>
            <a:ext cx="4495800" cy="3382962"/>
          </a:xfrm>
        </p:spPr>
      </p:pic>
      <p:pic>
        <p:nvPicPr>
          <p:cNvPr id="29699" name="Picture 6" descr="4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580063" y="1844675"/>
            <a:ext cx="2879725" cy="4329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0">
      <a:dk1>
        <a:srgbClr val="000000"/>
      </a:dk1>
      <a:lt1>
        <a:srgbClr val="FFFFFF"/>
      </a:lt1>
      <a:dk2>
        <a:srgbClr val="000000"/>
      </a:dk2>
      <a:lt2>
        <a:srgbClr val="FF9900"/>
      </a:lt2>
      <a:accent1>
        <a:srgbClr val="FFCC99"/>
      </a:accent1>
      <a:accent2>
        <a:srgbClr val="FBA313"/>
      </a:accent2>
      <a:accent3>
        <a:srgbClr val="FFFFFF"/>
      </a:accent3>
      <a:accent4>
        <a:srgbClr val="000000"/>
      </a:accent4>
      <a:accent5>
        <a:srgbClr val="FFE2CA"/>
      </a:accent5>
      <a:accent6>
        <a:srgbClr val="E39310"/>
      </a:accent6>
      <a:hlink>
        <a:srgbClr val="CC3300"/>
      </a:hlink>
      <a:folHlink>
        <a:srgbClr val="FCC66E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1493</TotalTime>
  <Words>690</Words>
  <Application>Microsoft Office PowerPoint</Application>
  <PresentationFormat>Předvádění na obrazovce (4:3)</PresentationFormat>
  <Paragraphs>64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Pixel</vt:lpstr>
      <vt:lpstr>Prezentace aplikace PowerPoint</vt:lpstr>
      <vt:lpstr>ANOTACE</vt:lpstr>
      <vt:lpstr>Prezentace aplikace PowerPoint</vt:lpstr>
      <vt:lpstr>LIMONIUM  SINUATUM LIMONKA  CHOBOTNATÁ</vt:lpstr>
      <vt:lpstr>POPIS: výška 60 – 90 cm, přízemní růžice laločnatých listů, větvený křídlatý stonek, květy bílé, růžové, fialové a modré, žluté květy má Limonium bonduellei </vt:lpstr>
      <vt:lpstr>NÁROKY: slunné stanoviště, půdy hlinité, živné, vápenité, nesnáší přemokření POUŽITÍ: k sušení a řezu, na záhony, do nádob</vt:lpstr>
      <vt:lpstr>ZDROJE</vt:lpstr>
      <vt:lpstr>LOBELIA  ERINUS  LOBELKA  DROBNÁ </vt:lpstr>
      <vt:lpstr>POPIS: výška 10 – 25 cm i převislé odrůdy, husté rozvětvené keříky, drobné listy, drobné květy modré, bílé, růžové, červené, podobné fialkám</vt:lpstr>
      <vt:lpstr> NÁROKY: slunné stanoviště a polostín, humózní lehčí půdy, nesnáší mráz POUŽITÍ: záhony, hroby, truhlíky, nádoby</vt:lpstr>
      <vt:lpstr>ZDROJE</vt:lpstr>
      <vt:lpstr>LONAS  ANNUA  BŘINEK  ROČNÍ </vt:lpstr>
      <vt:lpstr>POPIS: výška 25 – 50 cm, hluboce dělené listy, vrcholičnaté květenství složené z několika žlutých úborů</vt:lpstr>
      <vt:lpstr> NÁROKY: slunce až polostín, humózní hlinité propustné půdy, nenáročné, škodí mu mokro POUŽITÍ: skupinové výsadby, k sušení a řezu </vt:lpstr>
      <vt:lpstr>ZDROJE</vt:lpstr>
      <vt:lpstr>Určete názvy letniček, které jsou na obrázcích</vt:lpstr>
      <vt:lpstr>Určete názvy letniček, které jsou na obrázcích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AGERATUM HOUSTONIANUM NESTAŘEC MEXICKÝ</dc:title>
  <dc:creator>uzivatel</dc:creator>
  <cp:lastModifiedBy>uzivatel</cp:lastModifiedBy>
  <cp:revision>71</cp:revision>
  <dcterms:modified xsi:type="dcterms:W3CDTF">2013-02-11T09:32:18Z</dcterms:modified>
</cp:coreProperties>
</file>