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65" r:id="rId5"/>
    <p:sldId id="266" r:id="rId6"/>
    <p:sldId id="267" r:id="rId7"/>
    <p:sldId id="301" r:id="rId8"/>
    <p:sldId id="268" r:id="rId9"/>
    <p:sldId id="269" r:id="rId10"/>
    <p:sldId id="270" r:id="rId11"/>
    <p:sldId id="303" r:id="rId12"/>
    <p:sldId id="274" r:id="rId13"/>
    <p:sldId id="275" r:id="rId14"/>
    <p:sldId id="277" r:id="rId15"/>
    <p:sldId id="276" r:id="rId16"/>
    <p:sldId id="299" r:id="rId17"/>
    <p:sldId id="30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90" d="100"/>
          <a:sy n="90" d="100"/>
        </p:scale>
        <p:origin x="-1416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6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85D233-8171-4DFA-8F78-86E3E9353425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F1604-7A18-493A-B3A5-B4E00BC09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BC5CBC-1896-4C35-AF90-B6F5413CE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AD09EC-D7FD-4C6D-928C-F6C7DEE4864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26796A-DAA2-45CC-A170-ED0E6E2BE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4A52A-0F9E-4A49-B53A-E4B0A98DB44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AF99F-CE01-483D-9428-1672CA2C0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EE3D-99E7-4182-BB2B-2C2A52A5969A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4A430B-D23E-4CBC-BEC2-C9ADEDCF5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0B5B-0544-455D-8C1D-8EF59A75526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1F777-D2F5-48E2-A784-DA5932A1CD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03F3A5-A12E-48BA-9560-B17A54560ED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9902E5-EBD3-41CE-93F2-EE1670BD6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AC0988-DB9A-48F1-B796-11CC68A9B2B8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C7365B-064C-4240-889F-943D05B4C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6F9F04-88CF-48D3-BBD4-2AA6243CA5AA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9C8168-9B9C-4B22-8851-1BF709E450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4784CA-799E-4AEC-B169-AE869B76339C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6839-C80C-4BA5-94DA-D33483573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6A5B40-96CC-4031-9322-582AFFD3DA60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67C73-A6CF-4921-927D-71429B9B5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D6E26D-8EC7-490F-84B2-B7DE357478E1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B7377700-6D8E-4788-A356-F90C83B21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4BAB06F4-9133-47B9-8D3D-9358CC60383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418" name="Group 106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vysévané ve skleníku (P-S)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 vysévané ve skleníku</a:t>
            </a:r>
            <a:r>
              <a:rPr lang="cs-CZ" sz="2400" smtClean="0"/>
              <a:t> (abecedně podle latinských názvů pod písmenem P - S)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1331913" y="1484313"/>
            <a:ext cx="70770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  <a:r>
              <a:rPr lang="cs-CZ" sz="7500" b="1" smtClean="0"/>
              <a:t>LETNIČKY VYSÉVANÉ VE SKLENÍKU</a:t>
            </a:r>
            <a:r>
              <a:rPr lang="cs-CZ" sz="7500" smtClean="0"/>
              <a:t> </a:t>
            </a:r>
            <a:r>
              <a:rPr lang="cs-CZ" sz="3400" smtClean="0"/>
              <a:t>(P - 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PETUNIA  HYBRIDA </a:t>
            </a:r>
            <a:br>
              <a:rPr lang="cs-CZ" b="1" smtClean="0"/>
            </a:br>
            <a:r>
              <a:rPr lang="cs-CZ" b="1" smtClean="0"/>
              <a:t>PETUNIE</a:t>
            </a:r>
            <a:r>
              <a:rPr lang="cs-CZ" smtClean="0"/>
              <a:t>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Solanaceae – lilkovité</a:t>
            </a:r>
            <a:r>
              <a:rPr lang="cs-CZ" smtClean="0"/>
              <a:t> 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Střední a Jižní Amerika</a:t>
            </a:r>
          </a:p>
        </p:txBody>
      </p:sp>
      <p:pic>
        <p:nvPicPr>
          <p:cNvPr id="16387" name="Picture 5" descr="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635375" y="2097088"/>
            <a:ext cx="5267325" cy="39512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nízké, bohatě rozvětvené rostliny, výška podle skupiny 20 – 50 cm, listy celokrajné, nálevkovité květy 3 až 15 cm velké, různých barev – bílé až fialové, kompaktní i převislé odrůdy</a:t>
            </a:r>
          </a:p>
        </p:txBody>
      </p:sp>
      <p:pic>
        <p:nvPicPr>
          <p:cNvPr id="17410" name="Picture 5" descr="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409825"/>
            <a:ext cx="4826000" cy="3621088"/>
          </a:xfrm>
        </p:spPr>
      </p:pic>
      <p:pic>
        <p:nvPicPr>
          <p:cNvPr id="17411" name="Picture 6" descr="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340350" y="2349500"/>
            <a:ext cx="3479800" cy="417353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8923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slunné stanoviště, teplé chráněné polohy, dobré humózní živné půdy, za sucha se musí zalévat, citlivá na mráz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do nádob a na záhony</a:t>
            </a:r>
          </a:p>
        </p:txBody>
      </p:sp>
      <p:pic>
        <p:nvPicPr>
          <p:cNvPr id="18434" name="Picture 6" descr="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2500" r="5795"/>
          <a:stretch>
            <a:fillRect/>
          </a:stretch>
        </p:blipFill>
        <p:spPr>
          <a:xfrm>
            <a:off x="179388" y="2778125"/>
            <a:ext cx="4321175" cy="3471863"/>
          </a:xfrm>
        </p:spPr>
      </p:pic>
      <p:pic>
        <p:nvPicPr>
          <p:cNvPr id="18435" name="Picture 6" descr="návštěva Míša 01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4151" t="14622" r="16313"/>
          <a:stretch>
            <a:fillRect/>
          </a:stretch>
        </p:blipFill>
        <p:spPr>
          <a:xfrm>
            <a:off x="4787900" y="2455863"/>
            <a:ext cx="4032250" cy="37115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557338"/>
            <a:ext cx="8497639" cy="4824412"/>
          </a:xfrm>
        </p:spPr>
        <p:txBody>
          <a:bodyPr/>
          <a:lstStyle/>
          <a:p>
            <a:pPr marL="609600" indent="-609600"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marL="609600" indent="-609600"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flickriver.com</a:t>
            </a:r>
            <a:r>
              <a:rPr lang="cs-CZ" sz="1800" dirty="0" smtClean="0"/>
              <a:t> [online]. [cit. 25.10.2012]. Dostupný na WWW: &lt;1. http://flickriver.com/</a:t>
            </a:r>
            <a:r>
              <a:rPr lang="cs-CZ" sz="1800" dirty="0" err="1" smtClean="0"/>
              <a:t>photos</a:t>
            </a:r>
            <a:r>
              <a:rPr lang="cs-CZ" sz="1800" dirty="0" smtClean="0"/>
              <a:t>/</a:t>
            </a:r>
            <a:r>
              <a:rPr lang="cs-CZ" sz="1800" dirty="0" err="1" smtClean="0"/>
              <a:t>luigistrano</a:t>
            </a:r>
            <a:r>
              <a:rPr lang="cs-CZ" sz="1800" dirty="0" smtClean="0"/>
              <a:t>/</a:t>
            </a:r>
            <a:r>
              <a:rPr lang="cs-CZ" sz="1800" dirty="0" err="1" smtClean="0"/>
              <a:t>sets</a:t>
            </a:r>
            <a:r>
              <a:rPr lang="cs-CZ" sz="1800" dirty="0" smtClean="0"/>
              <a:t>/72157600008932530/&gt;.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imagejuicy.com</a:t>
            </a:r>
            <a:r>
              <a:rPr lang="cs-CZ" sz="1800" dirty="0" smtClean="0"/>
              <a:t> [online]. [cit. 25.10.2012]. Dostupný na WWW: &lt;6. http://www.imagejuicy.com/</a:t>
            </a:r>
            <a:r>
              <a:rPr lang="cs-CZ" sz="1800" dirty="0" err="1" smtClean="0"/>
              <a:t>images</a:t>
            </a:r>
            <a:r>
              <a:rPr lang="cs-CZ" sz="1800" dirty="0" smtClean="0"/>
              <a:t>/</a:t>
            </a:r>
            <a:r>
              <a:rPr lang="cs-CZ" sz="1800" dirty="0" err="1" smtClean="0"/>
              <a:t>plants</a:t>
            </a:r>
            <a:r>
              <a:rPr lang="cs-CZ" sz="1800" dirty="0" smtClean="0"/>
              <a:t>/p/</a:t>
            </a:r>
            <a:r>
              <a:rPr lang="cs-CZ" sz="1800" dirty="0" err="1" smtClean="0"/>
              <a:t>petunia</a:t>
            </a:r>
            <a:r>
              <a:rPr lang="cs-CZ" sz="1800" dirty="0" smtClean="0"/>
              <a:t>/3/&gt;.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easybloom.com</a:t>
            </a:r>
            <a:r>
              <a:rPr lang="cs-CZ" sz="1800" dirty="0" smtClean="0"/>
              <a:t> [online]. [cit. 25.10.2012]. Dostupný na WWW: &lt;3. http://www.easybloom.com/</a:t>
            </a:r>
            <a:r>
              <a:rPr lang="cs-CZ" sz="1800" dirty="0" err="1" smtClean="0"/>
              <a:t>plantlibrary</a:t>
            </a:r>
            <a:r>
              <a:rPr lang="cs-CZ" sz="1800" dirty="0" smtClean="0"/>
              <a:t>/plant/petunia-165&gt;.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flickr.com</a:t>
            </a:r>
            <a:r>
              <a:rPr lang="cs-CZ" sz="1800" dirty="0" smtClean="0"/>
              <a:t> [online]. [cit. 25.10.2012]. Dostupný na WWW: &lt;7. http://www.flickr.com/</a:t>
            </a:r>
            <a:r>
              <a:rPr lang="cs-CZ" sz="1800" dirty="0" err="1" smtClean="0"/>
              <a:t>photos</a:t>
            </a:r>
            <a:r>
              <a:rPr lang="cs-CZ" sz="1800" dirty="0" smtClean="0"/>
              <a:t>/</a:t>
            </a:r>
            <a:r>
              <a:rPr lang="cs-CZ" sz="1800" dirty="0" err="1" smtClean="0"/>
              <a:t>maynard</a:t>
            </a:r>
            <a:r>
              <a:rPr lang="cs-CZ" sz="1800" dirty="0" smtClean="0"/>
              <a:t>/505557957/&gt;. </a:t>
            </a:r>
          </a:p>
          <a:p>
            <a:pPr marL="609600" indent="-609600" eaLnBrk="1" hangingPunct="1"/>
            <a:r>
              <a:rPr lang="cs-CZ" sz="1800" dirty="0" smtClean="0"/>
              <a:t>Archív autora</a:t>
            </a:r>
          </a:p>
          <a:p>
            <a:pPr marL="609600" indent="-609600"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RUDBECKIA  HIRTA TŘAPATKA  SRSTNATÁ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Severní Amerika   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sz="3500" smtClean="0"/>
          </a:p>
        </p:txBody>
      </p:sp>
      <p:pic>
        <p:nvPicPr>
          <p:cNvPr id="20483" name="Picture 5" descr="1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521200" y="1981200"/>
            <a:ext cx="3948113" cy="42560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6764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30 – 80 cm, celá rostlina je drsně chlupatá, listy podlouhlé až kopinaté, má velké úbory s vyklenutým hnědým terčem, kvete žlutě, oranžově a červeně někdy </a:t>
            </a:r>
            <a:br>
              <a:rPr lang="cs-CZ" sz="2400" smtClean="0"/>
            </a:br>
            <a:r>
              <a:rPr lang="cs-CZ" sz="2400" smtClean="0"/>
              <a:t>s oranžovým až hnědým středem</a:t>
            </a:r>
          </a:p>
        </p:txBody>
      </p:sp>
      <p:pic>
        <p:nvPicPr>
          <p:cNvPr id="21506" name="Picture 5" descr="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792163" y="2349500"/>
            <a:ext cx="3213100" cy="4321175"/>
          </a:xfrm>
        </p:spPr>
      </p:pic>
      <p:pic>
        <p:nvPicPr>
          <p:cNvPr id="21507" name="Picture 6" descr="1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500563" y="2349500"/>
            <a:ext cx="4105275" cy="41052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18487" cy="172878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až poloslunné polohy, živná propustná půda, vděčná za zálivku</a:t>
            </a:r>
            <a:br>
              <a:rPr lang="cs-CZ" sz="2400" smtClean="0"/>
            </a:br>
            <a:r>
              <a:rPr lang="cs-CZ" sz="2400" smtClean="0"/>
              <a:t> </a:t>
            </a: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 a k řezu</a:t>
            </a:r>
            <a:endParaRPr lang="cs-CZ" sz="2400" b="1" u="sng" smtClean="0"/>
          </a:p>
        </p:txBody>
      </p:sp>
      <p:pic>
        <p:nvPicPr>
          <p:cNvPr id="22530" name="Picture 5" descr="1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2349500"/>
            <a:ext cx="3292475" cy="4248150"/>
          </a:xfrm>
        </p:spPr>
      </p:pic>
      <p:pic>
        <p:nvPicPr>
          <p:cNvPr id="22531" name="Picture 6" descr="1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826000" y="2349500"/>
            <a:ext cx="3186113" cy="42481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daytonnursery.com</a:t>
            </a:r>
            <a:r>
              <a:rPr lang="cs-CZ" sz="1800" dirty="0" smtClean="0"/>
              <a:t> [online]. [cit. 25.10.2012]. Dostupný na WWW: &lt;14. http://www.daytonnursery.com/</a:t>
            </a:r>
            <a:r>
              <a:rPr lang="cs-CZ" sz="1800" dirty="0" err="1" smtClean="0"/>
              <a:t>encyclopedia</a:t>
            </a:r>
            <a:r>
              <a:rPr lang="cs-CZ" sz="1800" dirty="0" smtClean="0"/>
              <a:t>/</a:t>
            </a:r>
            <a:r>
              <a:rPr lang="cs-CZ" sz="1800" dirty="0" err="1" smtClean="0"/>
              <a:t>perennials</a:t>
            </a:r>
            <a:r>
              <a:rPr lang="cs-CZ" sz="1800" dirty="0" smtClean="0"/>
              <a:t>/rudbeckia.htm&gt;.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alabamaplants.com</a:t>
            </a:r>
            <a:r>
              <a:rPr lang="cs-CZ" sz="1800" dirty="0" smtClean="0"/>
              <a:t> [online]. [cit. 25.10.2012]. Dostupný na WWW: &lt;9. http://www.alabamaplants.com/</a:t>
            </a:r>
            <a:r>
              <a:rPr lang="cs-CZ" sz="1800" dirty="0" err="1" smtClean="0"/>
              <a:t>Yellowalt</a:t>
            </a:r>
            <a:r>
              <a:rPr lang="cs-CZ" sz="1800" dirty="0" smtClean="0"/>
              <a:t>/Rudbeckia_hirta_page.html&gt;.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tandmwholesale.com</a:t>
            </a:r>
            <a:r>
              <a:rPr lang="cs-CZ" sz="1800" dirty="0" smtClean="0"/>
              <a:t> [online]. [cit. 25.10.2012]. Dostupný na WWW: &lt;12. http://www.tandmwholesale.com/</a:t>
            </a:r>
            <a:r>
              <a:rPr lang="cs-CZ" sz="1800" dirty="0" err="1" smtClean="0"/>
              <a:t>RudbeckiaCherryBrandy</a:t>
            </a:r>
            <a:r>
              <a:rPr lang="cs-CZ" sz="1800" dirty="0" smtClean="0"/>
              <a:t>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benary.com</a:t>
            </a:r>
            <a:r>
              <a:rPr lang="cs-CZ" sz="1800" dirty="0" smtClean="0"/>
              <a:t> [online]. [cit. 25.10.2012]. Dostupný na WWW: &lt;11. http://www.benary.com/en/</a:t>
            </a:r>
            <a:r>
              <a:rPr lang="cs-CZ" sz="1800" dirty="0" err="1" smtClean="0"/>
              <a:t>product</a:t>
            </a:r>
            <a:r>
              <a:rPr lang="cs-CZ" sz="1800" dirty="0" smtClean="0"/>
              <a:t>/U9040&gt;.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thegardenerseden.com</a:t>
            </a:r>
            <a:r>
              <a:rPr lang="cs-CZ" sz="1800" dirty="0" smtClean="0"/>
              <a:t> [online]. [cit. 25.10.2012]. Dostupný na WWW: &lt;13. http://www.thegardenerseden.com/?</a:t>
            </a:r>
            <a:r>
              <a:rPr lang="cs-CZ" sz="1800" dirty="0" err="1" smtClean="0"/>
              <a:t>tag</a:t>
            </a:r>
            <a:r>
              <a:rPr lang="cs-CZ" sz="1800" dirty="0" smtClean="0"/>
              <a:t>=</a:t>
            </a:r>
            <a:r>
              <a:rPr lang="cs-CZ" sz="1800" dirty="0" err="1" smtClean="0"/>
              <a:t>rudbeckia-hirta-becky-mixed</a:t>
            </a:r>
            <a:r>
              <a:rPr lang="cs-CZ" sz="1800" dirty="0" smtClean="0"/>
              <a:t>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SALVIA </a:t>
            </a:r>
            <a:br>
              <a:rPr lang="cs-CZ" b="1" smtClean="0"/>
            </a:br>
            <a:r>
              <a:rPr lang="cs-CZ" b="1" smtClean="0"/>
              <a:t>ŠALVĚJ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Lamiaceae - hluchavkovité</a:t>
            </a:r>
            <a:r>
              <a:rPr lang="cs-CZ" sz="2800" smtClean="0"/>
              <a:t> 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Severní a Jižní Amerika</a:t>
            </a:r>
          </a:p>
          <a:p>
            <a:pPr marL="0" indent="0" eaLnBrk="1" hangingPunct="1"/>
            <a:endParaRPr lang="cs-CZ" sz="3600" smtClean="0"/>
          </a:p>
        </p:txBody>
      </p:sp>
      <p:pic>
        <p:nvPicPr>
          <p:cNvPr id="24579" name="Picture 5" descr="2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106863" y="836613"/>
            <a:ext cx="4170362" cy="50307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923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hodně druhů, významná je </a:t>
            </a:r>
            <a:r>
              <a:rPr lang="cs-CZ" sz="2400" b="1" i="1" smtClean="0"/>
              <a:t>Salvia splendens – Šalvěj zářivá -</a:t>
            </a:r>
            <a:r>
              <a:rPr lang="cs-CZ" sz="2400" smtClean="0"/>
              <a:t> tvoří 25 – 40 cm vysoké rozvětvené keříky, má vstřícné, protáhle srdčité listy, květy pyskaté - červené, bílé, fialové, růžové</a:t>
            </a:r>
          </a:p>
        </p:txBody>
      </p:sp>
      <p:pic>
        <p:nvPicPr>
          <p:cNvPr id="25602" name="Picture 5" descr="3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565400"/>
            <a:ext cx="4679950" cy="3916363"/>
          </a:xfrm>
        </p:spPr>
      </p:pic>
      <p:pic>
        <p:nvPicPr>
          <p:cNvPr id="25603" name="Picture 8" descr="3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268913" y="2060575"/>
            <a:ext cx="3295650" cy="43926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468313" y="476250"/>
            <a:ext cx="8229600" cy="18192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teplá slunná poloha, živná humózní půda, nesnáší sucho</a:t>
            </a:r>
            <a:br>
              <a:rPr lang="cs-CZ" sz="2400" smtClean="0"/>
            </a:br>
            <a:r>
              <a:rPr lang="cs-CZ" sz="2400" smtClean="0"/>
              <a:t>a přemokření, citlivá na mráz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zejména na záhony případně do nádob</a:t>
            </a:r>
          </a:p>
        </p:txBody>
      </p:sp>
      <p:pic>
        <p:nvPicPr>
          <p:cNvPr id="26626" name="Picture 6" descr="3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924175"/>
            <a:ext cx="4535488" cy="3517900"/>
          </a:xfrm>
        </p:spPr>
      </p:pic>
      <p:pic>
        <p:nvPicPr>
          <p:cNvPr id="26627" name="Picture 8" descr="3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200650" y="2349500"/>
            <a:ext cx="3582988" cy="41751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bakker-irl.com</a:t>
            </a:r>
            <a:r>
              <a:rPr lang="cs-CZ" sz="1800" dirty="0" smtClean="0"/>
              <a:t> [online]. [cit. 26.10.2012]. Dostupný na WWW: &lt;29. http://www.bakker-irl.com/</a:t>
            </a:r>
            <a:r>
              <a:rPr lang="cs-CZ" sz="1800" dirty="0" err="1" smtClean="0"/>
              <a:t>product</a:t>
            </a:r>
            <a:r>
              <a:rPr lang="cs-CZ" sz="1800" dirty="0" smtClean="0"/>
              <a:t>/</a:t>
            </a:r>
            <a:r>
              <a:rPr lang="cs-CZ" sz="1800" dirty="0" err="1" smtClean="0"/>
              <a:t>sage</a:t>
            </a:r>
            <a:r>
              <a:rPr lang="cs-CZ" sz="1800" dirty="0" smtClean="0"/>
              <a:t>-</a:t>
            </a:r>
            <a:r>
              <a:rPr lang="cs-CZ" sz="1800" dirty="0" err="1" smtClean="0"/>
              <a:t>cleopatra</a:t>
            </a:r>
            <a:r>
              <a:rPr lang="cs-CZ" sz="1800" dirty="0" smtClean="0"/>
              <a:t>-mix/&gt;.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farmer.hu</a:t>
            </a:r>
            <a:r>
              <a:rPr lang="cs-CZ" sz="1800" dirty="0" smtClean="0"/>
              <a:t> [online]. [cit. 26.10.2012]. Dostupný na WWW: &lt;32. http://farmer.hu/html2/Salvia%20splendens.htm&gt;.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studuju.cz</a:t>
            </a:r>
            <a:r>
              <a:rPr lang="cs-CZ" sz="1800" dirty="0" smtClean="0"/>
              <a:t> [online]. [cit. 26.10.2012]. Dostupný na WWW: &lt;34. http://www.studuju.cz/obrazek-463&gt;.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plantsgallery.blogspot.cz</a:t>
            </a:r>
            <a:r>
              <a:rPr lang="cs-CZ" sz="1800" dirty="0" smtClean="0"/>
              <a:t> [online]. [cit. 26.10.2012]. Dostupný na WWW: &lt;31. http://plantsgallery.blogspot.cz/2009/09/salvia-splendens-szawia-byszczaca.html&gt;. 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floridafriendlyplants.com</a:t>
            </a:r>
            <a:r>
              <a:rPr lang="cs-CZ" sz="1800" dirty="0" smtClean="0"/>
              <a:t> [online]. [cit. 26.10.2012]. Dostupný na WWW: &lt;33. http://www.floridafriendlyplants.com/</a:t>
            </a:r>
            <a:r>
              <a:rPr lang="cs-CZ" sz="1800" dirty="0" err="1" smtClean="0"/>
              <a:t>Plant_Detail.asp?PlantID</a:t>
            </a:r>
            <a:r>
              <a:rPr lang="cs-CZ" sz="1800" dirty="0" smtClean="0"/>
              <a:t>=88&gt;.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8674" name="Picture 5" descr="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852738"/>
            <a:ext cx="4316413" cy="3236912"/>
          </a:xfrm>
        </p:spPr>
      </p:pic>
      <p:pic>
        <p:nvPicPr>
          <p:cNvPr id="28675" name="Picture 6" descr="1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2205038"/>
            <a:ext cx="3932238" cy="4238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9698" name="Picture 5" descr="3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017588" y="1981200"/>
            <a:ext cx="3302000" cy="4400550"/>
          </a:xfrm>
        </p:spPr>
      </p:pic>
      <p:pic>
        <p:nvPicPr>
          <p:cNvPr id="29699" name="Picture 6" descr="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046663" y="1981200"/>
            <a:ext cx="3668712" cy="44005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1867</TotalTime>
  <Words>646</Words>
  <Application>Microsoft Office PowerPoint</Application>
  <PresentationFormat>Předvádění na obrazovce (4:3)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Pixel</vt:lpstr>
      <vt:lpstr>Prezentace aplikace PowerPoint</vt:lpstr>
      <vt:lpstr>ANOTACE</vt:lpstr>
      <vt:lpstr>Prezentace aplikace PowerPoint</vt:lpstr>
      <vt:lpstr>PETUNIA  HYBRIDA  PETUNIE </vt:lpstr>
      <vt:lpstr>POPIS: nízké, bohatě rozvětvené rostliny, výška podle skupiny 20 – 50 cm, listy celokrajné, nálevkovité květy 3 až 15 cm velké, různých barev – bílé až fialové, kompaktní i převislé odrůdy</vt:lpstr>
      <vt:lpstr>NÁROKY: slunné stanoviště, teplé chráněné polohy, dobré humózní živné půdy, za sucha se musí zalévat, citlivá na mráz POUŽITÍ: do nádob a na záhony</vt:lpstr>
      <vt:lpstr>ZDROJE</vt:lpstr>
      <vt:lpstr>RUDBECKIA  HIRTA TŘAPATKA  SRSTNATÁ</vt:lpstr>
      <vt:lpstr>POPIS: výška 30 – 80 cm, celá rostlina je drsně chlupatá, listy podlouhlé až kopinaté, má velké úbory s vyklenutým hnědým terčem, kvete žlutě, oranžově a červeně někdy  s oranžovým až hnědým středem</vt:lpstr>
      <vt:lpstr>NÁROKY: slunné až poloslunné polohy, živná propustná půda, vděčná za zálivku  POUŽITÍ: na záhony, do nádob a k řezu</vt:lpstr>
      <vt:lpstr>ZDROJE</vt:lpstr>
      <vt:lpstr>SALVIA  ŠALVĚJ</vt:lpstr>
      <vt:lpstr>POPIS: hodně druhů, významná je Salvia splendens – Šalvěj zářivá - tvoří 25 – 40 cm vysoké rozvětvené keříky, má vstřícné, protáhle srdčité listy, květy pyskaté - červené, bílé, fialové, růžové</vt:lpstr>
      <vt:lpstr>NÁROKY: teplá slunná poloha, živná humózní půda, nesnáší sucho a přemokření, citlivá na mráz POUŽITÍ: zejména na záhony případně do nádob</vt:lpstr>
      <vt:lpstr>ZDROJE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86</cp:revision>
  <dcterms:modified xsi:type="dcterms:W3CDTF">2013-02-11T09:37:52Z</dcterms:modified>
</cp:coreProperties>
</file>