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sldIdLst>
    <p:sldId id="286" r:id="rId2"/>
    <p:sldId id="287" r:id="rId3"/>
    <p:sldId id="288" r:id="rId4"/>
    <p:sldId id="265" r:id="rId5"/>
    <p:sldId id="266" r:id="rId6"/>
    <p:sldId id="267" r:id="rId7"/>
    <p:sldId id="301" r:id="rId8"/>
    <p:sldId id="268" r:id="rId9"/>
    <p:sldId id="269" r:id="rId10"/>
    <p:sldId id="270" r:id="rId11"/>
    <p:sldId id="303" r:id="rId12"/>
    <p:sldId id="274" r:id="rId13"/>
    <p:sldId id="275" r:id="rId14"/>
    <p:sldId id="277" r:id="rId15"/>
    <p:sldId id="276" r:id="rId16"/>
    <p:sldId id="304" r:id="rId17"/>
    <p:sldId id="305" r:id="rId18"/>
    <p:sldId id="306" r:id="rId19"/>
    <p:sldId id="307" r:id="rId20"/>
    <p:sldId id="299" r:id="rId21"/>
    <p:sldId id="300" r:id="rId22"/>
    <p:sldId id="308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8757" autoAdjust="0"/>
  </p:normalViewPr>
  <p:slideViewPr>
    <p:cSldViewPr>
      <p:cViewPr>
        <p:scale>
          <a:sx n="90" d="100"/>
          <a:sy n="90" d="100"/>
        </p:scale>
        <p:origin x="-1416" y="-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6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</p:grpSp>
      </p:grpSp>
      <p:sp>
        <p:nvSpPr>
          <p:cNvPr id="3483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483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CB9FCF-2975-427F-84E9-518FAD899273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42003-4235-4332-8225-B032D45492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9ABC68-0437-4A51-BD4E-ECAA2E14CE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AFDD7F-5300-4889-A41D-92675DDB88DC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658C6C-ABEB-44B2-A977-FEC4650562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DBD023-222D-4A58-B02A-F5052C359452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997A4-1D7A-44E6-AEFB-44EEC8ED49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7C858A-3394-443C-8AFF-99EEB2101A81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A20051-B667-4F61-8E13-3F33704D80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C7AC45-2B85-44EE-833E-531F3FDAC792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D992D-BD6B-4086-9856-4891351158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027806-A0A8-4B16-9483-399CC67C9B76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015136-632F-4568-B345-C8CDC5E44C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DD7B81-ED49-40AA-8A7B-B749DFD63347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18D1DE-3F0C-4A04-B4E4-9DCD45676A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7CB85E-1DA8-497F-B1FB-E03A7C466D4E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8705C5-1B93-415D-BA52-3E11332D68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FE1B2-2F20-498E-8017-7DE298C8B7F4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E8F087-6591-4335-AE26-75BC092BFF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81FBD1-FD0A-4684-A960-9B6C3998C122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67E73B-192D-44CC-9CD2-3F9531EF5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7C811B-BBDB-463C-BD45-021E15A0466A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 Black" pitchFamily="34" charset="0"/>
              </a:defRPr>
            </a:lvl1pPr>
          </a:lstStyle>
          <a:p>
            <a:pPr>
              <a:defRPr/>
            </a:pPr>
            <a:fld id="{AB256DCE-0BD5-4CCE-9E65-FD181B5D22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3797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8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9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0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1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2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3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804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5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808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fld id="{FF746419-F93D-4047-9A9F-1E4F7EA06759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6" r:id="rId2"/>
    <p:sldLayoutId id="2147483665" r:id="rId3"/>
    <p:sldLayoutId id="2147483664" r:id="rId4"/>
    <p:sldLayoutId id="2147483663" r:id="rId5"/>
    <p:sldLayoutId id="2147483662" r:id="rId6"/>
    <p:sldLayoutId id="2147483661" r:id="rId7"/>
    <p:sldLayoutId id="2147483660" r:id="rId8"/>
    <p:sldLayoutId id="2147483659" r:id="rId9"/>
    <p:sldLayoutId id="2147483658" r:id="rId10"/>
    <p:sldLayoutId id="214748365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b="0"/>
          </a:p>
        </p:txBody>
      </p:sp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800" b="0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13340" name="Group 28"/>
          <p:cNvGraphicFramePr>
            <a:graphicFrameLocks noGrp="1"/>
          </p:cNvGraphicFramePr>
          <p:nvPr/>
        </p:nvGraphicFramePr>
        <p:xfrm>
          <a:off x="900113" y="1484313"/>
          <a:ext cx="7488237" cy="3713234"/>
        </p:xfrm>
        <a:graphic>
          <a:graphicData uri="http://schemas.openxmlformats.org/drawingml/2006/table">
            <a:tbl>
              <a:tblPr/>
              <a:tblGrid>
                <a:gridCol w="2663825"/>
                <a:gridCol w="4824412"/>
              </a:tblGrid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Pavel Skopal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88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  <a:endParaRPr kumimoji="0" lang="cs-CZ" sz="22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Letničky vysévané ve skleníku (T-Z)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Pěstování letniček a dvouletek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200" b="1" smtClean="0"/>
              <a:t>ANOTACE</a:t>
            </a:r>
          </a:p>
        </p:txBody>
      </p:sp>
      <p:sp>
        <p:nvSpPr>
          <p:cNvPr id="14338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981200"/>
            <a:ext cx="8229600" cy="4471988"/>
          </a:xfrm>
        </p:spPr>
        <p:txBody>
          <a:bodyPr/>
          <a:lstStyle/>
          <a:p>
            <a:pPr eaLnBrk="1" hangingPunct="1"/>
            <a:r>
              <a:rPr lang="cs-CZ" sz="2400" smtClean="0"/>
              <a:t>Záměrem této sady výukových materiálů s názvem </a:t>
            </a:r>
            <a:r>
              <a:rPr lang="cs-CZ" sz="2400" b="1" smtClean="0"/>
              <a:t>Pěstování letniček a dvouletek </a:t>
            </a:r>
            <a:r>
              <a:rPr lang="cs-CZ" sz="2400" smtClean="0"/>
              <a:t>je seznámit žáky se základními druhy letniček a dvouletek, které se nejběžněji pěstují, nebo se kterými se žáci budou setkávat na odborném výcviku i ve své budoucí profesi.</a:t>
            </a:r>
          </a:p>
          <a:p>
            <a:pPr eaLnBrk="1" hangingPunct="1"/>
            <a:r>
              <a:rPr lang="cs-CZ" sz="2400" smtClean="0"/>
              <a:t>Jednotlivé DUMy (prezentace) v této sadě popíší postupně druhy letniček a dvouletek, které jsou probírány v předmětu Květinářství na naší SŠ.</a:t>
            </a:r>
          </a:p>
          <a:p>
            <a:pPr eaLnBrk="1" hangingPunct="1"/>
            <a:r>
              <a:rPr lang="cs-CZ" sz="2400" smtClean="0"/>
              <a:t>Konkrétně je tato prezentace zaměřena na </a:t>
            </a:r>
            <a:r>
              <a:rPr lang="cs-CZ" sz="2400" b="1" smtClean="0"/>
              <a:t>Letničky vysévané ve skleníku</a:t>
            </a:r>
            <a:r>
              <a:rPr lang="cs-CZ" sz="2400" smtClean="0"/>
              <a:t> (abecedně podle latinských názvů pod písmenem T - Z)</a:t>
            </a:r>
            <a:endParaRPr lang="cs-CZ" sz="2400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idx="4294967295"/>
          </p:nvPr>
        </p:nvSpPr>
        <p:spPr>
          <a:xfrm>
            <a:off x="1331913" y="1484313"/>
            <a:ext cx="7077075" cy="4268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7500" smtClean="0"/>
              <a:t> </a:t>
            </a:r>
            <a:r>
              <a:rPr lang="cs-CZ" sz="7500" b="1" smtClean="0"/>
              <a:t>LETNIČKY VYSÉVANÉ VE SKLENÍKU</a:t>
            </a:r>
            <a:r>
              <a:rPr lang="cs-CZ" sz="7500" smtClean="0"/>
              <a:t> </a:t>
            </a:r>
            <a:r>
              <a:rPr lang="cs-CZ" sz="3400" smtClean="0"/>
              <a:t>(T - Z)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TAGETES </a:t>
            </a:r>
            <a:br>
              <a:rPr lang="cs-CZ" b="1" smtClean="0"/>
            </a:br>
            <a:r>
              <a:rPr lang="cs-CZ" b="1" smtClean="0"/>
              <a:t>AKSAMITNÍK</a:t>
            </a:r>
            <a:endParaRPr lang="cs-CZ" smtClean="0"/>
          </a:p>
        </p:txBody>
      </p:sp>
      <p:sp>
        <p:nvSpPr>
          <p:cNvPr id="16386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3609975" cy="38862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</a:t>
            </a:r>
            <a:r>
              <a:rPr lang="cs-CZ" sz="3600" b="1" smtClean="0"/>
              <a:t>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Asteraceae -hvězdnicovité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Severní Amerika</a:t>
            </a:r>
          </a:p>
        </p:txBody>
      </p:sp>
      <p:pic>
        <p:nvPicPr>
          <p:cNvPr id="16387" name="Picture 6" descr="2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284663" y="1917700"/>
            <a:ext cx="4535487" cy="4535488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výška 25 – 80 cm, vstřícné, někdy střídavé peřenosečné listy, jednoduché i plné květy, žluté, oranžové a červené </a:t>
            </a:r>
            <a:br>
              <a:rPr lang="cs-CZ" sz="2400" smtClean="0"/>
            </a:br>
            <a:r>
              <a:rPr lang="cs-CZ" sz="2400" smtClean="0"/>
              <a:t>o průměru až 10 cm, celá rostlina silně zapáchá</a:t>
            </a:r>
          </a:p>
        </p:txBody>
      </p:sp>
      <p:pic>
        <p:nvPicPr>
          <p:cNvPr id="17410" name="Picture 5" descr="2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5579" r="9534"/>
          <a:stretch>
            <a:fillRect/>
          </a:stretch>
        </p:blipFill>
        <p:spPr>
          <a:xfrm>
            <a:off x="250825" y="2732088"/>
            <a:ext cx="4394200" cy="3887787"/>
          </a:xfrm>
        </p:spPr>
      </p:pic>
      <p:pic>
        <p:nvPicPr>
          <p:cNvPr id="17411" name="Picture 6" descr="2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7266" r="8635"/>
          <a:stretch>
            <a:fillRect/>
          </a:stretch>
        </p:blipFill>
        <p:spPr>
          <a:xfrm>
            <a:off x="4716463" y="2781300"/>
            <a:ext cx="4248150" cy="37893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8923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slunce až polostín, teplá poloha, nesnáší mráz, běžná zahradní půda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do nádob, vysoké k řezu</a:t>
            </a:r>
          </a:p>
        </p:txBody>
      </p:sp>
      <p:pic>
        <p:nvPicPr>
          <p:cNvPr id="18434" name="Picture 5" descr="2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2542" t="24400" r="4697" b="8290"/>
          <a:stretch>
            <a:fillRect/>
          </a:stretch>
        </p:blipFill>
        <p:spPr>
          <a:xfrm>
            <a:off x="539750" y="2565400"/>
            <a:ext cx="3754438" cy="4103688"/>
          </a:xfrm>
        </p:spPr>
      </p:pic>
      <p:pic>
        <p:nvPicPr>
          <p:cNvPr id="18435" name="Picture 6" descr="2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6006"/>
          <a:stretch>
            <a:fillRect/>
          </a:stretch>
        </p:blipFill>
        <p:spPr>
          <a:xfrm>
            <a:off x="4643438" y="2852738"/>
            <a:ext cx="4176712" cy="3719512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sz="4000" b="1" smtClean="0"/>
              <a:t>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1557338"/>
            <a:ext cx="8642350" cy="4824412"/>
          </a:xfrm>
        </p:spPr>
        <p:txBody>
          <a:bodyPr/>
          <a:lstStyle/>
          <a:p>
            <a:pPr marL="609600" indent="-609600"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marL="609600" indent="-609600"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semenaonline.cz</a:t>
            </a:r>
            <a:r>
              <a:rPr lang="cs-CZ" sz="1800" dirty="0" smtClean="0"/>
              <a:t> [online]. [cit. 26.10.2012]. Dostupný na WWW: &lt;25. http://www.semenaonline.cz/3450-aksamitnik-rozkladity-primo-tagetes-patula-semena-aksamitniku-03-g.html&gt;.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semenaonline.cz</a:t>
            </a:r>
            <a:r>
              <a:rPr lang="cs-CZ" sz="1800" dirty="0" smtClean="0"/>
              <a:t> [online]. [cit. 26.10.2012]. Dostupný na WWW: &lt;25. http://www.semenaonline.cz/3450-aksamitnik-rozkladity-primo-tagetes-patula-semena-aksamitniku-03-g.html&gt;.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parceledgardens.com</a:t>
            </a:r>
            <a:r>
              <a:rPr lang="cs-CZ" sz="1800" dirty="0" smtClean="0"/>
              <a:t> [online]. [cit. 26.10.2012]. Dostupný na WWW: &lt;22. http://parceledgardens.com/blog/2011/08/22/</a:t>
            </a:r>
            <a:r>
              <a:rPr lang="cs-CZ" sz="1800" dirty="0" err="1" smtClean="0"/>
              <a:t>incredible-edible-flowers</a:t>
            </a:r>
            <a:r>
              <a:rPr lang="cs-CZ" sz="1800" dirty="0" smtClean="0"/>
              <a:t>/</a:t>
            </a:r>
            <a:r>
              <a:rPr lang="cs-CZ" sz="1800" dirty="0" err="1" smtClean="0"/>
              <a:t>spring-summer-tagetes-tenuifolia-marigold</a:t>
            </a:r>
            <a:r>
              <a:rPr lang="cs-CZ" sz="1800" dirty="0" smtClean="0"/>
              <a:t>/&gt;.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greengarden.sk</a:t>
            </a:r>
            <a:r>
              <a:rPr lang="cs-CZ" sz="1800" dirty="0" smtClean="0"/>
              <a:t> [online]. [cit. 26.10.2012]. Dostupný na WWW: &lt;26. http://www.greengarden.sk/?zahrada=</a:t>
            </a:r>
            <a:r>
              <a:rPr lang="cs-CZ" sz="1800" dirty="0" err="1" smtClean="0"/>
              <a:t>zahonove_letnicky&amp;greengarden</a:t>
            </a:r>
            <a:r>
              <a:rPr lang="cs-CZ" sz="1800" dirty="0" smtClean="0"/>
              <a:t>=86&gt;.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garten.cz</a:t>
            </a:r>
            <a:r>
              <a:rPr lang="cs-CZ" sz="1800" dirty="0" smtClean="0"/>
              <a:t> [online]. [cit. 26.10.2012]. Dostupný na WWW: &lt;27. http://www.garten.cz/</a:t>
            </a:r>
            <a:r>
              <a:rPr lang="cs-CZ" sz="1800" dirty="0" err="1" smtClean="0"/>
              <a:t>forum</a:t>
            </a:r>
            <a:r>
              <a:rPr lang="cs-CZ" sz="1800" dirty="0" smtClean="0"/>
              <a:t>/</a:t>
            </a:r>
            <a:r>
              <a:rPr lang="cs-CZ" sz="1800" dirty="0" err="1" smtClean="0"/>
              <a:t>vt</a:t>
            </a:r>
            <a:r>
              <a:rPr lang="cs-CZ" sz="1800" dirty="0" smtClean="0"/>
              <a:t>/</a:t>
            </a:r>
            <a:r>
              <a:rPr lang="cs-CZ" sz="1800" dirty="0" err="1" smtClean="0"/>
              <a:t>cz</a:t>
            </a:r>
            <a:r>
              <a:rPr lang="cs-CZ" sz="1800" dirty="0" smtClean="0"/>
              <a:t>/2574-aksamitnik-tagetes/&gt;.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cap="all" dirty="0" err="1"/>
              <a:t>Tropaeolum</a:t>
            </a:r>
            <a:r>
              <a:rPr lang="cs-CZ" b="1" cap="all" dirty="0"/>
              <a:t> </a:t>
            </a:r>
            <a:r>
              <a:rPr lang="cs-CZ" b="1" cap="all" dirty="0" smtClean="0"/>
              <a:t> </a:t>
            </a:r>
            <a:r>
              <a:rPr lang="cs-CZ" b="1" cap="all" dirty="0" err="1" smtClean="0"/>
              <a:t>majus</a:t>
            </a:r>
            <a:r>
              <a:rPr lang="cs-CZ" b="1" cap="all" dirty="0" smtClean="0"/>
              <a:t>  </a:t>
            </a:r>
            <a:r>
              <a:rPr lang="cs-CZ" b="1" cap="all" dirty="0"/>
              <a:t>lichořeřišnice  větší</a:t>
            </a:r>
            <a:endParaRPr lang="cs-CZ" b="1" dirty="0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Tropaeolaceae -   lichořeřišnicovité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Jižní Amerika</a:t>
            </a:r>
          </a:p>
        </p:txBody>
      </p:sp>
      <p:pic>
        <p:nvPicPr>
          <p:cNvPr id="20483" name="Picture 5" descr="3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r="14789"/>
          <a:stretch>
            <a:fillRect/>
          </a:stretch>
        </p:blipFill>
        <p:spPr>
          <a:xfrm>
            <a:off x="4427538" y="2260600"/>
            <a:ext cx="4465637" cy="3932238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br>
              <a:rPr lang="cs-CZ" sz="2400" b="1" u="sng" smtClean="0"/>
            </a:br>
            <a:r>
              <a:rPr lang="cs-CZ" sz="2400" smtClean="0"/>
              <a:t>má až 3 m dlouhé výhony, okrouhlé celokrajné listy, někdy pestrolisté, květy až 7 cm velké, žluté, oranžové, červené s výraznou ostruhou, někdy plnokvěté a vonné</a:t>
            </a:r>
          </a:p>
        </p:txBody>
      </p:sp>
      <p:pic>
        <p:nvPicPr>
          <p:cNvPr id="21506" name="Picture 5" descr="3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10966"/>
          <a:stretch>
            <a:fillRect/>
          </a:stretch>
        </p:blipFill>
        <p:spPr>
          <a:xfrm>
            <a:off x="468313" y="2924175"/>
            <a:ext cx="4027487" cy="3392488"/>
          </a:xfrm>
        </p:spPr>
      </p:pic>
      <p:pic>
        <p:nvPicPr>
          <p:cNvPr id="21507" name="Picture 6" descr="38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076825" y="1989138"/>
            <a:ext cx="3302000" cy="44005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819275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teplá slunná poloha, snese polostín, citlivá na mráz, propustná lehčí půda, lze ji i vysévat přímo na záhon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do nádob, k pergolám a mřížím</a:t>
            </a:r>
            <a:endParaRPr lang="cs-CZ" sz="2400" b="1" u="sng" smtClean="0"/>
          </a:p>
        </p:txBody>
      </p:sp>
      <p:pic>
        <p:nvPicPr>
          <p:cNvPr id="22530" name="Picture 5" descr="3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10692" r="3734"/>
          <a:stretch>
            <a:fillRect/>
          </a:stretch>
        </p:blipFill>
        <p:spPr>
          <a:xfrm>
            <a:off x="395288" y="2625725"/>
            <a:ext cx="4248150" cy="3724275"/>
          </a:xfrm>
        </p:spPr>
      </p:pic>
      <p:pic>
        <p:nvPicPr>
          <p:cNvPr id="22531" name="Picture 6" descr="39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9465" r="10349"/>
          <a:stretch>
            <a:fillRect/>
          </a:stretch>
        </p:blipFill>
        <p:spPr>
          <a:xfrm>
            <a:off x="4859338" y="2636838"/>
            <a:ext cx="3889375" cy="364172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1557338"/>
            <a:ext cx="8642350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metafro.be</a:t>
            </a:r>
            <a:r>
              <a:rPr lang="cs-CZ" sz="1800" dirty="0" smtClean="0"/>
              <a:t> [online]. [cit. 28.10.2012]. Dostupný na WWW: &lt;36. http://www.metafro.be/</a:t>
            </a:r>
            <a:r>
              <a:rPr lang="cs-CZ" sz="1800" dirty="0" err="1" smtClean="0"/>
              <a:t>prelude</a:t>
            </a:r>
            <a:r>
              <a:rPr lang="cs-CZ" sz="1800" dirty="0" smtClean="0"/>
              <a:t>/</a:t>
            </a:r>
            <a:r>
              <a:rPr lang="cs-CZ" sz="1800" dirty="0" err="1" smtClean="0"/>
              <a:t>view_plant?pi</a:t>
            </a:r>
            <a:r>
              <a:rPr lang="cs-CZ" sz="1800" dirty="0" smtClean="0"/>
              <a:t>=12665&gt;.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vitalia.cz</a:t>
            </a:r>
            <a:r>
              <a:rPr lang="cs-CZ" sz="1800" dirty="0" smtClean="0"/>
              <a:t> [online]. [cit. 28.10.2012]. Dostupný na WWW: &lt;35. http://www.vitalia.cz/</a:t>
            </a:r>
            <a:r>
              <a:rPr lang="cs-CZ" sz="1800" dirty="0" err="1" smtClean="0"/>
              <a:t>clanky</a:t>
            </a:r>
            <a:r>
              <a:rPr lang="cs-CZ" sz="1800" dirty="0" smtClean="0"/>
              <a:t>/</a:t>
            </a:r>
            <a:r>
              <a:rPr lang="cs-CZ" sz="1800" dirty="0" err="1" smtClean="0"/>
              <a:t>prirodni</a:t>
            </a:r>
            <a:r>
              <a:rPr lang="cs-CZ" sz="1800" dirty="0" smtClean="0"/>
              <a:t>-antibiotika/&gt;. 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hgtv.com</a:t>
            </a:r>
            <a:r>
              <a:rPr lang="cs-CZ" sz="1800" dirty="0" smtClean="0"/>
              <a:t> [online]. [cit. 28.10.2012]. Dostupný na WWW: &lt;38. http://www.hgtv.com/</a:t>
            </a:r>
            <a:r>
              <a:rPr lang="cs-CZ" sz="1800" dirty="0" err="1" smtClean="0"/>
              <a:t>gardening</a:t>
            </a:r>
            <a:r>
              <a:rPr lang="cs-CZ" sz="1800" dirty="0" smtClean="0"/>
              <a:t>/</a:t>
            </a:r>
            <a:r>
              <a:rPr lang="cs-CZ" sz="1800" dirty="0" err="1" smtClean="0"/>
              <a:t>edible-flowers</a:t>
            </a:r>
            <a:r>
              <a:rPr lang="cs-CZ" sz="1800" dirty="0" smtClean="0"/>
              <a:t>/</a:t>
            </a:r>
            <a:r>
              <a:rPr lang="cs-CZ" sz="1800" dirty="0" err="1" smtClean="0"/>
              <a:t>pictures</a:t>
            </a:r>
            <a:r>
              <a:rPr lang="cs-CZ" sz="1800" dirty="0" smtClean="0"/>
              <a:t>/page-7.html&gt;.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poldina.rajce.idnes.cz</a:t>
            </a:r>
            <a:r>
              <a:rPr lang="cs-CZ" sz="1800" dirty="0" smtClean="0"/>
              <a:t> [online]. [cit. 28.10.2012]. Dostupný na WWW: &lt;37. http://poldina.rajce.idnes.cz/PRO_STUDENTY_1.DSZ_-_LETNICKY_A_DVOULETKY/&gt;.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ummah.com</a:t>
            </a:r>
            <a:r>
              <a:rPr lang="cs-CZ" sz="1800" dirty="0" smtClean="0"/>
              <a:t> [online]. [cit. 28.10.2012]. Dostupný na WWW: &lt;39. http://www.ummah.com/forum/showthread.php?175061-The-Gardening-Thread-%28www-muslimgrower-com%29/page19 40.&gt;.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VERBENA x HYBRIDA  VERBENA  </a:t>
            </a:r>
            <a:r>
              <a:rPr lang="cs-CZ" sz="2800" b="1" smtClean="0"/>
              <a:t>(SPORÝŠ)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Verbenaceae -   sporýšovité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Severní a Jižní Amerika</a:t>
            </a:r>
          </a:p>
          <a:p>
            <a:pPr marL="0" indent="0" eaLnBrk="1" hangingPunct="1"/>
            <a:endParaRPr lang="cs-CZ" sz="3600" smtClean="0"/>
          </a:p>
        </p:txBody>
      </p:sp>
      <p:pic>
        <p:nvPicPr>
          <p:cNvPr id="24579" name="Picture 7" descr="4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13437" t="11314" r="11320" b="43422"/>
          <a:stretch>
            <a:fillRect/>
          </a:stretch>
        </p:blipFill>
        <p:spPr>
          <a:xfrm>
            <a:off x="3995738" y="2273300"/>
            <a:ext cx="4897437" cy="4122738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250825" y="457200"/>
            <a:ext cx="8642350" cy="1819275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výška 15 – 45 cm, bohatě větvené, lodyha čtyřhranná, listy křižmostojné, chlupaté, kopinaté až vejčitě kopinaté,  vroubkované, pětičetné květy s dlouhou trubkou, v květenství podobající se  okolíkům, červené, bílé, růžové, modré, fialové</a:t>
            </a:r>
          </a:p>
        </p:txBody>
      </p:sp>
      <p:pic>
        <p:nvPicPr>
          <p:cNvPr id="25602" name="Picture 5" descr="4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10692"/>
          <a:stretch>
            <a:fillRect/>
          </a:stretch>
        </p:blipFill>
        <p:spPr>
          <a:xfrm>
            <a:off x="395288" y="2709863"/>
            <a:ext cx="4464050" cy="3748087"/>
          </a:xfrm>
        </p:spPr>
      </p:pic>
      <p:pic>
        <p:nvPicPr>
          <p:cNvPr id="25603" name="Picture 6" descr="4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t="16248" b="4018"/>
          <a:stretch>
            <a:fillRect/>
          </a:stretch>
        </p:blipFill>
        <p:spPr>
          <a:xfrm>
            <a:off x="5565775" y="2349500"/>
            <a:ext cx="3348038" cy="417671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747838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slunné teplé stanoviště, snáší polostín a vydrží i mírný mráz (cca -5 °C), propustná lehká půda, přiměřeně vlhká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 a do nádob</a:t>
            </a:r>
          </a:p>
        </p:txBody>
      </p:sp>
      <p:pic>
        <p:nvPicPr>
          <p:cNvPr id="26626" name="Picture 5" descr="4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2538413"/>
            <a:ext cx="4103688" cy="3984625"/>
          </a:xfrm>
        </p:spPr>
      </p:pic>
      <p:pic>
        <p:nvPicPr>
          <p:cNvPr id="26627" name="Picture 8" descr="4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t="7835" b="15430"/>
          <a:stretch>
            <a:fillRect/>
          </a:stretch>
        </p:blipFill>
        <p:spPr>
          <a:xfrm>
            <a:off x="5013325" y="2565400"/>
            <a:ext cx="3871913" cy="396081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323850" y="1557338"/>
            <a:ext cx="8569325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beskydagro.cz</a:t>
            </a:r>
            <a:r>
              <a:rPr lang="cs-CZ" sz="1800" dirty="0" smtClean="0"/>
              <a:t> [online]. [cit. 28.10.2012]. Dostupný na WWW: &lt;40. http://www.beskydagro.cz/</a:t>
            </a:r>
            <a:r>
              <a:rPr lang="cs-CZ" sz="1800" dirty="0" err="1" smtClean="0"/>
              <a:t>zahradnictvi-lysuvky</a:t>
            </a:r>
            <a:r>
              <a:rPr lang="cs-CZ" sz="1800" dirty="0" smtClean="0"/>
              <a:t>/</a:t>
            </a:r>
            <a:r>
              <a:rPr lang="cs-CZ" sz="1800" dirty="0" err="1" smtClean="0"/>
              <a:t>letnicky</a:t>
            </a:r>
            <a:r>
              <a:rPr lang="cs-CZ" sz="1800" dirty="0" smtClean="0"/>
              <a:t>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davesgarden.com</a:t>
            </a:r>
            <a:r>
              <a:rPr lang="cs-CZ" sz="1800" dirty="0" smtClean="0"/>
              <a:t> [online]. [cit. 28.10.2012]. Dostupný na WWW: &lt;41. http://davesgarden.com/</a:t>
            </a:r>
            <a:r>
              <a:rPr lang="cs-CZ" sz="1800" dirty="0" err="1" smtClean="0"/>
              <a:t>community</a:t>
            </a:r>
            <a:r>
              <a:rPr lang="cs-CZ" sz="1800" dirty="0" smtClean="0"/>
              <a:t>/</a:t>
            </a:r>
            <a:r>
              <a:rPr lang="cs-CZ" sz="1800" dirty="0" err="1" smtClean="0"/>
              <a:t>forums</a:t>
            </a:r>
            <a:r>
              <a:rPr lang="cs-CZ" sz="1800" dirty="0" smtClean="0"/>
              <a:t>/</a:t>
            </a:r>
            <a:r>
              <a:rPr lang="cs-CZ" sz="1800" dirty="0" err="1" smtClean="0"/>
              <a:t>fp.php?pid</a:t>
            </a:r>
            <a:r>
              <a:rPr lang="cs-CZ" sz="1800" dirty="0" smtClean="0"/>
              <a:t>=1127313&gt;.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priceinspector.co.uk</a:t>
            </a:r>
            <a:r>
              <a:rPr lang="cs-CZ" sz="1800" dirty="0" smtClean="0"/>
              <a:t> [online]. [cit. 28.10.2012]. Dostupný na WWW: &lt;44. http://www.meltser.co.il/</a:t>
            </a:r>
            <a:r>
              <a:rPr lang="cs-CZ" sz="1800" dirty="0" err="1" smtClean="0"/>
              <a:t>plant.php?id</a:t>
            </a:r>
            <a:r>
              <a:rPr lang="cs-CZ" sz="1800" dirty="0" smtClean="0"/>
              <a:t>=2176&amp;plant=%D7%95%D7%A8%D7%91%D7%A0%D7%AA%20-%20Verbena&gt;.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meltser.co.il</a:t>
            </a:r>
            <a:r>
              <a:rPr lang="cs-CZ" sz="1800" dirty="0" smtClean="0"/>
              <a:t> [online]. [cit. 28.10.2012]. Dostupný na WWW: &lt;44. http://www.meltser.co.il/</a:t>
            </a:r>
            <a:r>
              <a:rPr lang="cs-CZ" sz="1800" dirty="0" err="1" smtClean="0"/>
              <a:t>plant.php?id</a:t>
            </a:r>
            <a:r>
              <a:rPr lang="cs-CZ" sz="1800" dirty="0" smtClean="0"/>
              <a:t>=2176&amp;plant=%D7%95%D7%A8%D7%91%D7%A0%D7%AA%20-%20Verbena&gt;.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trialgardens.raker.com</a:t>
            </a:r>
            <a:r>
              <a:rPr lang="cs-CZ" sz="1800" dirty="0" smtClean="0"/>
              <a:t> [online]. [cit. 28.10.2012]. Dostupný na WWW: &lt;47. http://trialgardens.raker.com/trial-data/</a:t>
            </a:r>
            <a:r>
              <a:rPr lang="cs-CZ" sz="1800" dirty="0" err="1" smtClean="0"/>
              <a:t>search-results</a:t>
            </a:r>
            <a:r>
              <a:rPr lang="cs-CZ" sz="1800" dirty="0" smtClean="0"/>
              <a:t>/</a:t>
            </a:r>
            <a:r>
              <a:rPr lang="cs-CZ" sz="1800" dirty="0" err="1" smtClean="0"/>
              <a:t>trial-detail?LocationID</a:t>
            </a:r>
            <a:r>
              <a:rPr lang="cs-CZ" sz="1800" dirty="0" smtClean="0"/>
              <a:t>=15036#&gt;.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ZINNIA  ELEGANS</a:t>
            </a:r>
            <a:br>
              <a:rPr lang="cs-CZ" sz="4000" b="1" smtClean="0"/>
            </a:br>
            <a:r>
              <a:rPr lang="cs-CZ" sz="4000" b="1" smtClean="0"/>
              <a:t>OSTÁLKA  LEPÁ </a:t>
            </a:r>
            <a:r>
              <a:rPr lang="cs-CZ" sz="3200" b="1" smtClean="0"/>
              <a:t>(cinie)</a:t>
            </a:r>
            <a:endParaRPr lang="cs-CZ" sz="4000" b="1" smtClean="0"/>
          </a:p>
        </p:txBody>
      </p:sp>
      <p:sp>
        <p:nvSpPr>
          <p:cNvPr id="28674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Asteraceae -hvězdnicovité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Mexiko</a:t>
            </a:r>
          </a:p>
          <a:p>
            <a:pPr marL="0" indent="0" eaLnBrk="1" hangingPunct="1"/>
            <a:endParaRPr lang="cs-CZ" sz="3600" smtClean="0"/>
          </a:p>
        </p:txBody>
      </p:sp>
      <p:pic>
        <p:nvPicPr>
          <p:cNvPr id="28675" name="Picture 5" descr="5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716463" y="1844675"/>
            <a:ext cx="3922712" cy="473392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747838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výška 15 – 80 cm, drsně chlupatá řídce větvená lodyha, vstřícné, přisedlé, vejčité až eliptické listy, květní úbory </a:t>
            </a:r>
            <a:br>
              <a:rPr lang="cs-CZ" sz="2400" smtClean="0"/>
            </a:br>
            <a:r>
              <a:rPr lang="cs-CZ" sz="2400" smtClean="0"/>
              <a:t>4 – 15 cm velké, různých barev kromě modré, jednoduché </a:t>
            </a:r>
            <a:br>
              <a:rPr lang="cs-CZ" sz="2400" smtClean="0"/>
            </a:br>
            <a:r>
              <a:rPr lang="cs-CZ" sz="2400" smtClean="0"/>
              <a:t>i plné </a:t>
            </a:r>
          </a:p>
        </p:txBody>
      </p:sp>
      <p:pic>
        <p:nvPicPr>
          <p:cNvPr id="29698" name="Picture 5" descr="5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7115" r="1965"/>
          <a:stretch>
            <a:fillRect/>
          </a:stretch>
        </p:blipFill>
        <p:spPr>
          <a:xfrm>
            <a:off x="323850" y="2605088"/>
            <a:ext cx="4752975" cy="3925887"/>
          </a:xfrm>
        </p:spPr>
      </p:pic>
      <p:pic>
        <p:nvPicPr>
          <p:cNvPr id="29699" name="Picture 6" descr="48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t="7394" b="7353"/>
          <a:stretch>
            <a:fillRect/>
          </a:stretch>
        </p:blipFill>
        <p:spPr>
          <a:xfrm>
            <a:off x="5332413" y="1989138"/>
            <a:ext cx="3541712" cy="453548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747838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teplá slunná poloha, živná humózní půda, nesnáší sucho a přemokření, citlivá na mráz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do nádob, k řezu</a:t>
            </a:r>
          </a:p>
        </p:txBody>
      </p:sp>
      <p:pic>
        <p:nvPicPr>
          <p:cNvPr id="30722" name="Picture 6" descr="49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t="6804"/>
          <a:stretch>
            <a:fillRect/>
          </a:stretch>
        </p:blipFill>
        <p:spPr>
          <a:xfrm>
            <a:off x="5364163" y="2276475"/>
            <a:ext cx="3416300" cy="4246563"/>
          </a:xfrm>
        </p:spPr>
      </p:pic>
      <p:pic>
        <p:nvPicPr>
          <p:cNvPr id="30723" name="Picture 7" descr="5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744538" y="2276475"/>
            <a:ext cx="3621087" cy="42465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31746" name="Zástupný symbol pro obsah 2"/>
          <p:cNvSpPr>
            <a:spLocks noGrp="1"/>
          </p:cNvSpPr>
          <p:nvPr>
            <p:ph idx="4294967295"/>
          </p:nvPr>
        </p:nvSpPr>
        <p:spPr>
          <a:xfrm>
            <a:off x="323850" y="1557338"/>
            <a:ext cx="8569325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bakker-cz.com</a:t>
            </a:r>
            <a:r>
              <a:rPr lang="cs-CZ" sz="1800" dirty="0" smtClean="0"/>
              <a:t> [online]. [cit. 29.10.2012]. Dostupný na WWW: &lt;54. http://www.bakker-cz.com/produkt/</a:t>
            </a:r>
            <a:r>
              <a:rPr lang="cs-CZ" sz="1800" dirty="0" err="1" smtClean="0"/>
              <a:t>ostalka-lepa-jirinkokveta</a:t>
            </a:r>
            <a:r>
              <a:rPr lang="cs-CZ" sz="1800" dirty="0" smtClean="0"/>
              <a:t>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consultaplantas.com</a:t>
            </a:r>
            <a:r>
              <a:rPr lang="cs-CZ" sz="1800" dirty="0" smtClean="0"/>
              <a:t> [online]. [cit. 29.10.2012]. Dostupný na WWW: &lt;50. http://www.consultaplantas.com/</a:t>
            </a:r>
            <a:r>
              <a:rPr lang="cs-CZ" sz="1800" dirty="0" err="1" smtClean="0"/>
              <a:t>index.php</a:t>
            </a:r>
            <a:r>
              <a:rPr lang="cs-CZ" sz="1800" dirty="0" smtClean="0"/>
              <a:t>/</a:t>
            </a:r>
            <a:r>
              <a:rPr lang="cs-CZ" sz="1800" dirty="0" err="1" smtClean="0"/>
              <a:t>fichas</a:t>
            </a:r>
            <a:r>
              <a:rPr lang="cs-CZ" sz="1800" dirty="0" smtClean="0"/>
              <a:t>-de-</a:t>
            </a:r>
            <a:r>
              <a:rPr lang="cs-CZ" sz="1800" dirty="0" err="1" smtClean="0"/>
              <a:t>plantas</a:t>
            </a:r>
            <a:r>
              <a:rPr lang="cs-CZ" sz="1800" dirty="0" smtClean="0"/>
              <a:t>-de-la-s-a-la-z/407-cuidados-de-la-planta-zinnia-elegans-zinia-rosa-mistica.html&gt;.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photomazza.com</a:t>
            </a:r>
            <a:r>
              <a:rPr lang="cs-CZ" sz="1800" dirty="0" smtClean="0"/>
              <a:t> [online]. [cit. 29.10.2012]. Dostupný na WWW: &lt;48. http://www.photomazza.com/?</a:t>
            </a:r>
            <a:r>
              <a:rPr lang="cs-CZ" sz="1800" dirty="0" err="1" smtClean="0"/>
              <a:t>Zinnia-elegans</a:t>
            </a:r>
            <a:r>
              <a:rPr lang="cs-CZ" sz="1800" dirty="0" smtClean="0"/>
              <a:t>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farao.it</a:t>
            </a:r>
            <a:r>
              <a:rPr lang="cs-CZ" sz="1800" dirty="0" smtClean="0"/>
              <a:t> [online]. [cit. 29.10.2012]. Dostupný na WWW: &lt;52. http://www.farao.it/Ornamentals.html&gt;.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49. http://farmer.hu/html2/Zinnia%20elegans.htm</a:t>
            </a:r>
            <a:r>
              <a:rPr lang="cs-CZ" sz="1800" dirty="0" smtClean="0"/>
              <a:t> [online]. [cit. 29.10.2012]. Dostupný na WWW: &lt;49. http://farmer.hu/html2/Zinnia%20elegans.htm&gt;.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32770" name="Picture 9" descr="19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533400" y="1981200"/>
            <a:ext cx="3886200" cy="3886200"/>
          </a:xfrm>
        </p:spPr>
      </p:pic>
      <p:pic>
        <p:nvPicPr>
          <p:cNvPr id="32771" name="Picture 10" descr="5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056188" y="1981200"/>
            <a:ext cx="3221037" cy="3886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33794" name="Picture 5" descr="3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3163888"/>
            <a:ext cx="4392613" cy="3294062"/>
          </a:xfrm>
        </p:spPr>
      </p:pic>
      <p:pic>
        <p:nvPicPr>
          <p:cNvPr id="33795" name="Picture 6" descr="4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932363" y="2708275"/>
            <a:ext cx="4002087" cy="3886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34818" name="Picture 7" descr="47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 b="16365"/>
          <a:stretch>
            <a:fillRect/>
          </a:stretch>
        </p:blipFill>
        <p:spPr>
          <a:xfrm>
            <a:off x="250825" y="2565400"/>
            <a:ext cx="3616325" cy="4032250"/>
          </a:xfrm>
        </p:spPr>
      </p:pic>
      <p:pic>
        <p:nvPicPr>
          <p:cNvPr id="34819" name="Picture 8" descr="39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 l="6436" r="9673"/>
          <a:stretch>
            <a:fillRect/>
          </a:stretch>
        </p:blipFill>
        <p:spPr>
          <a:xfrm>
            <a:off x="4356100" y="2538413"/>
            <a:ext cx="4537075" cy="40608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0">
      <a:dk1>
        <a:srgbClr val="000000"/>
      </a:dk1>
      <a:lt1>
        <a:srgbClr val="FFFFFF"/>
      </a:lt1>
      <a:dk2>
        <a:srgbClr val="000000"/>
      </a:dk2>
      <a:lt2>
        <a:srgbClr val="FF9900"/>
      </a:lt2>
      <a:accent1>
        <a:srgbClr val="FFCC99"/>
      </a:accent1>
      <a:accent2>
        <a:srgbClr val="FBA313"/>
      </a:accent2>
      <a:accent3>
        <a:srgbClr val="FFFFFF"/>
      </a:accent3>
      <a:accent4>
        <a:srgbClr val="000000"/>
      </a:accent4>
      <a:accent5>
        <a:srgbClr val="FFE2CA"/>
      </a:accent5>
      <a:accent6>
        <a:srgbClr val="E39310"/>
      </a:accent6>
      <a:hlink>
        <a:srgbClr val="CC3300"/>
      </a:hlink>
      <a:folHlink>
        <a:srgbClr val="FCC66E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2198</TotalTime>
  <Words>855</Words>
  <Application>Microsoft Office PowerPoint</Application>
  <PresentationFormat>Předvádění na obrazovce (4:3)</PresentationFormat>
  <Paragraphs>79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Pixel</vt:lpstr>
      <vt:lpstr>Prezentace aplikace PowerPoint</vt:lpstr>
      <vt:lpstr>ANOTACE</vt:lpstr>
      <vt:lpstr>Prezentace aplikace PowerPoint</vt:lpstr>
      <vt:lpstr>TAGETES  AKSAMITNÍK</vt:lpstr>
      <vt:lpstr>POPIS: výška 25 – 80 cm, vstřícné, někdy střídavé peřenosečné listy, jednoduché i plné květy, žluté, oranžové a červené  o průměru až 10 cm, celá rostlina silně zapáchá</vt:lpstr>
      <vt:lpstr>NÁROKY: slunce až polostín, teplá poloha, nesnáší mráz, běžná zahradní půda POUŽITÍ: na záhony, do nádob, vysoké k řezu</vt:lpstr>
      <vt:lpstr>ZDROJE</vt:lpstr>
      <vt:lpstr>Tropaeolum  majus  lichořeřišnice  větší</vt:lpstr>
      <vt:lpstr>POPIS: má až 3 m dlouhé výhony, okrouhlé celokrajné listy, někdy pestrolisté, květy až 7 cm velké, žluté, oranžové, červené s výraznou ostruhou, někdy plnokvěté a vonné</vt:lpstr>
      <vt:lpstr>NÁROKY: teplá slunná poloha, snese polostín, citlivá na mráz, propustná lehčí půda, lze ji i vysévat přímo na záhon POUŽITÍ: na záhony, do nádob, k pergolám a mřížím</vt:lpstr>
      <vt:lpstr>ZDROJE</vt:lpstr>
      <vt:lpstr>VERBENA x HYBRIDA  VERBENA  (SPORÝŠ)</vt:lpstr>
      <vt:lpstr>POPIS: výška 15 – 45 cm, bohatě větvené, lodyha čtyřhranná, listy křižmostojné, chlupaté, kopinaté až vejčitě kopinaté,  vroubkované, pětičetné květy s dlouhou trubkou, v květenství podobající se  okolíkům, červené, bílé, růžové, modré, fialové</vt:lpstr>
      <vt:lpstr>NÁROKY: slunné teplé stanoviště, snáší polostín a vydrží i mírný mráz (cca -5 °C), propustná lehká půda, přiměřeně vlhká POUŽITÍ: na záhony a do nádob</vt:lpstr>
      <vt:lpstr>ZDROJE</vt:lpstr>
      <vt:lpstr>ZINNIA  ELEGANS OSTÁLKA  LEPÁ (cinie)</vt:lpstr>
      <vt:lpstr>POPIS: výška 15 – 80 cm, drsně chlupatá řídce větvená lodyha, vstřícné, přisedlé, vejčité až eliptické listy, květní úbory  4 – 15 cm velké, různých barev kromě modré, jednoduché  i plné </vt:lpstr>
      <vt:lpstr>NÁROKY: teplá slunná poloha, živná humózní půda, nesnáší sucho a přemokření, citlivá na mráz POUŽITÍ: na záhony, do nádob, k řezu</vt:lpstr>
      <vt:lpstr>ZDROJE</vt:lpstr>
      <vt:lpstr>Určete názvy letniček, které jsou na obrázcích</vt:lpstr>
      <vt:lpstr>Určete názvy letniček, které jsou na obrázcích</vt:lpstr>
      <vt:lpstr>Určete názvy letniček, které jsou na obrázcích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AGERATUM HOUSTONIANUM NESTAŘEC MEXICKÝ</dc:title>
  <dc:creator>uzivatel</dc:creator>
  <cp:lastModifiedBy>uzivatel</cp:lastModifiedBy>
  <cp:revision>96</cp:revision>
  <dcterms:modified xsi:type="dcterms:W3CDTF">2013-02-11T09:40:00Z</dcterms:modified>
</cp:coreProperties>
</file>