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sldIdLst>
    <p:sldId id="286" r:id="rId2"/>
    <p:sldId id="287" r:id="rId3"/>
    <p:sldId id="288" r:id="rId4"/>
    <p:sldId id="265" r:id="rId5"/>
    <p:sldId id="266" r:id="rId6"/>
    <p:sldId id="267" r:id="rId7"/>
    <p:sldId id="301" r:id="rId8"/>
    <p:sldId id="268" r:id="rId9"/>
    <p:sldId id="269" r:id="rId10"/>
    <p:sldId id="270" r:id="rId11"/>
    <p:sldId id="303" r:id="rId12"/>
    <p:sldId id="274" r:id="rId13"/>
    <p:sldId id="275" r:id="rId14"/>
    <p:sldId id="277" r:id="rId15"/>
    <p:sldId id="276" r:id="rId16"/>
    <p:sldId id="304" r:id="rId17"/>
    <p:sldId id="305" r:id="rId18"/>
    <p:sldId id="306" r:id="rId19"/>
    <p:sldId id="307" r:id="rId20"/>
    <p:sldId id="309" r:id="rId21"/>
    <p:sldId id="310" r:id="rId22"/>
    <p:sldId id="311" r:id="rId23"/>
    <p:sldId id="312" r:id="rId24"/>
    <p:sldId id="299" r:id="rId25"/>
    <p:sldId id="300" r:id="rId26"/>
    <p:sldId id="308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44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4400" b="1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8757" autoAdjust="0"/>
  </p:normalViewPr>
  <p:slideViewPr>
    <p:cSldViewPr>
      <p:cViewPr>
        <p:scale>
          <a:sx n="100" d="100"/>
          <a:sy n="100" d="100"/>
        </p:scale>
        <p:origin x="-1116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6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 b="0">
                  <a:latin typeface="Times New Roman" pitchFamily="18" charset="0"/>
                </a:endParaRPr>
              </a:p>
            </p:txBody>
          </p:sp>
        </p:grpSp>
      </p:grpSp>
      <p:sp>
        <p:nvSpPr>
          <p:cNvPr id="34835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4836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AD1FA1-5CFC-45A5-9A03-31D55700DA1B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A10D6-1C42-44A5-AD1B-513EAB0A90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8BFD50-6C66-4DA1-9A0B-34E66053FB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C9A671-461A-473D-9AD1-98A823584992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4A04EA-FA34-4C7D-8951-359C2CE4F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38EA98-98C4-4C7E-8D78-6A53DFD8AF8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8CFBC7-1B6B-42C0-9BF6-A1F58C6F92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D107DE-CBF5-494B-BAD4-45B486A09306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D638E6-7897-4FE1-B677-1E389D138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7D56CC-C0AD-4122-90C7-A1DB9699BA2D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818995-7937-493F-B358-5A31317943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06B8A-60D7-44B8-8A5F-D67E372AF333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7FACBF-52D3-4934-9B84-5D54BD41DC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C54FFC-5BA9-4233-9F24-A7063B1512F1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2984AD-19A4-415B-8723-25552B320E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7EE5B4-62C0-4100-82D1-7E67B1063DE7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64A813-FA7D-45B2-BC85-087BA0E21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334325-236F-443C-8268-941B16364ABD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2B30CD-A026-4AF2-A03F-6EF82D9E7F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AAB9FF-4EE7-4C6C-9661-C5D5D26B7EC1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527C0B-CB76-4E16-ADEF-0C05289E5A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1C39CE-5749-4242-8802-3B9BB3C9C6FD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b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>
                <a:latin typeface="Arial Black" pitchFamily="34" charset="0"/>
              </a:defRPr>
            </a:lvl1pPr>
          </a:lstStyle>
          <a:p>
            <a:pPr>
              <a:defRPr/>
            </a:pPr>
            <a:fld id="{5FB52463-47D3-482C-8D72-91869619D2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3379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8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799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0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1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2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hlink"/>
                </a:solidFill>
              </a:endParaRPr>
            </a:p>
          </p:txBody>
        </p:sp>
        <p:sp>
          <p:nvSpPr>
            <p:cNvPr id="33803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 b="0">
                <a:latin typeface="Times New Roman" pitchFamily="18" charset="0"/>
              </a:endParaRPr>
            </a:p>
          </p:txBody>
        </p:sp>
        <p:sp>
          <p:nvSpPr>
            <p:cNvPr id="33804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  <p:sp>
          <p:nvSpPr>
            <p:cNvPr id="33805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1800" b="0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808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fld id="{13D4E51F-0766-49EF-BE1E-41500BB6A44A}" type="datetimeFigureOut">
              <a:rPr lang="cs-CZ"/>
              <a:pPr>
                <a:defRPr/>
              </a:pPr>
              <a:t>11.2.2013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6" r:id="rId2"/>
    <p:sldLayoutId id="2147483665" r:id="rId3"/>
    <p:sldLayoutId id="2147483664" r:id="rId4"/>
    <p:sldLayoutId id="2147483663" r:id="rId5"/>
    <p:sldLayoutId id="2147483662" r:id="rId6"/>
    <p:sldLayoutId id="2147483661" r:id="rId7"/>
    <p:sldLayoutId id="2147483660" r:id="rId8"/>
    <p:sldLayoutId id="2147483659" r:id="rId9"/>
    <p:sldLayoutId id="2147483658" r:id="rId10"/>
    <p:sldLayoutId id="214748365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800" b="0"/>
          </a:p>
        </p:txBody>
      </p:sp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5876925"/>
            <a:ext cx="83486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1800" b="0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13366" name="Group 54"/>
          <p:cNvGraphicFramePr>
            <a:graphicFrameLocks noGrp="1"/>
          </p:cNvGraphicFramePr>
          <p:nvPr/>
        </p:nvGraphicFramePr>
        <p:xfrm>
          <a:off x="900113" y="1484313"/>
          <a:ext cx="7488237" cy="3713234"/>
        </p:xfrm>
        <a:graphic>
          <a:graphicData uri="http://schemas.openxmlformats.org/drawingml/2006/table">
            <a:tbl>
              <a:tblPr/>
              <a:tblGrid>
                <a:gridCol w="2663825"/>
                <a:gridCol w="4824412"/>
              </a:tblGrid>
              <a:tr h="450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Pavel Skopal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2200" b="0" i="1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Letničky vysévané na stanoviště (A-E)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48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Tématická oblast: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Pěstování letniček a dvouletek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ročník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5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38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říjen 2012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z="4200" b="1" smtClean="0"/>
              <a:t>ANOTACE</a:t>
            </a:r>
          </a:p>
        </p:txBody>
      </p:sp>
      <p:sp>
        <p:nvSpPr>
          <p:cNvPr id="14338" name="Rectangle 3"/>
          <p:cNvSpPr>
            <a:spLocks noGrp="1"/>
          </p:cNvSpPr>
          <p:nvPr>
            <p:ph type="body" idx="4294967295"/>
          </p:nvPr>
        </p:nvSpPr>
        <p:spPr>
          <a:xfrm>
            <a:off x="457200" y="1981200"/>
            <a:ext cx="8229600" cy="4471988"/>
          </a:xfrm>
        </p:spPr>
        <p:txBody>
          <a:bodyPr/>
          <a:lstStyle/>
          <a:p>
            <a:pPr eaLnBrk="1" hangingPunct="1"/>
            <a:r>
              <a:rPr lang="cs-CZ" sz="2400" smtClean="0"/>
              <a:t>Záměrem této sady výukových materiálů s názvem </a:t>
            </a:r>
            <a:r>
              <a:rPr lang="cs-CZ" sz="2400" b="1" smtClean="0"/>
              <a:t>Pěstování letniček a dvouletek </a:t>
            </a:r>
            <a:r>
              <a:rPr lang="cs-CZ" sz="2400" smtClean="0"/>
              <a:t>je seznámit žáky se základními druhy letniček a dvouletek, které se nejběžněji pěstují, nebo se kterými se žáci budou setkávat na odborném výcviku i ve své budoucí profesi.</a:t>
            </a:r>
          </a:p>
          <a:p>
            <a:pPr eaLnBrk="1" hangingPunct="1"/>
            <a:r>
              <a:rPr lang="cs-CZ" sz="2400" smtClean="0"/>
              <a:t>Jednotlivé DUMy (prezentace) v této sadě popíší postupně druhy letniček a dvouletek, které jsou probírány v předmětu Květinářství na naší SŠ.</a:t>
            </a:r>
          </a:p>
          <a:p>
            <a:pPr eaLnBrk="1" hangingPunct="1"/>
            <a:r>
              <a:rPr lang="cs-CZ" sz="2400" smtClean="0"/>
              <a:t>Konkrétně je tato prezentace zaměřena na </a:t>
            </a:r>
            <a:r>
              <a:rPr lang="cs-CZ" sz="2400" b="1" smtClean="0"/>
              <a:t>Letničky vysévané na stanoviště</a:t>
            </a:r>
            <a:r>
              <a:rPr lang="cs-CZ" sz="2400" smtClean="0"/>
              <a:t> (abecedně podle latinských názvů pod písmenem A - E)</a:t>
            </a:r>
            <a:endParaRPr lang="cs-CZ" sz="2400" b="1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idx="4294967295"/>
          </p:nvPr>
        </p:nvSpPr>
        <p:spPr>
          <a:xfrm>
            <a:off x="684213" y="1484313"/>
            <a:ext cx="7724775" cy="4268787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cs-CZ" sz="7200" smtClean="0"/>
              <a:t> </a:t>
            </a:r>
            <a:r>
              <a:rPr lang="cs-CZ" sz="7200" b="1" smtClean="0"/>
              <a:t>LETNIČKY VYSÉVANÉ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cs-CZ" sz="7200" b="1" smtClean="0"/>
              <a:t>NA STANOVIŠTĚ</a:t>
            </a:r>
            <a:r>
              <a:rPr lang="cs-CZ" sz="7500" smtClean="0"/>
              <a:t> </a:t>
            </a:r>
            <a:r>
              <a:rPr lang="cs-CZ" sz="3400" smtClean="0"/>
              <a:t>(A - E)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AMARANTHUS  CAUDATUS  LASKAVEC  OCASATÝ</a:t>
            </a:r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</a:t>
            </a:r>
            <a:r>
              <a:rPr lang="cs-CZ" sz="3600" b="1" smtClean="0"/>
              <a:t>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Amaranthaceae - laskavcovité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Jižní Amerika</a:t>
            </a:r>
          </a:p>
        </p:txBody>
      </p:sp>
      <p:pic>
        <p:nvPicPr>
          <p:cNvPr id="16387" name="Picture 5" descr="5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284663" y="1989138"/>
            <a:ext cx="4614862" cy="461486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8923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60 až 100 cm, rozvětvená lodyha se střídavými, vejčitě kopinatými listy, zelené a purpurové barvy, květy drobné, nahloučené v nápadných 10 – 70 cm dlouhých hroznech bílé, růžové a červené barvy </a:t>
            </a:r>
          </a:p>
        </p:txBody>
      </p:sp>
      <p:pic>
        <p:nvPicPr>
          <p:cNvPr id="17410" name="Picture 5" descr="5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6615" r="16570"/>
          <a:stretch>
            <a:fillRect/>
          </a:stretch>
        </p:blipFill>
        <p:spPr>
          <a:xfrm>
            <a:off x="395288" y="2738438"/>
            <a:ext cx="3960812" cy="3867150"/>
          </a:xfrm>
        </p:spPr>
      </p:pic>
      <p:pic>
        <p:nvPicPr>
          <p:cNvPr id="17411" name="Picture 6" descr="6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0229" r="8545"/>
          <a:stretch>
            <a:fillRect/>
          </a:stretch>
        </p:blipFill>
        <p:spPr>
          <a:xfrm>
            <a:off x="4716463" y="2735263"/>
            <a:ext cx="4176712" cy="38576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21796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slunná teplá poloha, humózní živná vápenitá půda, nesnáší mokro, citlivý na mráz, lze jej také předpěstovat v hrnkách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skupinové výsadby, dominanta v letničkových záhonech, k řezu a sušení</a:t>
            </a:r>
          </a:p>
        </p:txBody>
      </p:sp>
      <p:pic>
        <p:nvPicPr>
          <p:cNvPr id="18434" name="Picture 5" descr="5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7390" r="8804"/>
          <a:stretch>
            <a:fillRect/>
          </a:stretch>
        </p:blipFill>
        <p:spPr>
          <a:xfrm>
            <a:off x="250825" y="2781300"/>
            <a:ext cx="4103688" cy="3803650"/>
          </a:xfrm>
        </p:spPr>
      </p:pic>
      <p:pic>
        <p:nvPicPr>
          <p:cNvPr id="18435" name="Picture 6" descr="6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0382" r="10222" b="4874"/>
          <a:stretch>
            <a:fillRect/>
          </a:stretch>
        </p:blipFill>
        <p:spPr>
          <a:xfrm>
            <a:off x="4643438" y="2744788"/>
            <a:ext cx="4249737" cy="38179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sz="4000" b="1" smtClean="0"/>
              <a:t>ZDROJE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893175" cy="4824412"/>
          </a:xfrm>
        </p:spPr>
        <p:txBody>
          <a:bodyPr/>
          <a:lstStyle/>
          <a:p>
            <a:pPr marL="609600" indent="-609600"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marL="609600" indent="-609600"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parkseed.com</a:t>
            </a:r>
            <a:r>
              <a:rPr lang="cs-CZ" sz="1800" dirty="0" smtClean="0"/>
              <a:t> [online]. [cit. 29.10.2012]. Dostupný na WWW: &lt;55. http://parkseed.com/</a:t>
            </a:r>
            <a:r>
              <a:rPr lang="cs-CZ" sz="1800" dirty="0" err="1" smtClean="0"/>
              <a:t>amaranthus-caudatus-red</a:t>
            </a:r>
            <a:r>
              <a:rPr lang="cs-CZ" sz="1800" dirty="0" smtClean="0"/>
              <a:t>/p/00078-PK-P1/&gt;.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zvetki.ru</a:t>
            </a:r>
            <a:r>
              <a:rPr lang="cs-CZ" sz="1800" dirty="0" smtClean="0"/>
              <a:t> [online]. [cit. 29.10.2012]. Dostupný na WWW: &lt;56. http://zvetki.ru/en/f51-amaranthus-love-lies-bleeding-kiwicha-amaranthus-caudatus.htm&gt;.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picasaweb.google.com</a:t>
            </a:r>
            <a:r>
              <a:rPr lang="cs-CZ" sz="1800" dirty="0" smtClean="0"/>
              <a:t> [online]. [cit. 29.10.2012]. Dostupný na WWW: &lt;60. http://picasaweb.google.com/</a:t>
            </a:r>
            <a:r>
              <a:rPr lang="cs-CZ" sz="1800" dirty="0" err="1" smtClean="0"/>
              <a:t>lh</a:t>
            </a:r>
            <a:r>
              <a:rPr lang="cs-CZ" sz="1800" dirty="0" smtClean="0"/>
              <a:t>/</a:t>
            </a:r>
            <a:r>
              <a:rPr lang="cs-CZ" sz="1800" dirty="0" err="1" smtClean="0"/>
              <a:t>photo</a:t>
            </a:r>
            <a:r>
              <a:rPr lang="cs-CZ" sz="1800" dirty="0" smtClean="0"/>
              <a:t>/uGeumqDHp_igHBX4G2offg&gt;.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forums.gardenweb.com</a:t>
            </a:r>
            <a:r>
              <a:rPr lang="cs-CZ" sz="1800" dirty="0" smtClean="0"/>
              <a:t> [online]. [cit. 29.10.2012]. Dostupný na WWW: &lt;57. http://forums.gardenweb.com/</a:t>
            </a:r>
            <a:r>
              <a:rPr lang="cs-CZ" sz="1800" dirty="0" err="1" smtClean="0"/>
              <a:t>forums</a:t>
            </a:r>
            <a:r>
              <a:rPr lang="cs-CZ" sz="1800" dirty="0" smtClean="0"/>
              <a:t>/</a:t>
            </a:r>
            <a:r>
              <a:rPr lang="cs-CZ" sz="1800" dirty="0" err="1" smtClean="0"/>
              <a:t>load</a:t>
            </a:r>
            <a:r>
              <a:rPr lang="cs-CZ" sz="1800" dirty="0" smtClean="0"/>
              <a:t>/</a:t>
            </a:r>
            <a:r>
              <a:rPr lang="cs-CZ" sz="1800" dirty="0" err="1" smtClean="0"/>
              <a:t>farnorth</a:t>
            </a:r>
            <a:r>
              <a:rPr lang="cs-CZ" sz="1800" dirty="0" smtClean="0"/>
              <a:t>/gal110519477276.html?11&gt;. </a:t>
            </a:r>
          </a:p>
          <a:p>
            <a:pPr marL="609600" indent="-609600"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mimibazar.cz</a:t>
            </a:r>
            <a:r>
              <a:rPr lang="cs-CZ" sz="1800" dirty="0" smtClean="0"/>
              <a:t> [online]. [cit. 29.10.2012]. Dostupný na WWW: &lt;64. http://www.mimibazar.cz/</a:t>
            </a:r>
            <a:r>
              <a:rPr lang="cs-CZ" sz="1800" dirty="0" err="1" smtClean="0"/>
              <a:t>index.php</a:t>
            </a:r>
            <a:r>
              <a:rPr lang="cs-CZ" sz="1800" dirty="0" smtClean="0"/>
              <a:t>&gt;.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CALENDULA  OFFICINALIS  MĚSÍČEK  LÉKAŘSKÝ</a:t>
            </a:r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500" smtClean="0"/>
              <a:t>Středomoří</a:t>
            </a:r>
          </a:p>
        </p:txBody>
      </p:sp>
      <p:pic>
        <p:nvPicPr>
          <p:cNvPr id="20483" name="Picture 5" descr="6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9381" r="3334"/>
          <a:stretch>
            <a:fillRect/>
          </a:stretch>
        </p:blipFill>
        <p:spPr>
          <a:xfrm>
            <a:off x="3924300" y="2317750"/>
            <a:ext cx="4967288" cy="427037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435975" cy="16764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30 – 70 cm, přímá lodyha, listy střídavé, chlupaté, kopinaté až úzce obvejčitá, květní úbory jednotlivě na konci výhonů, jednoduché i plné žluté až oranžové, až 11 cm velké</a:t>
            </a:r>
          </a:p>
        </p:txBody>
      </p:sp>
      <p:pic>
        <p:nvPicPr>
          <p:cNvPr id="21506" name="Picture 5" descr="6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5345" r="12617"/>
          <a:stretch>
            <a:fillRect/>
          </a:stretch>
        </p:blipFill>
        <p:spPr>
          <a:xfrm>
            <a:off x="250825" y="2651125"/>
            <a:ext cx="4321175" cy="3951288"/>
          </a:xfrm>
        </p:spPr>
      </p:pic>
      <p:pic>
        <p:nvPicPr>
          <p:cNvPr id="21507" name="Picture 6" descr="6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r="23309"/>
          <a:stretch>
            <a:fillRect/>
          </a:stretch>
        </p:blipFill>
        <p:spPr>
          <a:xfrm>
            <a:off x="4932363" y="2659063"/>
            <a:ext cx="4032250" cy="39433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slunce i polostín, živná půda, odolává nízkým teplotám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k řezu, jako léčivá rostlina </a:t>
            </a:r>
            <a:endParaRPr lang="cs-CZ" sz="2400" b="1" u="sng" smtClean="0"/>
          </a:p>
        </p:txBody>
      </p:sp>
      <p:pic>
        <p:nvPicPr>
          <p:cNvPr id="22530" name="Picture 5" descr="6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6037" r="5504"/>
          <a:stretch>
            <a:fillRect/>
          </a:stretch>
        </p:blipFill>
        <p:spPr>
          <a:xfrm>
            <a:off x="250825" y="2708275"/>
            <a:ext cx="4105275" cy="3924300"/>
          </a:xfrm>
        </p:spPr>
      </p:pic>
      <p:pic>
        <p:nvPicPr>
          <p:cNvPr id="22531" name="Picture 6" descr="7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13539" r="5664"/>
          <a:stretch>
            <a:fillRect/>
          </a:stretch>
        </p:blipFill>
        <p:spPr>
          <a:xfrm>
            <a:off x="4643438" y="3097213"/>
            <a:ext cx="4321175" cy="357028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250825" y="1557338"/>
            <a:ext cx="8642350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apotheke.cz</a:t>
            </a:r>
            <a:r>
              <a:rPr lang="cs-CZ" sz="1800" dirty="0" smtClean="0"/>
              <a:t> [online]. [cit. 29.10.2012]. Dostupný na WWW: &lt;http://zena.centrum.cz/bydleni/zahrada-a-</a:t>
            </a:r>
            <a:r>
              <a:rPr lang="cs-CZ" sz="1800" dirty="0" err="1" smtClean="0"/>
              <a:t>kvetiny</a:t>
            </a:r>
            <a:r>
              <a:rPr lang="cs-CZ" sz="1800" dirty="0" smtClean="0"/>
              <a:t>/fotogalerie/2012/08/26/</a:t>
            </a:r>
            <a:r>
              <a:rPr lang="cs-CZ" sz="1800" dirty="0" err="1" smtClean="0"/>
              <a:t>naaranzujte</a:t>
            </a:r>
            <a:r>
              <a:rPr lang="cs-CZ" sz="1800" dirty="0" smtClean="0"/>
              <a:t>-si-</a:t>
            </a:r>
            <a:r>
              <a:rPr lang="cs-CZ" sz="1800" dirty="0" err="1" smtClean="0"/>
              <a:t>krasne</a:t>
            </a:r>
            <a:r>
              <a:rPr lang="cs-CZ" sz="1800" dirty="0" smtClean="0"/>
              <a:t>-kytice-</a:t>
            </a:r>
            <a:r>
              <a:rPr lang="cs-CZ" sz="1800" dirty="0" err="1" smtClean="0"/>
              <a:t>nez</a:t>
            </a:r>
            <a:r>
              <a:rPr lang="cs-CZ" sz="1800" dirty="0" smtClean="0"/>
              <a:t>-se-</a:t>
            </a:r>
            <a:r>
              <a:rPr lang="cs-CZ" sz="1800" dirty="0" err="1" smtClean="0"/>
              <a:t>leto</a:t>
            </a:r>
            <a:r>
              <a:rPr lang="cs-CZ" sz="1800" dirty="0" smtClean="0"/>
              <a:t>-</a:t>
            </a:r>
            <a:r>
              <a:rPr lang="cs-CZ" sz="1800" dirty="0" err="1" smtClean="0"/>
              <a:t>rozlouci</a:t>
            </a:r>
            <a:r>
              <a:rPr lang="cs-CZ" sz="1800" dirty="0" smtClean="0"/>
              <a:t>/foto/498399/&gt;.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garten.cz</a:t>
            </a:r>
            <a:r>
              <a:rPr lang="cs-CZ" sz="1800" dirty="0" smtClean="0"/>
              <a:t> [online]. [cit. 29.10.2012]. Dostupný na WWW: &lt;65. http://www.garten.cz/</a:t>
            </a:r>
            <a:r>
              <a:rPr lang="cs-CZ" sz="1800" dirty="0" err="1" smtClean="0"/>
              <a:t>forum</a:t>
            </a:r>
            <a:r>
              <a:rPr lang="cs-CZ" sz="1800" dirty="0" smtClean="0"/>
              <a:t>/f1/</a:t>
            </a:r>
            <a:r>
              <a:rPr lang="cs-CZ" sz="1800" dirty="0" err="1" smtClean="0"/>
              <a:t>cz</a:t>
            </a:r>
            <a:r>
              <a:rPr lang="cs-CZ" sz="1800" dirty="0" smtClean="0"/>
              <a:t>/19481/&gt;.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outdoortheme.com</a:t>
            </a:r>
            <a:r>
              <a:rPr lang="cs-CZ" sz="1800" dirty="0" smtClean="0"/>
              <a:t> [online]. [cit. 29.10.2012]. Dostupný na WWW: &lt;66. http://www.outdoortheme.com/</a:t>
            </a:r>
            <a:r>
              <a:rPr lang="cs-CZ" sz="1800" dirty="0" err="1" smtClean="0"/>
              <a:t>gardening</a:t>
            </a:r>
            <a:r>
              <a:rPr lang="cs-CZ" sz="1800" dirty="0" smtClean="0"/>
              <a:t>/on-</a:t>
            </a:r>
            <a:r>
              <a:rPr lang="cs-CZ" sz="1800" dirty="0" err="1" smtClean="0"/>
              <a:t>all</a:t>
            </a:r>
            <a:r>
              <a:rPr lang="cs-CZ" sz="1800" dirty="0" smtClean="0"/>
              <a:t>-</a:t>
            </a:r>
            <a:r>
              <a:rPr lang="cs-CZ" sz="1800" dirty="0" err="1" smtClean="0"/>
              <a:t>year-round-herbs</a:t>
            </a:r>
            <a:r>
              <a:rPr lang="cs-CZ" sz="1800" dirty="0" smtClean="0"/>
              <a:t>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garten.cz</a:t>
            </a:r>
            <a:r>
              <a:rPr lang="cs-CZ" sz="1800" dirty="0" smtClean="0"/>
              <a:t> [online]. [cit. 29.10.2012]. Dostupný na WWW: &lt;69. http://www.garten.cz/</a:t>
            </a:r>
            <a:r>
              <a:rPr lang="cs-CZ" sz="1800" dirty="0" err="1" smtClean="0"/>
              <a:t>ei</a:t>
            </a:r>
            <a:r>
              <a:rPr lang="cs-CZ" sz="1800" dirty="0" smtClean="0"/>
              <a:t>/</a:t>
            </a:r>
            <a:r>
              <a:rPr lang="cs-CZ" sz="1800" dirty="0" err="1" smtClean="0"/>
              <a:t>cz</a:t>
            </a:r>
            <a:r>
              <a:rPr lang="cs-CZ" sz="1800" dirty="0" smtClean="0"/>
              <a:t>/00157-04-mesicek-lekarsky/&gt;.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zena.centrum.cz</a:t>
            </a:r>
            <a:r>
              <a:rPr lang="cs-CZ" sz="1800" dirty="0" smtClean="0"/>
              <a:t> [online]. [cit. 29.10.2012]. Dostupný na WWW: &lt;70. http://zena.centrum.cz/bydleni/zahrada-a-kvetiny/fotogalerie/2012/08/26/naaranzujte-si-krasne-kytice-nez-se-leto-rozlouci/foto/498399/ 71.&gt;.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/>
              <a:t>CARTHAMUS  TINCTORIUS SVĚTLICE  BARVÍŘSKÁ</a:t>
            </a:r>
            <a:endParaRPr lang="cs-CZ" sz="4000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Asteraceae -hvězdnicovité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Malá Asie</a:t>
            </a:r>
          </a:p>
          <a:p>
            <a:pPr marL="0" indent="0" eaLnBrk="1" hangingPunct="1"/>
            <a:endParaRPr lang="cs-CZ" sz="3600" smtClean="0"/>
          </a:p>
        </p:txBody>
      </p:sp>
      <p:pic>
        <p:nvPicPr>
          <p:cNvPr id="24579" name="Picture 5" descr="7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7452" r="4695"/>
          <a:stretch>
            <a:fillRect/>
          </a:stretch>
        </p:blipFill>
        <p:spPr>
          <a:xfrm>
            <a:off x="3924300" y="2371725"/>
            <a:ext cx="4895850" cy="4179888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747838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přímá větvená lodyha, výška až 120 cm, lesklé tuhé listy vejčité až vejčitě kopinaté, mají drobné ostny na okraji listů, úbory tvořeny chomáči trubkovitých květů, žluté, oranžové bílé, využívány také k barvení</a:t>
            </a:r>
          </a:p>
        </p:txBody>
      </p:sp>
      <p:pic>
        <p:nvPicPr>
          <p:cNvPr id="25602" name="Picture 5" descr="7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417763"/>
            <a:ext cx="4176713" cy="4176712"/>
          </a:xfrm>
        </p:spPr>
      </p:pic>
      <p:pic>
        <p:nvPicPr>
          <p:cNvPr id="25603" name="Picture 6" descr="77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148263" y="2205038"/>
            <a:ext cx="3725862" cy="43910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 idx="4294967295"/>
          </p:nvPr>
        </p:nvSpPr>
        <p:spPr>
          <a:xfrm>
            <a:off x="468313" y="549275"/>
            <a:ext cx="8229600" cy="1584325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teplé stanoviště, nenáročná na půdu, vhodnější jsou propustné vápenité půdy, snáší sucho </a:t>
            </a:r>
            <a:br>
              <a:rPr lang="cs-CZ" sz="2400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k sušení, případně k řezu, dále jako léčivka a k barvení</a:t>
            </a:r>
          </a:p>
        </p:txBody>
      </p:sp>
      <p:pic>
        <p:nvPicPr>
          <p:cNvPr id="26626" name="Picture 5" descr="74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0280" r="10889"/>
          <a:stretch>
            <a:fillRect/>
          </a:stretch>
        </p:blipFill>
        <p:spPr>
          <a:xfrm>
            <a:off x="250825" y="3043238"/>
            <a:ext cx="4321175" cy="3611562"/>
          </a:xfrm>
        </p:spPr>
      </p:pic>
      <p:pic>
        <p:nvPicPr>
          <p:cNvPr id="26627" name="Picture 8" descr="7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572000" y="2420938"/>
            <a:ext cx="4246563" cy="424656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323850" y="1557338"/>
            <a:ext cx="8569325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blog.daum.net</a:t>
            </a:r>
            <a:r>
              <a:rPr lang="cs-CZ" sz="1800" dirty="0" smtClean="0"/>
              <a:t> [online]. [cit. 29.10.2012]. Dostupný na WWW: &lt;76. http://blog.daum.net/ks1471/7136635&gt;.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carrefourdelafleur.com</a:t>
            </a:r>
            <a:r>
              <a:rPr lang="cs-CZ" sz="1800" dirty="0" smtClean="0"/>
              <a:t> [online]. [cit. 29.10.2012]. Dostupný na WWW: &lt;75. http://www.carrefourdelafleur.com/fr/</a:t>
            </a:r>
            <a:r>
              <a:rPr lang="cs-CZ" sz="1800" dirty="0" err="1" smtClean="0"/>
              <a:t>plantes-aromatiques</a:t>
            </a:r>
            <a:r>
              <a:rPr lang="cs-CZ" sz="1800" dirty="0" smtClean="0"/>
              <a:t>/1440-carthame-carthamus-tinctorius.html&gt;.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learn2grow.com</a:t>
            </a:r>
            <a:r>
              <a:rPr lang="cs-CZ" sz="1800" dirty="0" smtClean="0"/>
              <a:t> [online]. [cit. 29.10.2012]. Dostupný na WWW: &lt;77. http://www.learn2grow.com/</a:t>
            </a:r>
            <a:r>
              <a:rPr lang="cs-CZ" sz="1800" dirty="0" err="1" smtClean="0"/>
              <a:t>plants</a:t>
            </a:r>
            <a:r>
              <a:rPr lang="cs-CZ" sz="1800" dirty="0" smtClean="0"/>
              <a:t>/carthamus-tinctorius-white-grenade-images-large-129863/&gt;.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fi.wikipedia.org</a:t>
            </a:r>
            <a:r>
              <a:rPr lang="cs-CZ" sz="1800" dirty="0" smtClean="0"/>
              <a:t> [online]. [cit. 29.10.2012]. Dostupný na WWW: &lt;74. http://fi.wikipedia.org/wiki/Tiedosto:Carthamus_tinctorius_050709b.JPG&gt;. 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kvetinarstvionline.cz</a:t>
            </a:r>
            <a:r>
              <a:rPr lang="cs-CZ" sz="1800" dirty="0" smtClean="0"/>
              <a:t> [online]. [cit. 29.10.2012]. Dostupný na WWW: &lt;78. http://www.kvetinarstvionline.cz/kytky-pro-</a:t>
            </a:r>
            <a:r>
              <a:rPr lang="cs-CZ" sz="1800" dirty="0" err="1" smtClean="0"/>
              <a:t>dti</a:t>
            </a:r>
            <a:r>
              <a:rPr lang="cs-CZ" sz="1800" dirty="0" smtClean="0"/>
              <a:t>/60-kyticka-z-minigerber-plnokvetych-tulipanu-a-carthamus.html&gt;.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/>
              <a:t>CONSOLIDA  REGALIS  OSTROŽKA  STRAČKA</a:t>
            </a:r>
            <a:endParaRPr lang="cs-CZ" sz="4000" smtClean="0"/>
          </a:p>
        </p:txBody>
      </p:sp>
      <p:sp>
        <p:nvSpPr>
          <p:cNvPr id="28674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Ranunculaceae  pryskyřníkovité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Evropa, 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Malá Asie</a:t>
            </a:r>
          </a:p>
        </p:txBody>
      </p:sp>
      <p:pic>
        <p:nvPicPr>
          <p:cNvPr id="28675" name="Picture 5" descr="8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4140200" y="2157413"/>
            <a:ext cx="4762500" cy="43640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br>
              <a:rPr lang="cs-CZ" sz="2400" b="1" u="sng" smtClean="0"/>
            </a:br>
            <a:r>
              <a:rPr lang="cs-CZ" sz="2400" smtClean="0"/>
              <a:t>výška 50 – 100 cm, listy hluboce dlanitě dělené (podobné kopru), květy v řídkých hroznech modré, fialové, růžové, bílé s krátkou nahoru ohnutou ostruhou</a:t>
            </a:r>
          </a:p>
        </p:txBody>
      </p:sp>
      <p:pic>
        <p:nvPicPr>
          <p:cNvPr id="29698" name="Picture 5" descr="8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539750" y="1989138"/>
            <a:ext cx="3454400" cy="4605337"/>
          </a:xfrm>
        </p:spPr>
      </p:pic>
      <p:pic>
        <p:nvPicPr>
          <p:cNvPr id="29699" name="Picture 6" descr="7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787900" y="1989138"/>
            <a:ext cx="3933825" cy="4605337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slunná chráněná poloha, živná propustná půda</a:t>
            </a: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záhony, k řezu a sušení (dobře zachovává barvu)</a:t>
            </a:r>
          </a:p>
        </p:txBody>
      </p:sp>
      <p:pic>
        <p:nvPicPr>
          <p:cNvPr id="30722" name="Picture 5" descr="83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23850" y="2708275"/>
            <a:ext cx="4038600" cy="3783013"/>
          </a:xfrm>
        </p:spPr>
      </p:pic>
      <p:pic>
        <p:nvPicPr>
          <p:cNvPr id="30723" name="Picture 6" descr="8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003800" y="2636838"/>
            <a:ext cx="3960813" cy="3960812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557338"/>
            <a:ext cx="8569325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thebutterflyjungle.blogspot.cz</a:t>
            </a:r>
            <a:r>
              <a:rPr lang="cs-CZ" sz="1800" dirty="0" smtClean="0"/>
              <a:t> [online]. [cit. 30.10.2012]. Dostupný na WWW: &lt;82. http://thebutterflyjungle.blogspot.cz/2012_07_01_archive.html&gt;.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garten.cz</a:t>
            </a:r>
            <a:r>
              <a:rPr lang="cs-CZ" sz="1800" dirty="0" smtClean="0"/>
              <a:t> [online]. [cit. 30.10.2012]. Dostupný na WWW: &lt;80. http://www.garten.cz/</a:t>
            </a:r>
            <a:r>
              <a:rPr lang="cs-CZ" sz="1800" dirty="0" err="1" smtClean="0"/>
              <a:t>forum</a:t>
            </a:r>
            <a:r>
              <a:rPr lang="cs-CZ" sz="1800" dirty="0" smtClean="0"/>
              <a:t>/f1/</a:t>
            </a:r>
            <a:r>
              <a:rPr lang="cs-CZ" sz="1800" dirty="0" err="1" smtClean="0"/>
              <a:t>cz</a:t>
            </a:r>
            <a:r>
              <a:rPr lang="cs-CZ" sz="1800" dirty="0" smtClean="0"/>
              <a:t>/20321/&gt;.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ceskykutil.cz</a:t>
            </a:r>
            <a:r>
              <a:rPr lang="cs-CZ" sz="1800" dirty="0" smtClean="0"/>
              <a:t> [online]. [cit. 30.10.2012]. Dostupný na WWW: &lt;79. http://www.ceskykutil.cz/zahrada/katalog-rostlin/</a:t>
            </a:r>
            <a:r>
              <a:rPr lang="cs-CZ" sz="1800" dirty="0" err="1" smtClean="0"/>
              <a:t>ostrozka-zahradni</a:t>
            </a:r>
            <a:r>
              <a:rPr lang="cs-CZ" sz="1800" dirty="0" smtClean="0"/>
              <a:t>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sashe.sk</a:t>
            </a:r>
            <a:r>
              <a:rPr lang="cs-CZ" sz="1800" dirty="0" smtClean="0"/>
              <a:t> [online]. [cit. 30.10.2012]. Dostupný na WWW: &lt;83. http://www.sashe.sk/Kytice/detail/</a:t>
            </a:r>
            <a:r>
              <a:rPr lang="cs-CZ" sz="1800" dirty="0" err="1" smtClean="0"/>
              <a:t>srdicka</a:t>
            </a:r>
            <a:r>
              <a:rPr lang="cs-CZ" sz="1800" dirty="0" smtClean="0"/>
              <a:t>-v-</a:t>
            </a:r>
            <a:r>
              <a:rPr lang="cs-CZ" sz="1800" dirty="0" err="1" smtClean="0"/>
              <a:t>ruzovem</a:t>
            </a:r>
            <a:r>
              <a:rPr lang="cs-CZ" sz="1800" dirty="0" smtClean="0"/>
              <a:t>&gt;.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silene.be</a:t>
            </a:r>
            <a:r>
              <a:rPr lang="cs-CZ" sz="1800" dirty="0" smtClean="0"/>
              <a:t> [online]. [cit. 30.10.2012]. Dostupný na WWW: &lt;81. http://www.silene.be/en/</a:t>
            </a:r>
            <a:r>
              <a:rPr lang="cs-CZ" sz="1800" dirty="0" err="1" smtClean="0"/>
              <a:t>catalogue</a:t>
            </a:r>
            <a:r>
              <a:rPr lang="cs-CZ" sz="1800" dirty="0" smtClean="0"/>
              <a:t>/</a:t>
            </a:r>
            <a:r>
              <a:rPr lang="cs-CZ" sz="1800" dirty="0" err="1" smtClean="0"/>
              <a:t>seeds</a:t>
            </a:r>
            <a:r>
              <a:rPr lang="cs-CZ" sz="1800" dirty="0" smtClean="0"/>
              <a:t>/C&gt;.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smtClean="0"/>
              <a:t>ESCHSCHOLZIA  CALIFORNICA  SLUNCOVKA  KALIFORNSKÁ</a:t>
            </a:r>
            <a:endParaRPr lang="cs-CZ" sz="4000" smtClean="0"/>
          </a:p>
        </p:txBody>
      </p:sp>
      <p:sp>
        <p:nvSpPr>
          <p:cNvPr id="32770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ČELEĎ: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Papaveraceae  mákovité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b="1" u="sng" smtClean="0"/>
              <a:t>PŮVOD:</a:t>
            </a:r>
          </a:p>
          <a:p>
            <a:pPr marL="0" indent="0" eaLnBrk="1" hangingPunct="1">
              <a:buFont typeface="Wingdings" pitchFamily="2" charset="2"/>
              <a:buNone/>
            </a:pPr>
            <a:r>
              <a:rPr lang="cs-CZ" sz="3600" smtClean="0"/>
              <a:t>západní část Severní Ameriky</a:t>
            </a:r>
          </a:p>
        </p:txBody>
      </p:sp>
      <p:pic>
        <p:nvPicPr>
          <p:cNvPr id="32771" name="Picture 5" descr="8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34694"/>
          <a:stretch>
            <a:fillRect/>
          </a:stretch>
        </p:blipFill>
        <p:spPr>
          <a:xfrm>
            <a:off x="4067175" y="2274888"/>
            <a:ext cx="4764088" cy="43148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>
          <a:xfrm>
            <a:off x="468313" y="476250"/>
            <a:ext cx="8229600" cy="13716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POPIS:</a:t>
            </a:r>
            <a:r>
              <a:rPr lang="cs-CZ" sz="2400" smtClean="0"/>
              <a:t/>
            </a:r>
            <a:br>
              <a:rPr lang="cs-CZ" sz="2400" smtClean="0"/>
            </a:br>
            <a:r>
              <a:rPr lang="cs-CZ" sz="2400" smtClean="0"/>
              <a:t>výška 30 – 60 cm, šedozelené, vícekrát zpeřené listy, květy jednoduché až poloplné, žluté, oranžové, červené i bílé, někdy se zvlněnými okraji</a:t>
            </a:r>
          </a:p>
        </p:txBody>
      </p:sp>
      <p:pic>
        <p:nvPicPr>
          <p:cNvPr id="33794" name="Picture 5" descr="8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2460"/>
          <a:stretch>
            <a:fillRect/>
          </a:stretch>
        </p:blipFill>
        <p:spPr>
          <a:xfrm>
            <a:off x="323850" y="2781300"/>
            <a:ext cx="4392613" cy="3824288"/>
          </a:xfrm>
        </p:spPr>
      </p:pic>
      <p:pic>
        <p:nvPicPr>
          <p:cNvPr id="33795" name="Picture 6" descr="9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r="14388"/>
          <a:stretch>
            <a:fillRect/>
          </a:stretch>
        </p:blipFill>
        <p:spPr>
          <a:xfrm>
            <a:off x="4859338" y="2865438"/>
            <a:ext cx="4106862" cy="3740150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676400"/>
          </a:xfrm>
        </p:spPr>
        <p:txBody>
          <a:bodyPr/>
          <a:lstStyle/>
          <a:p>
            <a:pPr eaLnBrk="1" hangingPunct="1"/>
            <a:r>
              <a:rPr lang="cs-CZ" sz="2400" b="1" u="sng" smtClean="0"/>
              <a:t>NÁROKY:</a:t>
            </a:r>
            <a:br>
              <a:rPr lang="cs-CZ" sz="2400" b="1" u="sng" smtClean="0"/>
            </a:br>
            <a:r>
              <a:rPr lang="cs-CZ" sz="2400" smtClean="0"/>
              <a:t>slunné teplé sušší stanoviště, propustná půda, nesnáší přesazování a lze ji vysévat i na podzim </a:t>
            </a:r>
            <a:r>
              <a:rPr lang="cs-CZ" sz="2400" b="1" u="sng" smtClean="0"/>
              <a:t/>
            </a:r>
            <a:br>
              <a:rPr lang="cs-CZ" sz="2400" b="1" u="sng" smtClean="0"/>
            </a:br>
            <a:r>
              <a:rPr lang="cs-CZ" sz="2400" b="1" u="sng" smtClean="0"/>
              <a:t>POUŽITÍ:</a:t>
            </a:r>
            <a:br>
              <a:rPr lang="cs-CZ" sz="2400" b="1" u="sng" smtClean="0"/>
            </a:br>
            <a:r>
              <a:rPr lang="cs-CZ" sz="2400" smtClean="0"/>
              <a:t>na záhony a do skalek</a:t>
            </a:r>
          </a:p>
        </p:txBody>
      </p:sp>
      <p:pic>
        <p:nvPicPr>
          <p:cNvPr id="34818" name="Picture 5" descr="9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636838"/>
            <a:ext cx="3973513" cy="4030662"/>
          </a:xfrm>
        </p:spPr>
      </p:pic>
      <p:pic>
        <p:nvPicPr>
          <p:cNvPr id="34819" name="Picture 6" descr="90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23192"/>
          <a:stretch>
            <a:fillRect/>
          </a:stretch>
        </p:blipFill>
        <p:spPr>
          <a:xfrm>
            <a:off x="4427538" y="2728913"/>
            <a:ext cx="4541837" cy="3908425"/>
          </a:xfr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229600" cy="1027113"/>
          </a:xfrm>
        </p:spPr>
        <p:txBody>
          <a:bodyPr/>
          <a:lstStyle/>
          <a:p>
            <a:pPr eaLnBrk="1" hangingPunct="1"/>
            <a:r>
              <a:rPr lang="cs-CZ" b="1" smtClean="0"/>
              <a:t>ZDROJE</a:t>
            </a:r>
          </a:p>
        </p:txBody>
      </p:sp>
      <p:sp>
        <p:nvSpPr>
          <p:cNvPr id="35842" name="Zástupný symbol pro obsah 2"/>
          <p:cNvSpPr>
            <a:spLocks noGrp="1"/>
          </p:cNvSpPr>
          <p:nvPr>
            <p:ph idx="4294967295"/>
          </p:nvPr>
        </p:nvSpPr>
        <p:spPr>
          <a:xfrm>
            <a:off x="323850" y="1557338"/>
            <a:ext cx="8569325" cy="4614862"/>
          </a:xfrm>
        </p:spPr>
        <p:txBody>
          <a:bodyPr/>
          <a:lstStyle/>
          <a:p>
            <a:pPr eaLnBrk="1" hangingPunct="1"/>
            <a:r>
              <a:rPr lang="cs-CZ" sz="1200" dirty="0"/>
              <a:t>JOSEF VÍT A KOLEKTIV. </a:t>
            </a:r>
            <a:r>
              <a:rPr lang="cs-CZ" sz="1200" i="1" dirty="0"/>
              <a:t>Květinářství</a:t>
            </a:r>
            <a:r>
              <a:rPr lang="cs-CZ" sz="1200" dirty="0"/>
              <a:t>. 3. upravené a rozšířené vydání. Praha: KVĚT, 2001. ISBN </a:t>
            </a:r>
            <a:r>
              <a:rPr lang="cs-CZ" sz="1200" dirty="0" smtClean="0"/>
              <a:t>80-85362-41-4</a:t>
            </a:r>
          </a:p>
          <a:p>
            <a:pPr eaLnBrk="1" hangingPunct="1"/>
            <a:r>
              <a:rPr lang="cs-CZ" sz="1800" dirty="0" smtClean="0"/>
              <a:t>„AUTOR </a:t>
            </a:r>
            <a:r>
              <a:rPr lang="cs-CZ" sz="1800" dirty="0" smtClean="0"/>
              <a:t>NEUVEDEN“. </a:t>
            </a:r>
            <a:r>
              <a:rPr lang="cs-CZ" sz="1800" i="1" dirty="0" smtClean="0"/>
              <a:t>oceanlight.com</a:t>
            </a:r>
            <a:r>
              <a:rPr lang="cs-CZ" sz="1800" dirty="0" smtClean="0"/>
              <a:t> [online]. [cit. 30.10.2012]. Dostupný na WWW: &lt;86. http://www.oceanlight.com/</a:t>
            </a:r>
            <a:r>
              <a:rPr lang="cs-CZ" sz="1800" dirty="0" err="1" smtClean="0"/>
              <a:t>spotlight.php?img</a:t>
            </a:r>
            <a:r>
              <a:rPr lang="cs-CZ" sz="1800" dirty="0" smtClean="0"/>
              <a:t>=20492&gt;.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davesgarden.com</a:t>
            </a:r>
            <a:r>
              <a:rPr lang="cs-CZ" sz="1800" dirty="0" smtClean="0"/>
              <a:t> [online]. [cit. 30.10.2012]. Dostupný na WWW: &lt;89. http://davesgarden.com/</a:t>
            </a:r>
            <a:r>
              <a:rPr lang="cs-CZ" sz="1800" dirty="0" err="1" smtClean="0"/>
              <a:t>guides</a:t>
            </a:r>
            <a:r>
              <a:rPr lang="cs-CZ" sz="1800" dirty="0" smtClean="0"/>
              <a:t>/pf/</a:t>
            </a:r>
            <a:r>
              <a:rPr lang="cs-CZ" sz="1800" dirty="0" err="1" smtClean="0"/>
              <a:t>showimage</a:t>
            </a:r>
            <a:r>
              <a:rPr lang="cs-CZ" sz="1800" dirty="0" smtClean="0"/>
              <a:t>/283260/&gt;.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cruydthoeck.nl</a:t>
            </a:r>
            <a:r>
              <a:rPr lang="cs-CZ" sz="1800" dirty="0" smtClean="0"/>
              <a:t> [online]. [cit. 30.10.2012]. Dostupný na WWW: &lt;91. http://www.cruydthoeck.nl/</a:t>
            </a:r>
            <a:r>
              <a:rPr lang="cs-CZ" sz="1800" dirty="0" err="1" smtClean="0"/>
              <a:t>tuinzaden+en+exoten</a:t>
            </a:r>
            <a:r>
              <a:rPr lang="cs-CZ" sz="1800" dirty="0" smtClean="0"/>
              <a:t>&gt;. 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sciencephoto.com</a:t>
            </a:r>
            <a:r>
              <a:rPr lang="cs-CZ" sz="1800" dirty="0" smtClean="0"/>
              <a:t> [online]. [cit. 30.10.2012]. Dostupný na WWW: &lt;92. http://www.sciencephoto.com/media/46043/</a:t>
            </a:r>
            <a:r>
              <a:rPr lang="cs-CZ" sz="1800" dirty="0" err="1" smtClean="0"/>
              <a:t>view</a:t>
            </a:r>
            <a:r>
              <a:rPr lang="cs-CZ" sz="1800" dirty="0" smtClean="0"/>
              <a:t>&gt;.</a:t>
            </a:r>
          </a:p>
          <a:p>
            <a:pPr eaLnBrk="1" hangingPunct="1"/>
            <a:r>
              <a:rPr lang="cs-CZ" sz="1800" dirty="0" smtClean="0"/>
              <a:t>„AUTOR NEUVEDEN“. </a:t>
            </a:r>
            <a:r>
              <a:rPr lang="cs-CZ" sz="1800" i="1" dirty="0" smtClean="0"/>
              <a:t>renaissanceherbs.com.au</a:t>
            </a:r>
            <a:r>
              <a:rPr lang="cs-CZ" sz="1800" dirty="0" smtClean="0"/>
              <a:t> [online]. [cit. 30.10.2012]. Dostupný na WWW: &lt;90. http://www.renaissanceherbs.com.au/</a:t>
            </a:r>
            <a:r>
              <a:rPr lang="cs-CZ" sz="1800" dirty="0" err="1" smtClean="0"/>
              <a:t>store</a:t>
            </a:r>
            <a:r>
              <a:rPr lang="cs-CZ" sz="1800" dirty="0" smtClean="0"/>
              <a:t>/show/CALIFORNIA-POPPY&gt;.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6866" name="Picture 5" descr="68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8923" r="3734"/>
          <a:stretch>
            <a:fillRect/>
          </a:stretch>
        </p:blipFill>
        <p:spPr>
          <a:xfrm>
            <a:off x="250825" y="2954338"/>
            <a:ext cx="4249738" cy="3648075"/>
          </a:xfrm>
        </p:spPr>
      </p:pic>
      <p:pic>
        <p:nvPicPr>
          <p:cNvPr id="36867" name="Picture 6" descr="7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l="8923" r="5504"/>
          <a:stretch>
            <a:fillRect/>
          </a:stretch>
        </p:blipFill>
        <p:spPr>
          <a:xfrm>
            <a:off x="4716463" y="2935288"/>
            <a:ext cx="4176712" cy="36607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7890" name="Picture 5" descr="55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250825" y="2489200"/>
            <a:ext cx="4105275" cy="4105275"/>
          </a:xfrm>
        </p:spPr>
      </p:pic>
      <p:pic>
        <p:nvPicPr>
          <p:cNvPr id="37891" name="Picture 6" descr="8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500563" y="2524125"/>
            <a:ext cx="4397375" cy="40290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Určete názvy letniček, které jsou na obrázcích</a:t>
            </a:r>
          </a:p>
        </p:txBody>
      </p:sp>
      <p:pic>
        <p:nvPicPr>
          <p:cNvPr id="38914" name="Picture 5" descr="89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 l="14268"/>
          <a:stretch>
            <a:fillRect/>
          </a:stretch>
        </p:blipFill>
        <p:spPr>
          <a:xfrm>
            <a:off x="323850" y="2781300"/>
            <a:ext cx="4392613" cy="3843338"/>
          </a:xfrm>
        </p:spPr>
      </p:pic>
      <p:pic>
        <p:nvPicPr>
          <p:cNvPr id="38915" name="Picture 6" descr="66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 r="23309"/>
          <a:stretch>
            <a:fillRect/>
          </a:stretch>
        </p:blipFill>
        <p:spPr>
          <a:xfrm>
            <a:off x="5076825" y="2781300"/>
            <a:ext cx="3889375" cy="38036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ixel">
  <a:themeElements>
    <a:clrScheme name="Pixel 10">
      <a:dk1>
        <a:srgbClr val="000000"/>
      </a:dk1>
      <a:lt1>
        <a:srgbClr val="FFFFFF"/>
      </a:lt1>
      <a:dk2>
        <a:srgbClr val="000000"/>
      </a:dk2>
      <a:lt2>
        <a:srgbClr val="FF9900"/>
      </a:lt2>
      <a:accent1>
        <a:srgbClr val="FFCC99"/>
      </a:accent1>
      <a:accent2>
        <a:srgbClr val="FBA313"/>
      </a:accent2>
      <a:accent3>
        <a:srgbClr val="FFFFFF"/>
      </a:accent3>
      <a:accent4>
        <a:srgbClr val="000000"/>
      </a:accent4>
      <a:accent5>
        <a:srgbClr val="FFE2CA"/>
      </a:accent5>
      <a:accent6>
        <a:srgbClr val="E39310"/>
      </a:accent6>
      <a:hlink>
        <a:srgbClr val="CC3300"/>
      </a:hlink>
      <a:folHlink>
        <a:srgbClr val="FCC66E"/>
      </a:folHlink>
    </a:clrScheme>
    <a:fontScheme name="Pixe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Edge</Template>
  <TotalTime>2749</TotalTime>
  <Words>996</Words>
  <Application>Microsoft Office PowerPoint</Application>
  <PresentationFormat>Předvádění na obrazovce (4:3)</PresentationFormat>
  <Paragraphs>95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Pixel</vt:lpstr>
      <vt:lpstr>Prezentace aplikace PowerPoint</vt:lpstr>
      <vt:lpstr>ANOTACE</vt:lpstr>
      <vt:lpstr>Prezentace aplikace PowerPoint</vt:lpstr>
      <vt:lpstr>AMARANTHUS  CAUDATUS  LASKAVEC  OCASATÝ</vt:lpstr>
      <vt:lpstr>POPIS: výška 60 až 100 cm, rozvětvená lodyha se střídavými, vejčitě kopinatými listy, zelené a purpurové barvy, květy drobné, nahloučené v nápadných 10 – 70 cm dlouhých hroznech bílé, růžové a červené barvy </vt:lpstr>
      <vt:lpstr>NÁROKY: slunná teplá poloha, humózní živná vápenitá půda, nesnáší mokro, citlivý na mráz, lze jej také předpěstovat v hrnkách POUŽITÍ: skupinové výsadby, dominanta v letničkových záhonech, k řezu a sušení</vt:lpstr>
      <vt:lpstr>ZDROJE</vt:lpstr>
      <vt:lpstr>CALENDULA  OFFICINALIS  MĚSÍČEK  LÉKAŘSKÝ</vt:lpstr>
      <vt:lpstr>POPIS: výška 30 – 70 cm, přímá lodyha, listy střídavé, chlupaté, kopinaté až úzce obvejčitá, květní úbory jednotlivě na konci výhonů, jednoduché i plné žluté až oranžové, až 11 cm velké</vt:lpstr>
      <vt:lpstr>NÁROKY: slunce i polostín, živná půda, odolává nízkým teplotám POUŽITÍ: na záhony, k řezu, jako léčivá rostlina </vt:lpstr>
      <vt:lpstr>ZDROJE</vt:lpstr>
      <vt:lpstr>CARTHAMUS  TINCTORIUS SVĚTLICE  BARVÍŘSKÁ</vt:lpstr>
      <vt:lpstr>POPIS: přímá větvená lodyha, výška až 120 cm, lesklé tuhé listy vejčité až vejčitě kopinaté, mají drobné ostny na okraji listů, úbory tvořeny chomáči trubkovitých květů, žluté, oranžové bílé, využívány také k barvení</vt:lpstr>
      <vt:lpstr>NÁROKY: slunné teplé stanoviště, nenáročná na půdu, vhodnější jsou propustné vápenité půdy, snáší sucho  POUŽITÍ: k sušení, případně k řezu, dále jako léčivka a k barvení</vt:lpstr>
      <vt:lpstr>ZDROJE</vt:lpstr>
      <vt:lpstr>CONSOLIDA  REGALIS  OSTROŽKA  STRAČKA</vt:lpstr>
      <vt:lpstr>POPIS: výška 50 – 100 cm, listy hluboce dlanitě dělené (podobné kopru), květy v řídkých hroznech modré, fialové, růžové, bílé s krátkou nahoru ohnutou ostruhou</vt:lpstr>
      <vt:lpstr>NÁROKY: slunná chráněná poloha, živná propustná půda POUŽITÍ: na záhony, k řezu a sušení (dobře zachovává barvu)</vt:lpstr>
      <vt:lpstr>ZDROJE</vt:lpstr>
      <vt:lpstr>ESCHSCHOLZIA  CALIFORNICA  SLUNCOVKA  KALIFORNSKÁ</vt:lpstr>
      <vt:lpstr>POPIS: výška 30 – 60 cm, šedozelené, vícekrát zpeřené listy, květy jednoduché až poloplné, žluté, oranžové, červené i bílé, někdy se zvlněnými okraji</vt:lpstr>
      <vt:lpstr>NÁROKY: slunné teplé sušší stanoviště, propustná půda, nesnáší přesazování a lze ji vysévat i na podzim  POUŽITÍ: na záhony a do skalek</vt:lpstr>
      <vt:lpstr>ZDROJE</vt:lpstr>
      <vt:lpstr>Určete názvy letniček, které jsou na obrázcích</vt:lpstr>
      <vt:lpstr>Určete názvy letniček, které jsou na obrázcích</vt:lpstr>
      <vt:lpstr>Určete názvy letniček, které jsou na obrázcích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AGERATUM HOUSTONIANUM NESTAŘEC MEXICKÝ</dc:title>
  <dc:creator>uzivatel</dc:creator>
  <cp:lastModifiedBy>uzivatel</cp:lastModifiedBy>
  <cp:revision>99</cp:revision>
  <dcterms:modified xsi:type="dcterms:W3CDTF">2013-02-11T09:34:58Z</dcterms:modified>
</cp:coreProperties>
</file>