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86" r:id="rId2"/>
    <p:sldId id="287" r:id="rId3"/>
    <p:sldId id="288" r:id="rId4"/>
    <p:sldId id="313" r:id="rId5"/>
    <p:sldId id="314" r:id="rId6"/>
    <p:sldId id="315" r:id="rId7"/>
    <p:sldId id="265" r:id="rId8"/>
    <p:sldId id="266" r:id="rId9"/>
    <p:sldId id="267" r:id="rId10"/>
    <p:sldId id="301" r:id="rId11"/>
    <p:sldId id="268" r:id="rId12"/>
    <p:sldId id="269" r:id="rId13"/>
    <p:sldId id="270" r:id="rId14"/>
    <p:sldId id="303" r:id="rId15"/>
    <p:sldId id="299" r:id="rId16"/>
    <p:sldId id="30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8757" autoAdjust="0"/>
  </p:normalViewPr>
  <p:slideViewPr>
    <p:cSldViewPr>
      <p:cViewPr>
        <p:scale>
          <a:sx n="100" d="100"/>
          <a:sy n="100" d="100"/>
        </p:scale>
        <p:origin x="-111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6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48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7904B-8F16-4621-BDA4-F4EF0CE32CE4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4B7F5-16A4-4E94-862F-7E6AEDF4AC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A096DC-075B-4006-A5F1-34B5E39BC5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B2C41B-CA1A-4B26-B651-69621E091E64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9737FA-E275-4DF0-8A79-962C7055D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79C2C7-F08B-4E54-B884-9F45B01D5864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C68157-9603-4B0A-974A-93D998A806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44E85A-B8BD-4072-8758-659FF5D166F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11A096-D8CD-4BDA-B434-83D037F441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EFEBC-0FCF-45D5-AEC8-55BD6EBED755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D04951-D4C1-4406-BDBB-22FAAC01E3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7227AA-819F-4D0D-B047-76342975D8C8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B563B6-0642-46D7-86C7-29D1C0D476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0199ED-6691-460B-8864-CC60A74D4A7E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5E7D43-35C9-4575-8D8C-CA87809A1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57B98B-6D28-4B14-8A75-1295F92B2A5A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10AE07-658D-4902-B0F1-4FF7E6D9B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53D351-6207-4CA9-936B-6DE2DB60A40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E60934-B515-4D48-8572-8C65BA564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B9B164-556B-4B04-BCFC-01F918CBA549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E657FA-11AF-45F1-8638-34454BB2A0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D49E97-2485-4978-A681-388EB31D6D3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F5B4683A-E2D6-425F-8FA4-EC9D68FD1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379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80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A61EC937-7340-4669-AA5F-27E140193744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6" r:id="rId2"/>
    <p:sldLayoutId id="2147483665" r:id="rId3"/>
    <p:sldLayoutId id="2147483664" r:id="rId4"/>
    <p:sldLayoutId id="2147483663" r:id="rId5"/>
    <p:sldLayoutId id="2147483662" r:id="rId6"/>
    <p:sldLayoutId id="2147483661" r:id="rId7"/>
    <p:sldLayoutId id="2147483660" r:id="rId8"/>
    <p:sldLayoutId id="2147483659" r:id="rId9"/>
    <p:sldLayoutId id="2147483658" r:id="rId10"/>
    <p:sldLayoutId id="21474836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13340" name="Group 28"/>
          <p:cNvGraphicFramePr>
            <a:graphicFrameLocks noGrp="1"/>
          </p:cNvGraphicFramePr>
          <p:nvPr/>
        </p:nvGraphicFramePr>
        <p:xfrm>
          <a:off x="900113" y="1484313"/>
          <a:ext cx="7488237" cy="3713234"/>
        </p:xfrm>
        <a:graphic>
          <a:graphicData uri="http://schemas.openxmlformats.org/drawingml/2006/table">
            <a:tbl>
              <a:tblPr/>
              <a:tblGrid>
                <a:gridCol w="2663825"/>
                <a:gridCol w="4824412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  <a:endParaRPr kumimoji="0" lang="cs-CZ" sz="22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Dvouletky (A-B)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letniček a dvouletek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letniček a dvouletek </a:t>
            </a:r>
            <a:r>
              <a:rPr lang="cs-CZ" sz="2400" smtClean="0"/>
              <a:t>je seznámit žáky se základními druhy letniček a dvouletek, které se nejběžněji pěstují, nebo se kterými se žáci budou setkávat na odborném výcviku i ve své budoucí profesi.</a:t>
            </a:r>
          </a:p>
          <a:p>
            <a:pPr eaLnBrk="1" hangingPunct="1"/>
            <a:r>
              <a:rPr lang="cs-CZ" sz="2400" smtClean="0"/>
              <a:t>Jednotlivé DUMy (prezentace) v této sadě popíší postupně druhy letniček a dvouletek, které jsou probírány v předmětu Květinářství na naší SŠ.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Dvouletky </a:t>
            </a:r>
            <a:r>
              <a:rPr lang="cs-CZ" sz="2400" smtClean="0"/>
              <a:t>(abecedně podle latinských názvů pod písmenem A - B)</a:t>
            </a:r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684213" y="1484313"/>
            <a:ext cx="7724775" cy="4268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200" smtClean="0"/>
              <a:t>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7200" b="1" smtClean="0"/>
              <a:t>DVOULETKY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3400" smtClean="0"/>
              <a:t>(A - B)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DVOULETKY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362950" cy="4400550"/>
          </a:xfrm>
        </p:spPr>
        <p:txBody>
          <a:bodyPr/>
          <a:lstStyle/>
          <a:p>
            <a:r>
              <a:rPr lang="cs-CZ" sz="3000" smtClean="0"/>
              <a:t>Potřebují k plnému vývoji dva roky.</a:t>
            </a:r>
          </a:p>
          <a:p>
            <a:r>
              <a:rPr lang="cs-CZ" sz="3000" smtClean="0"/>
              <a:t>V prvním roce (kdy se vysévají) vytváří přízemní růžici listů a někdy začínají kvést již na podzim.</a:t>
            </a:r>
          </a:p>
          <a:p>
            <a:r>
              <a:rPr lang="cs-CZ" sz="3000" smtClean="0"/>
              <a:t>Po přezimování začínají kvést na jaře a v létě vytvářejí semena.</a:t>
            </a:r>
          </a:p>
          <a:p>
            <a:r>
              <a:rPr lang="cs-CZ" sz="3000" smtClean="0"/>
              <a:t>Některé jsou i vytrvalé, ale pěstují se zpravidla ve dvouletém cyklu (Bellis perennis).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Nejznámější dvouletky – Sedmikráska a Maceška</a:t>
            </a:r>
          </a:p>
        </p:txBody>
      </p:sp>
      <p:pic>
        <p:nvPicPr>
          <p:cNvPr id="17410" name="Picture 5" descr="3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333625"/>
            <a:ext cx="4249738" cy="4206875"/>
          </a:xfrm>
        </p:spPr>
      </p:pic>
      <p:pic>
        <p:nvPicPr>
          <p:cNvPr id="17411" name="Picture 6" descr="6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716463" y="2636838"/>
            <a:ext cx="3897312" cy="38862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4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595313"/>
          </a:xfrm>
        </p:spPr>
        <p:txBody>
          <a:bodyPr/>
          <a:lstStyle/>
          <a:p>
            <a:r>
              <a:rPr lang="cs-CZ" sz="3600" b="1" smtClean="0"/>
              <a:t>NÁROKY A PĚSTOVÁNÍ</a:t>
            </a:r>
          </a:p>
        </p:txBody>
      </p:sp>
      <p:sp>
        <p:nvSpPr>
          <p:cNvPr id="18434" name="Zástupný symbol pro obsah 5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68875"/>
          </a:xfrm>
        </p:spPr>
        <p:txBody>
          <a:bodyPr/>
          <a:lstStyle/>
          <a:p>
            <a:r>
              <a:rPr lang="cs-CZ" sz="2400" smtClean="0"/>
              <a:t>Dvouletky jsou často domácí druhy, proto nejsou většinou náročné na pěstování. </a:t>
            </a:r>
          </a:p>
          <a:p>
            <a:r>
              <a:rPr lang="cs-CZ" sz="2400" smtClean="0"/>
              <a:t>Nároky jednotlivých druhů na stanoviště jsou podobné a liší se pouze ve způsobu použití.</a:t>
            </a:r>
          </a:p>
          <a:p>
            <a:r>
              <a:rPr lang="cs-CZ" sz="2400" smtClean="0"/>
              <a:t>Pěstují se na výsluní, snesou však i polostín.</a:t>
            </a:r>
          </a:p>
          <a:p>
            <a:r>
              <a:rPr lang="cs-CZ" sz="2400" smtClean="0"/>
              <a:t>Půdy žádají kvalitní, humózní a hlinité, přiměřeně vlhké,  nesnáší čerstvé hnojení chlévským hnojem.</a:t>
            </a:r>
          </a:p>
          <a:p>
            <a:r>
              <a:rPr lang="cs-CZ" sz="2400" smtClean="0"/>
              <a:t>Množí se převážně semenem, řízkování se používá pouze u některých druhů pěstovaných pod sklem.</a:t>
            </a:r>
          </a:p>
          <a:p>
            <a:r>
              <a:rPr lang="cs-CZ" sz="2400" smtClean="0"/>
              <a:t>Vysévají se od června do července v pařeništi, skleníku nebo i na záhon a musíme je udržovat vlhké a chránit vysokými teplotami a slunečním úpalem.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507412" cy="1371600"/>
          </a:xfrm>
        </p:spPr>
        <p:txBody>
          <a:bodyPr/>
          <a:lstStyle/>
          <a:p>
            <a:r>
              <a:rPr lang="cs-CZ" b="1" smtClean="0"/>
              <a:t>ALCEA  ROSEA </a:t>
            </a:r>
            <a:br>
              <a:rPr lang="cs-CZ" b="1" smtClean="0"/>
            </a:br>
            <a:r>
              <a:rPr lang="cs-CZ" b="1" smtClean="0"/>
              <a:t>TOPOLOVKA  RŮŽOVÁ </a:t>
            </a:r>
            <a:r>
              <a:rPr lang="cs-CZ" sz="2000" smtClean="0"/>
              <a:t>(PROSKURNÍK)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</a:t>
            </a:r>
            <a:r>
              <a:rPr lang="cs-CZ" sz="3600" b="1" smtClean="0"/>
              <a:t>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Malvaceae - slézovité</a:t>
            </a:r>
            <a:r>
              <a:rPr lang="cs-CZ" smtClean="0"/>
              <a:t> 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Jižní Evropa,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Malá Asie</a:t>
            </a:r>
          </a:p>
        </p:txBody>
      </p:sp>
      <p:pic>
        <p:nvPicPr>
          <p:cNvPr id="19459" name="Picture 5" descr="3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0" y="1844675"/>
            <a:ext cx="4252913" cy="46783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323850" y="457200"/>
            <a:ext cx="8569325" cy="16764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dvouletá až krátce vytrvalá, výška až 3 m, přímé lodyhy, listy dlouze řapíkaté, okrouhlé nebo vejčité, laločnaté, vroubkované nebo zubaté, velké květy po 1 až 3 v úžlabí listů, růžové, červené, žluté, hnědofialové, celá rostlina je plstnatá</a:t>
            </a:r>
          </a:p>
        </p:txBody>
      </p:sp>
      <p:pic>
        <p:nvPicPr>
          <p:cNvPr id="20482" name="Picture 5" descr="3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t="2995"/>
          <a:stretch>
            <a:fillRect/>
          </a:stretch>
        </p:blipFill>
        <p:spPr>
          <a:xfrm>
            <a:off x="5580063" y="2420938"/>
            <a:ext cx="2874962" cy="4318000"/>
          </a:xfrm>
        </p:spPr>
      </p:pic>
      <p:pic>
        <p:nvPicPr>
          <p:cNvPr id="20483" name="Picture 6" descr="3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323850" y="2708275"/>
            <a:ext cx="3886200" cy="38862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stanoviště, propustná živná půda, dostatek vláhy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solitera, k řezu, léčivá rostlina </a:t>
            </a:r>
          </a:p>
        </p:txBody>
      </p:sp>
      <p:pic>
        <p:nvPicPr>
          <p:cNvPr id="21506" name="Picture 5" descr="3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r="48309"/>
          <a:stretch>
            <a:fillRect/>
          </a:stretch>
        </p:blipFill>
        <p:spPr>
          <a:xfrm>
            <a:off x="468313" y="2636838"/>
            <a:ext cx="3851275" cy="3929062"/>
          </a:xfrm>
        </p:spPr>
      </p:pic>
      <p:pic>
        <p:nvPicPr>
          <p:cNvPr id="21507" name="Picture 6" descr="3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t="3717" b="3636"/>
          <a:stretch>
            <a:fillRect/>
          </a:stretch>
        </p:blipFill>
        <p:spPr>
          <a:xfrm>
            <a:off x="5364163" y="2492375"/>
            <a:ext cx="3208337" cy="40322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sz="4000" b="1" smtClean="0"/>
              <a:t>ZDROJE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557338"/>
            <a:ext cx="8893175" cy="4824412"/>
          </a:xfrm>
        </p:spPr>
        <p:txBody>
          <a:bodyPr/>
          <a:lstStyle/>
          <a:p>
            <a:pPr marL="609600" indent="-609600"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marL="609600" indent="-609600"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waysidegardens.com</a:t>
            </a:r>
            <a:r>
              <a:rPr lang="cs-CZ" sz="1800" dirty="0" smtClean="0"/>
              <a:t> [online]. [cit. 4.11.2012]. Dostupný na WWW: 32. http://www.waysidegardens.com/alcea-old-barnyard-mix/p/48095/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neoseeds.cz</a:t>
            </a:r>
            <a:r>
              <a:rPr lang="cs-CZ" sz="1800" dirty="0" smtClean="0"/>
              <a:t> [online]. [cit. 4.11.2012]. Dostupný na WWW: 31. http://www.neoseeds.cz/cz/e-shop/300870/c16592-trvalky/alcea-rosea-topolovka-plnokvetasmes-7-barev-sada-obsahuje-50-semen.html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yardsom.com</a:t>
            </a:r>
            <a:r>
              <a:rPr lang="cs-CZ" sz="1800" dirty="0" smtClean="0"/>
              <a:t> [online]. [cit. 4.11.2012]. Dostupný na WWW: 35. http://www.yardsom.com/2012/07/beautiful-august-blooms-in-ontario-canada/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homeandgardenideas.com</a:t>
            </a:r>
            <a:r>
              <a:rPr lang="cs-CZ" sz="1800" dirty="0" smtClean="0"/>
              <a:t> [online]. [cit. 4.11.2012]. Dostupný na WWW: 33. http://www.homeandgardenideas.com/gardening/flowers/perennials/how-grow-alcea-rosea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flickr.com</a:t>
            </a:r>
            <a:r>
              <a:rPr lang="cs-CZ" sz="1800" dirty="0" smtClean="0"/>
              <a:t> [online]. [cit. 4.11.2012]. Dostupný na WWW: 36. http://www.flickr.com/photos/sokleine/5856113742/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BELLIS  PERENNIS SEDMIKRÁSKA  CHUDOBKA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Evropa, Asie</a:t>
            </a:r>
          </a:p>
        </p:txBody>
      </p:sp>
      <p:pic>
        <p:nvPicPr>
          <p:cNvPr id="23555" name="Picture 5" descr="3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500563" y="2205038"/>
            <a:ext cx="4173537" cy="41735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892300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POPIS:</a:t>
            </a:r>
            <a:br>
              <a:rPr lang="cs-CZ" sz="2800" b="1" u="sng" smtClean="0"/>
            </a:br>
            <a:r>
              <a:rPr lang="cs-CZ" sz="2800" smtClean="0"/>
              <a:t>původem domácí trvalka, výška 15 až 25 cm, listy obvejčité, tvoří růžici, květní úbory 2 až 7 cm velké, barva bílá, růžová, červená, plnokvěté</a:t>
            </a:r>
          </a:p>
        </p:txBody>
      </p:sp>
      <p:pic>
        <p:nvPicPr>
          <p:cNvPr id="24578" name="Picture 5" descr="3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781300"/>
            <a:ext cx="3887788" cy="3849688"/>
          </a:xfrm>
        </p:spPr>
      </p:pic>
      <p:pic>
        <p:nvPicPr>
          <p:cNvPr id="24579" name="Picture 6" descr="4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464050" y="2636838"/>
            <a:ext cx="4679950" cy="36655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81927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slunce až polostín, půda vlhčí, propustná, celkově nenáročná, citlivá na holomráz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do nádob, hrnková květina, někdy k řezu</a:t>
            </a:r>
          </a:p>
        </p:txBody>
      </p:sp>
      <p:pic>
        <p:nvPicPr>
          <p:cNvPr id="25602" name="Picture 5" descr="4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562225"/>
            <a:ext cx="3960813" cy="3960813"/>
          </a:xfrm>
        </p:spPr>
      </p:pic>
      <p:pic>
        <p:nvPicPr>
          <p:cNvPr id="25603" name="Picture 8" descr="4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7847" r="157"/>
          <a:stretch>
            <a:fillRect/>
          </a:stretch>
        </p:blipFill>
        <p:spPr>
          <a:xfrm>
            <a:off x="4500563" y="2524125"/>
            <a:ext cx="4391025" cy="401637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557338"/>
            <a:ext cx="8642350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suttons.co.uk</a:t>
            </a:r>
            <a:r>
              <a:rPr lang="cs-CZ" sz="1800" dirty="0" smtClean="0"/>
              <a:t> [online]. [cit. 4.11.2012]. Dostupný na WWW: 39. http://www.suttons.co.uk/Gardening/Flower+Seeds/When+to+Sow+Flowers/Flowers+to+Sow+in+May/Daisy+Pincushion+Mix_112783.htm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robsplants.com</a:t>
            </a:r>
            <a:r>
              <a:rPr lang="cs-CZ" sz="1800" dirty="0" smtClean="0"/>
              <a:t> [online]. [cit. 4.11.2012]. Dostupný na WWW: 37. http://www.robsplants.com/plants/BelliPeren </a:t>
            </a:r>
          </a:p>
          <a:p>
            <a:pPr eaLnBrk="1" hangingPunct="1"/>
            <a:r>
              <a:rPr lang="cs-CZ" sz="1800" dirty="0" smtClean="0"/>
              <a:t> „AUTOR NEUVEDEN“. </a:t>
            </a:r>
            <a:r>
              <a:rPr lang="cs-CZ" sz="1800" i="1" dirty="0" smtClean="0"/>
              <a:t>benary.com</a:t>
            </a:r>
            <a:r>
              <a:rPr lang="cs-CZ" sz="1800" dirty="0" smtClean="0"/>
              <a:t> [online]. [cit. 4.11.2012]. Dostupný na WWW: 41. http://www.benary.com/en/product/D3500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perennials.com</a:t>
            </a:r>
            <a:r>
              <a:rPr lang="cs-CZ" sz="1800" dirty="0" smtClean="0"/>
              <a:t> [online]. [cit. 4.11.2012]. Dostupný na WWW: 42. http://www.perennials.com/plants/bellis-perennis-bellissima-mixture.html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axon.rajce.idnes.cz</a:t>
            </a:r>
            <a:r>
              <a:rPr lang="cs-CZ" sz="1800" dirty="0" smtClean="0"/>
              <a:t> [online]. [cit. 4.11.2012]. Dostupný na WWW: 43. http://axon.rajce.idnes.cz/Istanbul_03.2008/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dvouletek, které jsou na obrázcích</a:t>
            </a:r>
          </a:p>
        </p:txBody>
      </p:sp>
      <p:pic>
        <p:nvPicPr>
          <p:cNvPr id="27650" name="Picture 5" descr="3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349500"/>
            <a:ext cx="3857625" cy="4244975"/>
          </a:xfrm>
        </p:spPr>
      </p:pic>
      <p:pic>
        <p:nvPicPr>
          <p:cNvPr id="27651" name="Picture 8" descr="3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572000" y="2308225"/>
            <a:ext cx="4275138" cy="42322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dvouletek, které jsou na obrázcích</a:t>
            </a:r>
          </a:p>
        </p:txBody>
      </p:sp>
      <p:pic>
        <p:nvPicPr>
          <p:cNvPr id="28674" name="Picture 5" descr="4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3213100"/>
            <a:ext cx="4038600" cy="3028950"/>
          </a:xfrm>
        </p:spPr>
      </p:pic>
      <p:pic>
        <p:nvPicPr>
          <p:cNvPr id="28675" name="Picture 6" descr="3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076825" y="2708275"/>
            <a:ext cx="3886200" cy="3886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3137</TotalTime>
  <Words>648</Words>
  <Application>Microsoft Office PowerPoint</Application>
  <PresentationFormat>Předvádění na obrazovce (4:3)</PresentationFormat>
  <Paragraphs>66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Pixel</vt:lpstr>
      <vt:lpstr>Prezentace aplikace PowerPoint</vt:lpstr>
      <vt:lpstr>ANOTACE</vt:lpstr>
      <vt:lpstr>Prezentace aplikace PowerPoint</vt:lpstr>
      <vt:lpstr>DVOULETKY</vt:lpstr>
      <vt:lpstr>Nejznámější dvouletky – Sedmikráska a Maceška</vt:lpstr>
      <vt:lpstr>NÁROKY A PĚSTOVÁNÍ</vt:lpstr>
      <vt:lpstr>ALCEA  ROSEA  TOPOLOVKA  RŮŽOVÁ (PROSKURNÍK)</vt:lpstr>
      <vt:lpstr>POPIS: dvouletá až krátce vytrvalá, výška až 3 m, přímé lodyhy, listy dlouze řapíkaté, okrouhlé nebo vejčité, laločnaté, vroubkované nebo zubaté, velké květy po 1 až 3 v úžlabí listů, růžové, červené, žluté, hnědofialové, celá rostlina je plstnatá</vt:lpstr>
      <vt:lpstr>NÁROKY: slunné stanoviště, propustná živná půda, dostatek vláhy POUŽITÍ: na záhony, solitera, k řezu, léčivá rostlina </vt:lpstr>
      <vt:lpstr>ZDROJE</vt:lpstr>
      <vt:lpstr>BELLIS  PERENNIS SEDMIKRÁSKA  CHUDOBKA</vt:lpstr>
      <vt:lpstr>POPIS: původem domácí trvalka, výška 15 až 25 cm, listy obvejčité, tvoří růžici, květní úbory 2 až 7 cm velké, barva bílá, růžová, červená, plnokvěté</vt:lpstr>
      <vt:lpstr>NÁROKY: slunce až polostín, půda vlhčí, propustná, celkově nenáročná, citlivá na holomráz POUŽITÍ: na záhony, do nádob, hrnková květina, někdy k řezu</vt:lpstr>
      <vt:lpstr>ZDROJE</vt:lpstr>
      <vt:lpstr>Určete názvy dvouletek, které jsou na obrázcích</vt:lpstr>
      <vt:lpstr>Určete názvy dvouletek,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uzivatel</cp:lastModifiedBy>
  <cp:revision>112</cp:revision>
  <dcterms:modified xsi:type="dcterms:W3CDTF">2013-02-11T09:50:13Z</dcterms:modified>
</cp:coreProperties>
</file>