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86" r:id="rId2"/>
    <p:sldId id="287" r:id="rId3"/>
    <p:sldId id="288" r:id="rId4"/>
    <p:sldId id="265" r:id="rId5"/>
    <p:sldId id="266" r:id="rId6"/>
    <p:sldId id="267" r:id="rId7"/>
    <p:sldId id="301" r:id="rId8"/>
    <p:sldId id="268" r:id="rId9"/>
    <p:sldId id="269" r:id="rId10"/>
    <p:sldId id="270" r:id="rId11"/>
    <p:sldId id="303" r:id="rId12"/>
    <p:sldId id="274" r:id="rId13"/>
    <p:sldId id="275" r:id="rId14"/>
    <p:sldId id="277" r:id="rId15"/>
    <p:sldId id="276" r:id="rId16"/>
    <p:sldId id="304" r:id="rId17"/>
    <p:sldId id="305" r:id="rId18"/>
    <p:sldId id="306" r:id="rId19"/>
    <p:sldId id="307" r:id="rId20"/>
    <p:sldId id="299" r:id="rId21"/>
    <p:sldId id="300" r:id="rId22"/>
    <p:sldId id="308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8757" autoAdjust="0"/>
  </p:normalViewPr>
  <p:slideViewPr>
    <p:cSldViewPr>
      <p:cViewPr>
        <p:scale>
          <a:sx n="100" d="100"/>
          <a:sy n="100" d="100"/>
        </p:scale>
        <p:origin x="-1116" y="2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6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48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5307A2-7CAB-4655-94EE-3C274227E1DC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0F7F9-986B-4304-83B6-775F4A2B4F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379EC7-4D38-452A-8D73-4B0431C501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F732C2-07D6-43AF-9E69-5F1F215D57C9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761F9-3699-4B97-950C-13790D3A2A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C7E39-94FB-43E6-BC99-0C7E6D429532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722320-7780-4F1C-99AB-7E1EEB52A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AA151F-86FD-48C2-949A-3E90490C6044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BF549A-85A4-4514-AAE8-FB99767B1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5C78D2-E625-406C-9666-6763099229A7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6156CF-3C5E-4C04-B0EE-03E2E5652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87063B-4C10-4672-8270-A4E806599C7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F3450B-7C49-4FDB-B6D8-2DB6EDC977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E7C497-9D84-40F4-850D-34E87705C310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5D9CED-14CE-4CEA-9AB5-EA7FCA17B9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9D8186-DBF6-4D71-B05C-EFE6FBB2E58D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65C174-DD5C-42FC-A862-CAE60E77D0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E2DEAC-1DB3-42A6-BB72-05AFD98C86EE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D17A49-80AF-4F8F-9815-3D95A5312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2C899A-440D-4BE5-8584-C5A6EADF2AC2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6292F3-59DA-4374-A94E-B52E7FF7D2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A7D3D9-497F-4445-9056-BA11115F91DF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DE889742-9F1D-4C9A-BC4F-537012C94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379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80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567D21C3-3733-411A-B665-1D5089C5F047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6" r:id="rId2"/>
    <p:sldLayoutId id="2147483665" r:id="rId3"/>
    <p:sldLayoutId id="2147483664" r:id="rId4"/>
    <p:sldLayoutId id="2147483663" r:id="rId5"/>
    <p:sldLayoutId id="2147483662" r:id="rId6"/>
    <p:sldLayoutId id="2147483661" r:id="rId7"/>
    <p:sldLayoutId id="2147483660" r:id="rId8"/>
    <p:sldLayoutId id="2147483659" r:id="rId9"/>
    <p:sldLayoutId id="2147483658" r:id="rId10"/>
    <p:sldLayoutId id="21474836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13340" name="Group 28"/>
          <p:cNvGraphicFramePr>
            <a:graphicFrameLocks noGrp="1"/>
          </p:cNvGraphicFramePr>
          <p:nvPr/>
        </p:nvGraphicFramePr>
        <p:xfrm>
          <a:off x="900113" y="1484313"/>
          <a:ext cx="7488237" cy="3713234"/>
        </p:xfrm>
        <a:graphic>
          <a:graphicData uri="http://schemas.openxmlformats.org/drawingml/2006/table">
            <a:tbl>
              <a:tblPr/>
              <a:tblGrid>
                <a:gridCol w="2663825"/>
                <a:gridCol w="4824412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  <a:endParaRPr kumimoji="0" lang="cs-CZ" sz="22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Dvouletky (D-V)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letniček a dvouletek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letniček a dvouletek </a:t>
            </a:r>
            <a:r>
              <a:rPr lang="cs-CZ" sz="2400" smtClean="0"/>
              <a:t>je seznámit žáky se základními druhy letniček a dvouletek, které se nejběžněji pěstují, nebo se kterými se žáci budou setkávat na odborném výcviku i ve své budoucí profesi.</a:t>
            </a:r>
          </a:p>
          <a:p>
            <a:pPr eaLnBrk="1" hangingPunct="1"/>
            <a:r>
              <a:rPr lang="cs-CZ" sz="2400" smtClean="0"/>
              <a:t>Jednotlivé DUMy (prezentace) v této sadě popíší postupně druhy letniček a dvouletek, které jsou probírány v předmětu Květinářství na naší SŠ.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Dvouletky </a:t>
            </a:r>
            <a:r>
              <a:rPr lang="cs-CZ" sz="2400" smtClean="0"/>
              <a:t>(abecedně podle latinských názvů pod písmenem D - V)</a:t>
            </a:r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684213" y="1484313"/>
            <a:ext cx="7724775" cy="4268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200" smtClean="0"/>
              <a:t>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7200" b="1" smtClean="0"/>
              <a:t>DVOULETKY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3400" smtClean="0"/>
              <a:t>(D - V)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DIANTHUS  BARBATUS  HVOZDÍK  VOUSATÝ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</a:t>
            </a:r>
            <a:r>
              <a:rPr lang="cs-CZ" sz="3600" b="1" smtClean="0"/>
              <a:t>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Silenaceae - silenkovité</a:t>
            </a:r>
            <a:r>
              <a:rPr lang="cs-CZ" smtClean="0"/>
              <a:t> 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jižní a střední Evropa</a:t>
            </a:r>
          </a:p>
        </p:txBody>
      </p:sp>
      <p:pic>
        <p:nvPicPr>
          <p:cNvPr id="16387" name="Picture 5" descr="4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284663" y="1989138"/>
            <a:ext cx="4529137" cy="45291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362950" cy="13716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30 – 60 cm, listy vstřícné, kopinaté, vejčité, celokrajné, květy ve vidlanu, bílé, růžové, červené, jednoduché i plné</a:t>
            </a:r>
          </a:p>
        </p:txBody>
      </p:sp>
      <p:pic>
        <p:nvPicPr>
          <p:cNvPr id="17410" name="Picture 5" descr="4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6799"/>
          <a:stretch>
            <a:fillRect/>
          </a:stretch>
        </p:blipFill>
        <p:spPr>
          <a:xfrm>
            <a:off x="250825" y="2733675"/>
            <a:ext cx="4826000" cy="3883025"/>
          </a:xfrm>
        </p:spPr>
      </p:pic>
      <p:pic>
        <p:nvPicPr>
          <p:cNvPr id="17411" name="Picture 6" descr="4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t="12881" b="4768"/>
          <a:stretch>
            <a:fillRect/>
          </a:stretch>
        </p:blipFill>
        <p:spPr>
          <a:xfrm>
            <a:off x="5410200" y="2636838"/>
            <a:ext cx="3521075" cy="40338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8923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slunce až polostín, lehčí vápenité, humózní půdy, vydrží i více let, ale pěstuje se jako dvouletka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k řezu a rychlení</a:t>
            </a:r>
          </a:p>
        </p:txBody>
      </p:sp>
      <p:pic>
        <p:nvPicPr>
          <p:cNvPr id="18434" name="Picture 5" descr="4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5347" r="1926"/>
          <a:stretch>
            <a:fillRect/>
          </a:stretch>
        </p:blipFill>
        <p:spPr>
          <a:xfrm>
            <a:off x="323850" y="3094038"/>
            <a:ext cx="4248150" cy="3435350"/>
          </a:xfrm>
        </p:spPr>
      </p:pic>
      <p:pic>
        <p:nvPicPr>
          <p:cNvPr id="18435" name="Picture 6" descr="4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003800" y="2781300"/>
            <a:ext cx="3951288" cy="38862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sz="4000" b="1" smtClean="0"/>
              <a:t>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557338"/>
            <a:ext cx="8893175" cy="4824412"/>
          </a:xfrm>
        </p:spPr>
        <p:txBody>
          <a:bodyPr/>
          <a:lstStyle/>
          <a:p>
            <a:pPr marL="609600" indent="-609600"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marL="609600" indent="-609600"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americanmeadows.com</a:t>
            </a:r>
            <a:r>
              <a:rPr lang="cs-CZ" sz="1800" dirty="0" smtClean="0"/>
              <a:t> [online]. [cit. 4.11.2012]. Dostupný na WWW: 45. http://www.americanmeadows.com/perennials/spring-planted-perennials/dianthus/dianthus-indian-carpet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garten.cz</a:t>
            </a:r>
            <a:r>
              <a:rPr lang="cs-CZ" sz="1800" dirty="0" smtClean="0"/>
              <a:t> [online]. [cit. 5.11.2012]. Dostupný na WWW: 48. http://www.garten.cz/ei/cz/00291-C1-hvozdik-bradaty-vousaty/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seemnemaailm.ee</a:t>
            </a:r>
            <a:r>
              <a:rPr lang="cs-CZ" sz="1800" dirty="0" smtClean="0"/>
              <a:t> [online]. [cit. 5.11.2012]. Dostupný na WWW: 46. http://www.seemnemaailm.ee/index.php?GID=9618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zahrada-sk.com</a:t>
            </a:r>
            <a:r>
              <a:rPr lang="cs-CZ" sz="1800" dirty="0" smtClean="0"/>
              <a:t> [online]. [cit. 5.11.2012]. Dostupný na WWW: 44. http://www.zahrada-sk.com/forum/f1/sk/13647/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grainesvoltz-seeds.com</a:t>
            </a:r>
            <a:r>
              <a:rPr lang="cs-CZ" sz="1800" dirty="0" smtClean="0"/>
              <a:t> [online]. [cit. 5.11.2012]. Dostupný na WWW: 47. http://www.grainesvoltz-seeds.com/dianthus-barbatus-sweet-f-mix-22-7953-22667-d27.995e-art.aspx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DIGITALIS  PURPUREA  NÁPRSTNÍK  ČERVENÝ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200" smtClean="0"/>
              <a:t>Scrophulariaceae - krtičníkovité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západní Evropa</a:t>
            </a:r>
          </a:p>
        </p:txBody>
      </p:sp>
      <p:pic>
        <p:nvPicPr>
          <p:cNvPr id="20483" name="Picture 5" descr="5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5148263" y="1916113"/>
            <a:ext cx="3508375" cy="467836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250825" y="476250"/>
            <a:ext cx="8893175" cy="2540000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POPIS:</a:t>
            </a:r>
            <a:br>
              <a:rPr lang="cs-CZ" sz="2800" b="1" u="sng" smtClean="0"/>
            </a:br>
            <a:r>
              <a:rPr lang="cs-CZ" sz="2800" smtClean="0"/>
              <a:t>výška 60 -150 cm, prvním rokem má růžici listů, ve druhém nevětvenou lodyhu s vejčitými vroubkovanými listy, květenství je vzpřímený hrozen zvonkovitých květů (až 120 kusů) nachové, bílé, žluté kvete VI – VIII, jedovatý</a:t>
            </a:r>
          </a:p>
        </p:txBody>
      </p:sp>
      <p:pic>
        <p:nvPicPr>
          <p:cNvPr id="21506" name="Picture 5" descr="5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932363" y="2708275"/>
            <a:ext cx="3873500" cy="3886200"/>
          </a:xfrm>
        </p:spPr>
      </p:pic>
      <p:pic>
        <p:nvPicPr>
          <p:cNvPr id="21507" name="Picture 6" descr="5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323850" y="3217863"/>
            <a:ext cx="4319588" cy="323691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7478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slunce až polostín, středně těžká kyselejší půda, vlhčí a humózní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záhony, jako léčivá rostlina</a:t>
            </a:r>
          </a:p>
        </p:txBody>
      </p:sp>
      <p:pic>
        <p:nvPicPr>
          <p:cNvPr id="22530" name="Picture 5" descr="5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932363" y="2708275"/>
            <a:ext cx="3886200" cy="3886200"/>
          </a:xfrm>
        </p:spPr>
      </p:pic>
      <p:pic>
        <p:nvPicPr>
          <p:cNvPr id="22531" name="Picture 6" descr="5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6063" r="17874"/>
          <a:stretch>
            <a:fillRect/>
          </a:stretch>
        </p:blipFill>
        <p:spPr>
          <a:xfrm>
            <a:off x="323850" y="2636838"/>
            <a:ext cx="3949700" cy="39846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557338"/>
            <a:ext cx="8642350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loghouseplants.com</a:t>
            </a:r>
            <a:r>
              <a:rPr lang="cs-CZ" sz="1800" dirty="0" smtClean="0"/>
              <a:t> [online]. [cit. 5.11.2012]. Dostupný na WWW: 51. http://loghouseplants.com/plants/shop/digitalis-purpurea-candy-mountain-foxglove/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hillshepherd.blogspot.cz</a:t>
            </a:r>
            <a:r>
              <a:rPr lang="cs-CZ" sz="1800" dirty="0" smtClean="0"/>
              <a:t> [online]. [cit. 5.11.2012]. Dostupný na WWW: 50. http://hillshepherd.blogspot.cz/2010/06/digitalis-purpurea-camelot-foxglove.html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gardeningisezee.com</a:t>
            </a:r>
            <a:r>
              <a:rPr lang="cs-CZ" sz="1800" dirty="0" smtClean="0"/>
              <a:t> [online]. [cit. 5.11.2012]. Dostupný na WWW: 52. http://gardeningisezee.com/?p=387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podblanicko-mujkraj.cz</a:t>
            </a:r>
            <a:r>
              <a:rPr lang="cs-CZ" sz="1800" dirty="0" smtClean="0"/>
              <a:t> [online]. [cit. 5.11.2012]. Dostupný na WWW: 54. http://www.podblanicko-mujkraj.cz/fotografie/flora/rostliny/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plant-pictures.net</a:t>
            </a:r>
            <a:r>
              <a:rPr lang="cs-CZ" sz="1800" dirty="0" smtClean="0"/>
              <a:t> [online]. [cit. 5.11.2012]. Dostupný na WWW: 53. http://www.plant-pictures.net/0630-digitalis-purpurea-picture.aspx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MYOSOTIS  SYLVATICA  POMNĚNKA  LESNÍ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Boraginaceae -   brutnákovité</a:t>
            </a:r>
            <a:r>
              <a:rPr lang="cs-CZ" smtClean="0"/>
              <a:t> 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Evropa</a:t>
            </a:r>
          </a:p>
        </p:txBody>
      </p:sp>
      <p:pic>
        <p:nvPicPr>
          <p:cNvPr id="24579" name="Picture 7" descr="6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7155" r="3734"/>
          <a:stretch>
            <a:fillRect/>
          </a:stretch>
        </p:blipFill>
        <p:spPr>
          <a:xfrm>
            <a:off x="3924300" y="2628900"/>
            <a:ext cx="4895850" cy="40068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15 – 35 cm, větvená, hustě chlupatá lodyha, listy eliptické až vejčité, květenství je mnohokvětý vijan zvonkovitých květů, světle modré, bílé, růžové, kvete V - VI</a:t>
            </a:r>
          </a:p>
        </p:txBody>
      </p:sp>
      <p:pic>
        <p:nvPicPr>
          <p:cNvPr id="25602" name="Picture 6" descr="5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4990" r="8235"/>
          <a:stretch>
            <a:fillRect/>
          </a:stretch>
        </p:blipFill>
        <p:spPr>
          <a:xfrm>
            <a:off x="179388" y="3389313"/>
            <a:ext cx="4321175" cy="3344862"/>
          </a:xfrm>
        </p:spPr>
      </p:pic>
      <p:pic>
        <p:nvPicPr>
          <p:cNvPr id="25603" name="Picture 8" descr="6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r="12617"/>
          <a:stretch>
            <a:fillRect/>
          </a:stretch>
        </p:blipFill>
        <p:spPr>
          <a:xfrm>
            <a:off x="4643438" y="2933700"/>
            <a:ext cx="4249737" cy="371633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9637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slunce až polostín, vlhčí humózní půda s dostatkem draslíku 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do nádob, vyšší i k řezu</a:t>
            </a:r>
          </a:p>
        </p:txBody>
      </p:sp>
      <p:pic>
        <p:nvPicPr>
          <p:cNvPr id="26626" name="Picture 5" descr="6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r="26926"/>
          <a:stretch>
            <a:fillRect/>
          </a:stretch>
        </p:blipFill>
        <p:spPr>
          <a:xfrm>
            <a:off x="250825" y="2852738"/>
            <a:ext cx="4032250" cy="3724275"/>
          </a:xfrm>
        </p:spPr>
      </p:pic>
      <p:pic>
        <p:nvPicPr>
          <p:cNvPr id="26627" name="Picture 8" descr="3KI Kroměříž 2012 07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23192" t="30922" r="17964"/>
          <a:stretch>
            <a:fillRect/>
          </a:stretch>
        </p:blipFill>
        <p:spPr>
          <a:xfrm>
            <a:off x="4643438" y="2852738"/>
            <a:ext cx="4176712" cy="36766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323850" y="1557338"/>
            <a:ext cx="8569325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rustica.fr</a:t>
            </a:r>
            <a:r>
              <a:rPr lang="cs-CZ" sz="1800" dirty="0" smtClean="0"/>
              <a:t> [online]. [cit. 5.11.2012]. Dostupný na WWW: 61. http://www.rustica.fr/articles-jardin/fleurs/myosotis-myosotis-sylvatica,463.html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botany.cz</a:t>
            </a:r>
            <a:r>
              <a:rPr lang="cs-CZ" sz="1800" dirty="0" smtClean="0"/>
              <a:t> [online]. [cit. 5.11.2012]. Dostupný na WWW: 55. http://botany.cz/cs/myosotis-sylvatica/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gobotany.newenglandwild.org</a:t>
            </a:r>
            <a:r>
              <a:rPr lang="cs-CZ" sz="1800" dirty="0" smtClean="0"/>
              <a:t> [online]. [cit. 5.11.2012]. Dostupný na WWW: 62. http://gobotany.newenglandwild.org/species/myosotis/sylvatica/ 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gardensandplants.com</a:t>
            </a:r>
            <a:r>
              <a:rPr lang="cs-CZ" sz="1800" dirty="0" smtClean="0"/>
              <a:t> [online]. [cit. 5.11.2012]. Dostupný na WWW: 60. http://www.gardensandplants.com/uk/plant.aspx?plant_id=2066 </a:t>
            </a:r>
          </a:p>
          <a:p>
            <a:pPr eaLnBrk="1" hangingPunct="1"/>
            <a:r>
              <a:rPr lang="cs-CZ" sz="1800" dirty="0" smtClean="0"/>
              <a:t>Archiv autora</a:t>
            </a:r>
          </a:p>
          <a:p>
            <a:pPr eaLnBrk="1" hangingPunct="1">
              <a:buFont typeface="Wingdings" pitchFamily="2" charset="2"/>
              <a:buNone/>
            </a:pPr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VIOLA x WITTROCKIANA MACEŠKA  ZAHRADNÍ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Violaceae -   violkovité</a:t>
            </a:r>
            <a:r>
              <a:rPr lang="cs-CZ" smtClean="0"/>
              <a:t> 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Evropa</a:t>
            </a:r>
          </a:p>
        </p:txBody>
      </p:sp>
      <p:pic>
        <p:nvPicPr>
          <p:cNvPr id="28675" name="Picture 5" descr="6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284663" y="1990725"/>
            <a:ext cx="4545012" cy="45323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21082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výška 15 – 30 cm, jednoduché řapíkaté listy, vejčité až podlouhlé, vroubkovaně pilovité, samostatné květy jedno</a:t>
            </a:r>
            <a:br>
              <a:rPr lang="cs-CZ" sz="2400" smtClean="0"/>
            </a:br>
            <a:r>
              <a:rPr lang="cs-CZ" sz="2400" smtClean="0"/>
              <a:t>i vícebarevné, často s okem, má odstíny všech barev, vykvétá již na podzim, ale hlavně na jaře, oblíbená je také </a:t>
            </a:r>
            <a:r>
              <a:rPr lang="cs-CZ" sz="2400" b="1" smtClean="0"/>
              <a:t>Viola cornuta – Violka rohatá</a:t>
            </a:r>
            <a:r>
              <a:rPr lang="cs-CZ" sz="2400" smtClean="0"/>
              <a:t>, která má drobnější květy</a:t>
            </a:r>
          </a:p>
        </p:txBody>
      </p:sp>
      <p:pic>
        <p:nvPicPr>
          <p:cNvPr id="29698" name="Picture 5" descr="6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3520"/>
          <a:stretch>
            <a:fillRect/>
          </a:stretch>
        </p:blipFill>
        <p:spPr>
          <a:xfrm>
            <a:off x="179388" y="3330575"/>
            <a:ext cx="4537075" cy="3282950"/>
          </a:xfrm>
        </p:spPr>
      </p:pic>
      <p:pic>
        <p:nvPicPr>
          <p:cNvPr id="29699" name="Picture 8" descr="6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932363" y="2636838"/>
            <a:ext cx="4030662" cy="403066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81927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slunce až polostín, špatně však snášejí sucho a sluneční úpal, středně těžká, humózní, živná, neutrální půda  </a:t>
            </a: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hroby, do nádob</a:t>
            </a:r>
          </a:p>
        </p:txBody>
      </p:sp>
      <p:pic>
        <p:nvPicPr>
          <p:cNvPr id="30722" name="Picture 5" descr="6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932363" y="2636838"/>
            <a:ext cx="3886200" cy="3886200"/>
          </a:xfrm>
        </p:spPr>
      </p:pic>
      <p:pic>
        <p:nvPicPr>
          <p:cNvPr id="30723" name="Picture 11" descr="Jižní Čechy 2008 14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35864" t="28564"/>
          <a:stretch>
            <a:fillRect/>
          </a:stretch>
        </p:blipFill>
        <p:spPr>
          <a:xfrm>
            <a:off x="250825" y="3070225"/>
            <a:ext cx="4249738" cy="355123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31746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1557338"/>
            <a:ext cx="8569325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lucasgreenhouses.com</a:t>
            </a:r>
            <a:r>
              <a:rPr lang="cs-CZ" sz="1800" dirty="0" smtClean="0"/>
              <a:t> [online]. [cit. 5.11.2012]. Dostupný na WWW: 63. http://www.lucasgreenhouses.com/index.cfm?fuseaction=plants.plantDetail&amp;plant_id=60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jardipedia.com</a:t>
            </a:r>
            <a:r>
              <a:rPr lang="cs-CZ" sz="1800" dirty="0" smtClean="0"/>
              <a:t> [online]. [cit. 5.11.2012]. Dostupný na WWW: 67. http://www.jardipedia.com/fiche_Viola-x-wittrockiana-_5717.htm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amazon.com</a:t>
            </a:r>
            <a:r>
              <a:rPr lang="cs-CZ" sz="1800" dirty="0" smtClean="0"/>
              <a:t> [online]. [cit. 5.11.2012]. Dostupný na WWW: 66. http://www.amazon.com/Frizzle-Mixture-wittrockiana-Seed-Needs/dp/B003ZMC1DE </a:t>
            </a:r>
          </a:p>
          <a:p>
            <a:pPr eaLnBrk="1" hangingPunct="1"/>
            <a:r>
              <a:rPr lang="cs-CZ" sz="1800" dirty="0" smtClean="0"/>
              <a:t>Archiv autora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plantsgallery.blogspot.cz</a:t>
            </a:r>
            <a:r>
              <a:rPr lang="cs-CZ" sz="1800" dirty="0" smtClean="0"/>
              <a:t> [online]. [cit. 5.11.2012]. Dostupný na WWW: 64. http://plantsgallery.blogspot.cz/2012/05/viola-x-wittrockiana-delta-pure-golden.html </a:t>
            </a:r>
          </a:p>
          <a:p>
            <a:pPr eaLnBrk="1" hangingPunct="1">
              <a:buFont typeface="Wingdings" pitchFamily="2" charset="2"/>
              <a:buNone/>
            </a:pPr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2770" name="Picture 5" descr="5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2636838"/>
            <a:ext cx="3873500" cy="3886200"/>
          </a:xfrm>
        </p:spPr>
      </p:pic>
      <p:pic>
        <p:nvPicPr>
          <p:cNvPr id="32771" name="Picture 6" descr="4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643438" y="3213100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3794" name="Picture 5" descr="4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559050"/>
            <a:ext cx="4032250" cy="4032250"/>
          </a:xfrm>
        </p:spPr>
      </p:pic>
      <p:pic>
        <p:nvPicPr>
          <p:cNvPr id="33795" name="Picture 6" descr="6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2500" r="5504"/>
          <a:stretch>
            <a:fillRect/>
          </a:stretch>
        </p:blipFill>
        <p:spPr>
          <a:xfrm>
            <a:off x="4500563" y="2708275"/>
            <a:ext cx="4319587" cy="38417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4818" name="Picture 5" descr="5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r="21541"/>
          <a:stretch>
            <a:fillRect/>
          </a:stretch>
        </p:blipFill>
        <p:spPr>
          <a:xfrm>
            <a:off x="250825" y="2613025"/>
            <a:ext cx="4249738" cy="4057650"/>
          </a:xfrm>
        </p:spPr>
      </p:pic>
      <p:pic>
        <p:nvPicPr>
          <p:cNvPr id="34819" name="Picture 6" descr="6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859338" y="2636838"/>
            <a:ext cx="4041775" cy="40306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3197</TotalTime>
  <Words>757</Words>
  <Application>Microsoft Office PowerPoint</Application>
  <PresentationFormat>Předvádění na obrazovce (4:3)</PresentationFormat>
  <Paragraphs>81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Pixel</vt:lpstr>
      <vt:lpstr>Prezentace aplikace PowerPoint</vt:lpstr>
      <vt:lpstr>ANOTACE</vt:lpstr>
      <vt:lpstr>Prezentace aplikace PowerPoint</vt:lpstr>
      <vt:lpstr>DIANTHUS  BARBATUS  HVOZDÍK  VOUSATÝ</vt:lpstr>
      <vt:lpstr>POPIS: výška 30 – 60 cm, listy vstřícné, kopinaté, vejčité, celokrajné, květy ve vidlanu, bílé, růžové, červené, jednoduché i plné</vt:lpstr>
      <vt:lpstr>NÁROKY: slunce až polostín, lehčí vápenité, humózní půdy, vydrží i více let, ale pěstuje se jako dvouletka POUŽITÍ: na záhony, k řezu a rychlení</vt:lpstr>
      <vt:lpstr>ZDROJE</vt:lpstr>
      <vt:lpstr>DIGITALIS  PURPUREA  NÁPRSTNÍK  ČERVENÝ</vt:lpstr>
      <vt:lpstr>POPIS: výška 60 -150 cm, prvním rokem má růžici listů, ve druhém nevětvenou lodyhu s vejčitými vroubkovanými listy, květenství je vzpřímený hrozen zvonkovitých květů (až 120 kusů) nachové, bílé, žluté kvete VI – VIII, jedovatý</vt:lpstr>
      <vt:lpstr>NÁROKY: slunce až polostín, středně těžká kyselejší půda, vlhčí a humózní POUŽITÍ: záhony, jako léčivá rostlina</vt:lpstr>
      <vt:lpstr>ZDROJE</vt:lpstr>
      <vt:lpstr>MYOSOTIS  SYLVATICA  POMNĚNKA  LESNÍ</vt:lpstr>
      <vt:lpstr>POPIS: výška 15 – 35 cm, větvená, hustě chlupatá lodyha, listy eliptické až vejčité, květenství je mnohokvětý vijan zvonkovitých květů, světle modré, bílé, růžové, kvete V - VI</vt:lpstr>
      <vt:lpstr>NÁROKY: slunce až polostín, vlhčí humózní půda s dostatkem draslíku  POUŽITÍ: na záhony, do nádob, vyšší i k řezu</vt:lpstr>
      <vt:lpstr>ZDROJE</vt:lpstr>
      <vt:lpstr>VIOLA x WITTROCKIANA MACEŠKA  ZAHRADNÍ</vt:lpstr>
      <vt:lpstr>POPIS: výška 15 – 30 cm, jednoduché řapíkaté listy, vejčité až podlouhlé, vroubkovaně pilovité, samostatné květy jedno i vícebarevné, často s okem, má odstíny všech barev, vykvétá již na podzim, ale hlavně na jaře, oblíbená je také Viola cornuta – Violka rohatá, která má drobnější květy</vt:lpstr>
      <vt:lpstr>NÁROKY: slunce až polostín, špatně však snášejí sucho a sluneční úpal, středně těžká, humózní, živná, neutrální půda   POUŽITÍ: na záhony, hroby, do nádob</vt:lpstr>
      <vt:lpstr>ZDROJE</vt:lpstr>
      <vt:lpstr>Určete názvy letniček, které jsou na obrázcích</vt:lpstr>
      <vt:lpstr>Určete názvy letniček, které jsou na obrázcích</vt:lpstr>
      <vt:lpstr>Určete názvy letniček,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uzivatel</cp:lastModifiedBy>
  <cp:revision>114</cp:revision>
  <dcterms:modified xsi:type="dcterms:W3CDTF">2013-02-11T09:51:43Z</dcterms:modified>
</cp:coreProperties>
</file>