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12"/>
  </p:notesMasterIdLst>
  <p:handoutMasterIdLst>
    <p:handoutMasterId r:id="rId13"/>
  </p:handoutMasterIdLst>
  <p:sldIdLst>
    <p:sldId id="265" r:id="rId2"/>
    <p:sldId id="266" r:id="rId3"/>
    <p:sldId id="256" r:id="rId4"/>
    <p:sldId id="259" r:id="rId5"/>
    <p:sldId id="260" r:id="rId6"/>
    <p:sldId id="261" r:id="rId7"/>
    <p:sldId id="262" r:id="rId8"/>
    <p:sldId id="263" r:id="rId9"/>
    <p:sldId id="264" r:id="rId10"/>
    <p:sldId id="258" r:id="rId11"/>
  </p:sldIdLst>
  <p:sldSz cx="9144000" cy="6858000" type="screen4x3"/>
  <p:notesSz cx="9723438" cy="6858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9789" autoAdjust="0"/>
  </p:normalViewPr>
  <p:slideViewPr>
    <p:cSldViewPr>
      <p:cViewPr>
        <p:scale>
          <a:sx n="74" d="100"/>
          <a:sy n="74" d="100"/>
        </p:scale>
        <p:origin x="-396" y="20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5507698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DABF56E-5851-4BFE-87B0-E902D78DE3BC}" type="datetimeFigureOut">
              <a:rPr lang="cs-CZ" smtClean="0"/>
              <a:pPr/>
              <a:t>1.1.2003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5507698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6F6C89A-844A-4C7B-B6F0-967C91740B6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46906677"/>
      </p:ext>
    </p:extLst>
  </p:cSld>
  <p:clrMap bg1="lt1" tx1="dk1" bg2="lt2" tx2="dk2" accent1="accent1" accent2="accent2" accent3="accent3" accent4="accent4" accent5="accent5" accent6="accent6" hlink="hlink" folHlink="folHlink"/>
  <p:hf sldNum="0" hd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5507698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0F4B3C5-9FB4-403B-ACC2-89905E69562F}" type="datetimeFigureOut">
              <a:rPr lang="cs-CZ" smtClean="0"/>
              <a:pPr/>
              <a:t>1.1.2003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3148013" y="514350"/>
            <a:ext cx="3427412" cy="25717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972344" y="3257550"/>
            <a:ext cx="777875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5507698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7BF46F9-9F01-48D2-845F-98181578336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0220804"/>
      </p:ext>
    </p:extLst>
  </p:cSld>
  <p:clrMap bg1="lt1" tx1="dk1" bg2="lt2" tx2="dk2" accent1="accent1" accent2="accent2" accent3="accent3" accent4="accent4" accent5="accent5" accent6="accent6" hlink="hlink" folHlink="folHlink"/>
  <p:hf sldNum="0" hd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215276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Poznámky: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Žáci řeší příklady z atlasu světa, za roletou mají vždy správné řešení. Nejdříve zjistí rozdíl ve stupních a poté převedou na vzdálenost v kilometrech.</a:t>
            </a:r>
          </a:p>
          <a:p>
            <a:endParaRPr lang="cs-CZ" sz="1000" i="1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9754680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Poznámky: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Za roletou je správné </a:t>
            </a:r>
            <a:r>
              <a:rPr lang="cs-CZ" dirty="0" smtClean="0"/>
              <a:t>řešení.</a:t>
            </a:r>
            <a:endParaRPr lang="cs-CZ" dirty="0" smtClean="0"/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cs-CZ" dirty="0" smtClean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3153586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Poznámky: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Za roletou je správné </a:t>
            </a:r>
            <a:r>
              <a:rPr lang="cs-CZ" dirty="0" smtClean="0"/>
              <a:t>řešení.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9717504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Poznámky: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Za roletou je správné </a:t>
            </a:r>
            <a:r>
              <a:rPr lang="cs-CZ" dirty="0" smtClean="0"/>
              <a:t>řešení.</a:t>
            </a:r>
            <a:endParaRPr lang="cs-CZ" dirty="0" smtClean="0"/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9429886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Poznámky: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Za roletou je správné </a:t>
            </a:r>
            <a:r>
              <a:rPr lang="cs-CZ" dirty="0" smtClean="0"/>
              <a:t>řešení.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7391622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Poznámky: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Za roletou je </a:t>
            </a:r>
            <a:r>
              <a:rPr lang="cs-CZ" smtClean="0"/>
              <a:t>správné </a:t>
            </a:r>
            <a:r>
              <a:rPr lang="cs-CZ" smtClean="0"/>
              <a:t>řešení.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380311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215276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6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EB1F06-C000-440E-9C99-2CA2E5315374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817746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3B8C61-CA0A-4EE0-B796-6BA3E31D3DED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88192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4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3C6299-46CF-4544-B57E-18DA917B92F1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550058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F79F0E-D906-4840-90E9-292085347511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016491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1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1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23110F-5EAD-4F9B-8723-859CAE075D97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772626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F6D48E-F013-4915-B344-401A5EE12E76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097144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6639FB-2B08-4423-89EE-465712EA19DC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36135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1"/>
            <a:ext cx="5111751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435101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C4FD4F-AB44-4828-B20D-BAB465DA3449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9121549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1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9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D9042E-BCED-4971-ACD0-B31A49841266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27507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93E70E-5C07-4550-B469-BE72EA1D84B9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93122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4B1C4C-C5F2-4E2D-BA89-EB5F1B132F8B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741077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341E0A-7DF9-4AC3-970D-C5BA6ED94BE1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1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022361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0" y="1700808"/>
            <a:ext cx="9144000" cy="4320480"/>
          </a:xfrm>
        </p:spPr>
        <p:txBody>
          <a:bodyPr>
            <a:normAutofit lnSpcReduction="10000"/>
          </a:bodyPr>
          <a:lstStyle/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Člověk a příroda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Zeměpis</a:t>
            </a:r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Praktický zeměpis</a:t>
            </a:r>
          </a:p>
          <a:p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Šířkové stupně</a:t>
            </a:r>
          </a:p>
          <a:p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VY_32_INOVACE_13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Sada 4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Základní škola T. G. Masaryka, Český Krumlov, T. G. Masaryka 213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Vypracoval: Mgr. Jan </a:t>
            </a:r>
            <a:r>
              <a:rPr lang="cs-CZ" sz="1500" dirty="0" err="1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Herbe</a:t>
            </a:r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, 08 – 2011  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3075" name="Picture 3" descr="F:\Šablony 2010\TVORBA MATERIÁLŮ\vzorové hodiny\opvk_hor_zakladni_logolink_bar_cz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68488" y="332656"/>
            <a:ext cx="5407025" cy="1046163"/>
          </a:xfrm>
          <a:prstGeom prst="rect">
            <a:avLst/>
          </a:prstGeom>
          <a:noFill/>
        </p:spPr>
      </p:pic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155497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000" dirty="0" smtClean="0"/>
              <a:t/>
            </a:r>
            <a:br>
              <a:rPr lang="cs-CZ" sz="1000" dirty="0" smtClean="0"/>
            </a:br>
            <a:endParaRPr lang="cs-CZ" sz="1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548681"/>
            <a:ext cx="7848872" cy="17081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Anotace: 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Předmět: zeměpisný seminář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Ročník: 8.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Využití materiálu: zjišťování vzdáleností na mapách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Forma výuky: prezentace v programu PowerPoint, procvičování s mapami – podrobnější metodika viz poznámky u </a:t>
            </a:r>
            <a:r>
              <a:rPr lang="cs-CZ" sz="1500" smtClean="0">
                <a:latin typeface="Tahoma" pitchFamily="34" charset="0"/>
                <a:ea typeface="Tahoma" pitchFamily="34" charset="0"/>
                <a:cs typeface="Tahoma" pitchFamily="34" charset="0"/>
              </a:rPr>
              <a:t>jednotlivých snímků </a:t>
            </a:r>
            <a:endParaRPr lang="cs-CZ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Pomůcky: počítač, dataprojektor, školní atlas světa (Kartografie)</a:t>
            </a:r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9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295436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Šířkové stupně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  <a:p>
            <a:endParaRPr lang="cs-CZ" dirty="0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pic>
        <p:nvPicPr>
          <p:cNvPr id="105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6" name="Picture 2" descr="C:\Documents and Settings\Jan\Local Settings\Temporary Internet Files\Content.IE5\A0WBDK2E\MC90029928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8269" y="1700808"/>
            <a:ext cx="4307463" cy="42946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/>
              <a:t>Jednomu stupni zeměpisné šířky odpovídá přibližně 111 km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grpSp>
        <p:nvGrpSpPr>
          <p:cNvPr id="17" name="Skupina 16"/>
          <p:cNvGrpSpPr/>
          <p:nvPr/>
        </p:nvGrpSpPr>
        <p:grpSpPr>
          <a:xfrm>
            <a:off x="1259632" y="2913910"/>
            <a:ext cx="6496993" cy="1733129"/>
            <a:chOff x="1259632" y="2913910"/>
            <a:chExt cx="6496993" cy="1733129"/>
          </a:xfrm>
        </p:grpSpPr>
        <p:cxnSp>
          <p:nvCxnSpPr>
            <p:cNvPr id="6" name="Přímá spojnice 5"/>
            <p:cNvCxnSpPr/>
            <p:nvPr/>
          </p:nvCxnSpPr>
          <p:spPr>
            <a:xfrm flipV="1">
              <a:off x="1259632" y="3267853"/>
              <a:ext cx="4968552" cy="36004"/>
            </a:xfrm>
            <a:prstGeom prst="line">
              <a:avLst/>
            </a:prstGeom>
            <a:ln w="762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Přímá spojnice 9"/>
            <p:cNvCxnSpPr/>
            <p:nvPr/>
          </p:nvCxnSpPr>
          <p:spPr>
            <a:xfrm flipV="1">
              <a:off x="1259632" y="4293096"/>
              <a:ext cx="4968552" cy="36004"/>
            </a:xfrm>
            <a:prstGeom prst="line">
              <a:avLst/>
            </a:prstGeom>
            <a:ln w="762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1" name="TextovéPole 10"/>
            <p:cNvSpPr txBox="1"/>
            <p:nvPr/>
          </p:nvSpPr>
          <p:spPr>
            <a:xfrm>
              <a:off x="6876256" y="2913910"/>
              <a:ext cx="880369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/>
                <a:t>10°</a:t>
              </a:r>
              <a:endParaRPr lang="cs-CZ" sz="4000" b="1" dirty="0"/>
            </a:p>
          </p:txBody>
        </p:sp>
        <p:sp>
          <p:nvSpPr>
            <p:cNvPr id="12" name="TextovéPole 11"/>
            <p:cNvSpPr txBox="1"/>
            <p:nvPr/>
          </p:nvSpPr>
          <p:spPr>
            <a:xfrm>
              <a:off x="7020272" y="3939153"/>
              <a:ext cx="620683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/>
                <a:t>9°</a:t>
              </a:r>
              <a:endParaRPr lang="cs-CZ" sz="4000" b="1" dirty="0"/>
            </a:p>
          </p:txBody>
        </p:sp>
        <p:cxnSp>
          <p:nvCxnSpPr>
            <p:cNvPr id="14" name="Přímá spojnice 13"/>
            <p:cNvCxnSpPr/>
            <p:nvPr/>
          </p:nvCxnSpPr>
          <p:spPr>
            <a:xfrm>
              <a:off x="3563888" y="3285855"/>
              <a:ext cx="0" cy="1025243"/>
            </a:xfrm>
            <a:prstGeom prst="line">
              <a:avLst/>
            </a:prstGeom>
            <a:ln w="762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6" name="TextovéPole 15"/>
            <p:cNvSpPr txBox="1"/>
            <p:nvPr/>
          </p:nvSpPr>
          <p:spPr>
            <a:xfrm>
              <a:off x="3995936" y="3449955"/>
              <a:ext cx="1742785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>
                  <a:solidFill>
                    <a:srgbClr val="FF0000"/>
                  </a:solidFill>
                </a:rPr>
                <a:t>111 km</a:t>
              </a:r>
              <a:endParaRPr lang="cs-CZ" sz="4000" b="1" dirty="0">
                <a:solidFill>
                  <a:srgbClr val="FF0000"/>
                </a:solidFill>
              </a:endParaRPr>
            </a:p>
          </p:txBody>
        </p:sp>
      </p:grpSp>
      <p:pic>
        <p:nvPicPr>
          <p:cNvPr id="18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38787714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Zjisti vzdálenost ve stupních a km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grpSp>
        <p:nvGrpSpPr>
          <p:cNvPr id="12" name="Skupina 11"/>
          <p:cNvGrpSpPr/>
          <p:nvPr/>
        </p:nvGrpSpPr>
        <p:grpSpPr>
          <a:xfrm>
            <a:off x="1043608" y="1600201"/>
            <a:ext cx="6596938" cy="4525963"/>
            <a:chOff x="1043608" y="1600201"/>
            <a:chExt cx="6596938" cy="4525963"/>
          </a:xfrm>
        </p:grpSpPr>
        <p:cxnSp>
          <p:nvCxnSpPr>
            <p:cNvPr id="6" name="Přímá spojnice 5"/>
            <p:cNvCxnSpPr>
              <a:stCxn id="3" idx="0"/>
              <a:endCxn id="3" idx="2"/>
            </p:cNvCxnSpPr>
            <p:nvPr/>
          </p:nvCxnSpPr>
          <p:spPr>
            <a:xfrm>
              <a:off x="4572000" y="1600201"/>
              <a:ext cx="0" cy="4525963"/>
            </a:xfrm>
            <a:prstGeom prst="line">
              <a:avLst/>
            </a:prstGeom>
            <a:ln w="381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" name="Ovál 6"/>
            <p:cNvSpPr/>
            <p:nvPr/>
          </p:nvSpPr>
          <p:spPr>
            <a:xfrm>
              <a:off x="4438836" y="1916832"/>
              <a:ext cx="266328" cy="266328"/>
            </a:xfrm>
            <a:prstGeom prst="ellipse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" name="Ovál 7"/>
            <p:cNvSpPr/>
            <p:nvPr/>
          </p:nvSpPr>
          <p:spPr>
            <a:xfrm>
              <a:off x="4438836" y="5445224"/>
              <a:ext cx="266328" cy="266328"/>
            </a:xfrm>
            <a:prstGeom prst="ellipse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TextovéPole 8"/>
            <p:cNvSpPr txBox="1"/>
            <p:nvPr/>
          </p:nvSpPr>
          <p:spPr>
            <a:xfrm>
              <a:off x="5796136" y="1696053"/>
              <a:ext cx="1294906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/>
                <a:t>Tunis</a:t>
              </a:r>
              <a:endParaRPr lang="cs-CZ" sz="4000" b="1" dirty="0"/>
            </a:p>
          </p:txBody>
        </p:sp>
        <p:sp>
          <p:nvSpPr>
            <p:cNvPr id="10" name="TextovéPole 9"/>
            <p:cNvSpPr txBox="1"/>
            <p:nvPr/>
          </p:nvSpPr>
          <p:spPr>
            <a:xfrm>
              <a:off x="5436096" y="5224445"/>
              <a:ext cx="2204450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err="1" smtClean="0"/>
                <a:t>Bamenda</a:t>
              </a:r>
              <a:endParaRPr lang="cs-CZ" sz="4000" b="1" dirty="0"/>
            </a:p>
          </p:txBody>
        </p:sp>
        <p:sp>
          <p:nvSpPr>
            <p:cNvPr id="11" name="TextovéPole 10"/>
            <p:cNvSpPr txBox="1"/>
            <p:nvPr/>
          </p:nvSpPr>
          <p:spPr>
            <a:xfrm>
              <a:off x="1043608" y="3140968"/>
              <a:ext cx="2002471" cy="132343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>
                  <a:solidFill>
                    <a:srgbClr val="FF0000"/>
                  </a:solidFill>
                </a:rPr>
                <a:t>31°</a:t>
              </a:r>
            </a:p>
            <a:p>
              <a:r>
                <a:rPr lang="cs-CZ" sz="4000" b="1" dirty="0" smtClean="0">
                  <a:solidFill>
                    <a:srgbClr val="FF0000"/>
                  </a:solidFill>
                </a:rPr>
                <a:t>3441 km</a:t>
              </a:r>
              <a:endParaRPr lang="cs-CZ" sz="4000" b="1" dirty="0">
                <a:solidFill>
                  <a:srgbClr val="FF0000"/>
                </a:solidFill>
              </a:endParaRPr>
            </a:p>
          </p:txBody>
        </p:sp>
      </p:grpSp>
      <p:pic>
        <p:nvPicPr>
          <p:cNvPr id="2050" name="Picture 2" descr="C:\Documents and Settings\Jan\Local Settings\Temporary Internet Files\Content.IE5\RWTHYNQJ\MC90035238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2955809"/>
            <a:ext cx="2499090" cy="24631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12302827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rgbClr val="FF0000"/>
                </a:solidFill>
              </a:rPr>
              <a:t>Zjisti vzdálenost ve stupních a km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grpSp>
        <p:nvGrpSpPr>
          <p:cNvPr id="5" name="Skupina 4"/>
          <p:cNvGrpSpPr/>
          <p:nvPr/>
        </p:nvGrpSpPr>
        <p:grpSpPr>
          <a:xfrm>
            <a:off x="970892" y="1600199"/>
            <a:ext cx="6649201" cy="4525963"/>
            <a:chOff x="1043608" y="1600201"/>
            <a:chExt cx="6649201" cy="4525963"/>
          </a:xfrm>
        </p:grpSpPr>
        <p:cxnSp>
          <p:nvCxnSpPr>
            <p:cNvPr id="6" name="Přímá spojnice 5"/>
            <p:cNvCxnSpPr/>
            <p:nvPr/>
          </p:nvCxnSpPr>
          <p:spPr>
            <a:xfrm>
              <a:off x="4572000" y="1600201"/>
              <a:ext cx="0" cy="4525963"/>
            </a:xfrm>
            <a:prstGeom prst="line">
              <a:avLst/>
            </a:prstGeom>
            <a:ln w="381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" name="Ovál 6"/>
            <p:cNvSpPr/>
            <p:nvPr/>
          </p:nvSpPr>
          <p:spPr>
            <a:xfrm>
              <a:off x="4438836" y="1916832"/>
              <a:ext cx="266328" cy="266328"/>
            </a:xfrm>
            <a:prstGeom prst="ellipse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" name="Ovál 7"/>
            <p:cNvSpPr/>
            <p:nvPr/>
          </p:nvSpPr>
          <p:spPr>
            <a:xfrm>
              <a:off x="4438836" y="5445224"/>
              <a:ext cx="266328" cy="266328"/>
            </a:xfrm>
            <a:prstGeom prst="ellipse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TextovéPole 8"/>
            <p:cNvSpPr txBox="1"/>
            <p:nvPr/>
          </p:nvSpPr>
          <p:spPr>
            <a:xfrm>
              <a:off x="5796136" y="1696053"/>
              <a:ext cx="1896673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err="1" smtClean="0"/>
                <a:t>Manaus</a:t>
              </a:r>
              <a:endParaRPr lang="cs-CZ" sz="4000" b="1" dirty="0"/>
            </a:p>
          </p:txBody>
        </p:sp>
        <p:sp>
          <p:nvSpPr>
            <p:cNvPr id="10" name="TextovéPole 9"/>
            <p:cNvSpPr txBox="1"/>
            <p:nvPr/>
          </p:nvSpPr>
          <p:spPr>
            <a:xfrm>
              <a:off x="5436096" y="5224445"/>
              <a:ext cx="2231701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err="1" smtClean="0"/>
                <a:t>Hopedale</a:t>
              </a:r>
              <a:endParaRPr lang="cs-CZ" sz="4000" b="1" dirty="0"/>
            </a:p>
          </p:txBody>
        </p:sp>
        <p:sp>
          <p:nvSpPr>
            <p:cNvPr id="11" name="TextovéPole 10"/>
            <p:cNvSpPr txBox="1"/>
            <p:nvPr/>
          </p:nvSpPr>
          <p:spPr>
            <a:xfrm>
              <a:off x="1043608" y="3140968"/>
              <a:ext cx="2002471" cy="132343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>
                  <a:solidFill>
                    <a:srgbClr val="FF0000"/>
                  </a:solidFill>
                </a:rPr>
                <a:t>59°</a:t>
              </a:r>
            </a:p>
            <a:p>
              <a:r>
                <a:rPr lang="cs-CZ" sz="4000" b="1" dirty="0" smtClean="0">
                  <a:solidFill>
                    <a:srgbClr val="FF0000"/>
                  </a:solidFill>
                </a:rPr>
                <a:t>6549 km</a:t>
              </a:r>
              <a:endParaRPr lang="cs-CZ" sz="4000" b="1" dirty="0">
                <a:solidFill>
                  <a:srgbClr val="FF0000"/>
                </a:solidFill>
              </a:endParaRPr>
            </a:p>
          </p:txBody>
        </p:sp>
      </p:grpSp>
      <p:pic>
        <p:nvPicPr>
          <p:cNvPr id="12" name="Picture 2" descr="C:\Documents and Settings\Jan\Local Settings\Temporary Internet Files\Content.IE5\RWTHYNQJ\MC90035238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4466" y="2982044"/>
            <a:ext cx="2499090" cy="24631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1009565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rgbClr val="FF0000"/>
                </a:solidFill>
              </a:rPr>
              <a:t>Zjisti vzdálenost ve stupních a km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grpSp>
        <p:nvGrpSpPr>
          <p:cNvPr id="14" name="Skupina 13"/>
          <p:cNvGrpSpPr/>
          <p:nvPr/>
        </p:nvGrpSpPr>
        <p:grpSpPr>
          <a:xfrm>
            <a:off x="1169126" y="1608192"/>
            <a:ext cx="6931266" cy="4525963"/>
            <a:chOff x="1169126" y="1608192"/>
            <a:chExt cx="6931266" cy="4525963"/>
          </a:xfrm>
        </p:grpSpPr>
        <p:cxnSp>
          <p:nvCxnSpPr>
            <p:cNvPr id="6" name="Přímá spojnice 5"/>
            <p:cNvCxnSpPr/>
            <p:nvPr/>
          </p:nvCxnSpPr>
          <p:spPr>
            <a:xfrm>
              <a:off x="4697518" y="1608192"/>
              <a:ext cx="0" cy="4525963"/>
            </a:xfrm>
            <a:prstGeom prst="line">
              <a:avLst/>
            </a:prstGeom>
            <a:ln w="381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" name="Ovál 6"/>
            <p:cNvSpPr/>
            <p:nvPr/>
          </p:nvSpPr>
          <p:spPr>
            <a:xfrm>
              <a:off x="4564354" y="1924822"/>
              <a:ext cx="266328" cy="266328"/>
            </a:xfrm>
            <a:prstGeom prst="ellipse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" name="Ovál 7"/>
            <p:cNvSpPr/>
            <p:nvPr/>
          </p:nvSpPr>
          <p:spPr>
            <a:xfrm>
              <a:off x="4564354" y="5453214"/>
              <a:ext cx="266328" cy="266328"/>
            </a:xfrm>
            <a:prstGeom prst="ellipse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TextovéPole 8"/>
            <p:cNvSpPr txBox="1"/>
            <p:nvPr/>
          </p:nvSpPr>
          <p:spPr>
            <a:xfrm>
              <a:off x="5921654" y="1704044"/>
              <a:ext cx="2178738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err="1" smtClean="0"/>
                <a:t>Zgorzelec</a:t>
              </a:r>
              <a:endParaRPr lang="cs-CZ" sz="4000" b="1" dirty="0"/>
            </a:p>
          </p:txBody>
        </p:sp>
        <p:sp>
          <p:nvSpPr>
            <p:cNvPr id="10" name="TextovéPole 9"/>
            <p:cNvSpPr txBox="1"/>
            <p:nvPr/>
          </p:nvSpPr>
          <p:spPr>
            <a:xfrm>
              <a:off x="5750069" y="4791495"/>
              <a:ext cx="2350323" cy="132343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cs-CZ" sz="4000" b="1" dirty="0" smtClean="0"/>
                <a:t>Jindřichův</a:t>
              </a:r>
            </a:p>
            <a:p>
              <a:pPr algn="ctr"/>
              <a:r>
                <a:rPr lang="cs-CZ" sz="4000" b="1" dirty="0" smtClean="0"/>
                <a:t>Hradec</a:t>
              </a:r>
              <a:endParaRPr lang="cs-CZ" sz="4000" b="1" dirty="0"/>
            </a:p>
          </p:txBody>
        </p:sp>
        <p:sp>
          <p:nvSpPr>
            <p:cNvPr id="11" name="TextovéPole 10"/>
            <p:cNvSpPr txBox="1"/>
            <p:nvPr/>
          </p:nvSpPr>
          <p:spPr>
            <a:xfrm>
              <a:off x="1169126" y="3148958"/>
              <a:ext cx="1742785" cy="132343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>
                  <a:solidFill>
                    <a:srgbClr val="FF0000"/>
                  </a:solidFill>
                </a:rPr>
                <a:t>2°</a:t>
              </a:r>
            </a:p>
            <a:p>
              <a:r>
                <a:rPr lang="cs-CZ" sz="4000" b="1" dirty="0" smtClean="0">
                  <a:solidFill>
                    <a:srgbClr val="FF0000"/>
                  </a:solidFill>
                </a:rPr>
                <a:t>222 km</a:t>
              </a:r>
              <a:endParaRPr lang="cs-CZ" sz="4000" b="1" dirty="0">
                <a:solidFill>
                  <a:srgbClr val="FF0000"/>
                </a:solidFill>
              </a:endParaRPr>
            </a:p>
          </p:txBody>
        </p:sp>
      </p:grpSp>
      <p:pic>
        <p:nvPicPr>
          <p:cNvPr id="12" name="Picture 2" descr="C:\Documents and Settings\Jan\Local Settings\Temporary Internet Files\Content.IE5\RWTHYNQJ\MC90035238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2962234"/>
            <a:ext cx="2499090" cy="24631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34940885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rgbClr val="FF0000"/>
                </a:solidFill>
              </a:rPr>
              <a:t>Zjisti vzdálenost ve stupních a km</a:t>
            </a:r>
            <a:endParaRPr lang="cs-CZ" dirty="0"/>
          </a:p>
        </p:txBody>
      </p:sp>
      <p:grpSp>
        <p:nvGrpSpPr>
          <p:cNvPr id="14" name="Skupina 13"/>
          <p:cNvGrpSpPr/>
          <p:nvPr/>
        </p:nvGrpSpPr>
        <p:grpSpPr>
          <a:xfrm>
            <a:off x="1047612" y="1600201"/>
            <a:ext cx="6940948" cy="4525963"/>
            <a:chOff x="1047612" y="1600201"/>
            <a:chExt cx="6940948" cy="4525963"/>
          </a:xfrm>
        </p:grpSpPr>
        <p:cxnSp>
          <p:nvCxnSpPr>
            <p:cNvPr id="7" name="Přímá spojnice 6"/>
            <p:cNvCxnSpPr/>
            <p:nvPr/>
          </p:nvCxnSpPr>
          <p:spPr>
            <a:xfrm>
              <a:off x="4576004" y="1600201"/>
              <a:ext cx="0" cy="4525963"/>
            </a:xfrm>
            <a:prstGeom prst="line">
              <a:avLst/>
            </a:prstGeom>
            <a:ln w="381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8" name="Ovál 7"/>
            <p:cNvSpPr/>
            <p:nvPr/>
          </p:nvSpPr>
          <p:spPr>
            <a:xfrm>
              <a:off x="4442840" y="1916832"/>
              <a:ext cx="266328" cy="266328"/>
            </a:xfrm>
            <a:prstGeom prst="ellipse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Ovál 8"/>
            <p:cNvSpPr/>
            <p:nvPr/>
          </p:nvSpPr>
          <p:spPr>
            <a:xfrm>
              <a:off x="4442840" y="5445224"/>
              <a:ext cx="266328" cy="266328"/>
            </a:xfrm>
            <a:prstGeom prst="ellipse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" name="TextovéPole 9"/>
            <p:cNvSpPr txBox="1"/>
            <p:nvPr/>
          </p:nvSpPr>
          <p:spPr>
            <a:xfrm>
              <a:off x="5800140" y="1696053"/>
              <a:ext cx="2188420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err="1" smtClean="0"/>
                <a:t>Kimmirut</a:t>
              </a:r>
              <a:endParaRPr lang="cs-CZ" sz="4000" b="1" dirty="0"/>
            </a:p>
          </p:txBody>
        </p:sp>
        <p:sp>
          <p:nvSpPr>
            <p:cNvPr id="11" name="TextovéPole 10"/>
            <p:cNvSpPr txBox="1"/>
            <p:nvPr/>
          </p:nvSpPr>
          <p:spPr>
            <a:xfrm>
              <a:off x="6575223" y="4928972"/>
              <a:ext cx="1413337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cs-CZ" sz="4000" b="1" dirty="0" smtClean="0"/>
                <a:t>Hoste</a:t>
              </a:r>
              <a:endParaRPr lang="cs-CZ" sz="4000" b="1" dirty="0"/>
            </a:p>
          </p:txBody>
        </p:sp>
        <p:sp>
          <p:nvSpPr>
            <p:cNvPr id="12" name="TextovéPole 11"/>
            <p:cNvSpPr txBox="1"/>
            <p:nvPr/>
          </p:nvSpPr>
          <p:spPr>
            <a:xfrm>
              <a:off x="1047612" y="3140968"/>
              <a:ext cx="2377574" cy="132343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>
                  <a:solidFill>
                    <a:srgbClr val="FF0000"/>
                  </a:solidFill>
                </a:rPr>
                <a:t>119°</a:t>
              </a:r>
            </a:p>
            <a:p>
              <a:r>
                <a:rPr lang="cs-CZ" sz="4000" b="1" dirty="0" smtClean="0">
                  <a:solidFill>
                    <a:srgbClr val="FF0000"/>
                  </a:solidFill>
                </a:rPr>
                <a:t>13 209 km</a:t>
              </a:r>
              <a:endParaRPr lang="cs-CZ" sz="4000" b="1" dirty="0">
                <a:solidFill>
                  <a:srgbClr val="FF0000"/>
                </a:solidFill>
              </a:endParaRPr>
            </a:p>
          </p:txBody>
        </p:sp>
      </p:grpSp>
      <p:pic>
        <p:nvPicPr>
          <p:cNvPr id="13" name="Picture 2" descr="C:\Documents and Settings\Jan\Local Settings\Temporary Internet Files\Content.IE5\RWTHYNQJ\MC90035238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6930" y="2819672"/>
            <a:ext cx="2798937" cy="27587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41939024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rgbClr val="FF0000"/>
                </a:solidFill>
              </a:rPr>
              <a:t>Zjisti vzdálenost ve stupních a km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grpSp>
        <p:nvGrpSpPr>
          <p:cNvPr id="13" name="Skupina 12"/>
          <p:cNvGrpSpPr/>
          <p:nvPr/>
        </p:nvGrpSpPr>
        <p:grpSpPr>
          <a:xfrm>
            <a:off x="1043608" y="1529081"/>
            <a:ext cx="6657217" cy="4525963"/>
            <a:chOff x="1043608" y="1529081"/>
            <a:chExt cx="6657217" cy="4525963"/>
          </a:xfrm>
        </p:grpSpPr>
        <p:cxnSp>
          <p:nvCxnSpPr>
            <p:cNvPr id="7" name="Přímá spojnice 6"/>
            <p:cNvCxnSpPr/>
            <p:nvPr/>
          </p:nvCxnSpPr>
          <p:spPr>
            <a:xfrm>
              <a:off x="4572000" y="1529081"/>
              <a:ext cx="0" cy="4525963"/>
            </a:xfrm>
            <a:prstGeom prst="line">
              <a:avLst/>
            </a:prstGeom>
            <a:ln w="381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8" name="Ovál 7"/>
            <p:cNvSpPr/>
            <p:nvPr/>
          </p:nvSpPr>
          <p:spPr>
            <a:xfrm>
              <a:off x="4438836" y="1845712"/>
              <a:ext cx="266328" cy="266328"/>
            </a:xfrm>
            <a:prstGeom prst="ellipse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Ovál 8"/>
            <p:cNvSpPr/>
            <p:nvPr/>
          </p:nvSpPr>
          <p:spPr>
            <a:xfrm>
              <a:off x="4438836" y="5374104"/>
              <a:ext cx="266328" cy="266328"/>
            </a:xfrm>
            <a:prstGeom prst="ellipse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" name="TextovéPole 9"/>
            <p:cNvSpPr txBox="1"/>
            <p:nvPr/>
          </p:nvSpPr>
          <p:spPr>
            <a:xfrm>
              <a:off x="5796136" y="1685429"/>
              <a:ext cx="1904689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err="1" smtClean="0"/>
                <a:t>Arnhem</a:t>
              </a:r>
              <a:endParaRPr lang="cs-CZ" sz="4000" b="1" dirty="0"/>
            </a:p>
          </p:txBody>
        </p:sp>
        <p:sp>
          <p:nvSpPr>
            <p:cNvPr id="11" name="TextovéPole 10"/>
            <p:cNvSpPr txBox="1"/>
            <p:nvPr/>
          </p:nvSpPr>
          <p:spPr>
            <a:xfrm>
              <a:off x="6077688" y="5134717"/>
              <a:ext cx="1623137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cs-CZ" sz="4000" b="1" dirty="0" err="1" smtClean="0"/>
                <a:t>Toulon</a:t>
              </a:r>
              <a:endParaRPr lang="cs-CZ" sz="4000" b="1" dirty="0"/>
            </a:p>
          </p:txBody>
        </p:sp>
        <p:sp>
          <p:nvSpPr>
            <p:cNvPr id="12" name="TextovéPole 11"/>
            <p:cNvSpPr txBox="1"/>
            <p:nvPr/>
          </p:nvSpPr>
          <p:spPr>
            <a:xfrm>
              <a:off x="1043608" y="3069848"/>
              <a:ext cx="1742785" cy="132343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>
                  <a:solidFill>
                    <a:srgbClr val="FF0000"/>
                  </a:solidFill>
                </a:rPr>
                <a:t>9</a:t>
              </a:r>
              <a:r>
                <a:rPr lang="cs-CZ" sz="4000" b="1" dirty="0" smtClean="0">
                  <a:solidFill>
                    <a:srgbClr val="FF0000"/>
                  </a:solidFill>
                </a:rPr>
                <a:t>°</a:t>
              </a:r>
            </a:p>
            <a:p>
              <a:r>
                <a:rPr lang="cs-CZ" sz="4000" b="1" dirty="0" smtClean="0">
                  <a:solidFill>
                    <a:srgbClr val="FF0000"/>
                  </a:solidFill>
                </a:rPr>
                <a:t>999 km</a:t>
              </a:r>
              <a:endParaRPr lang="cs-CZ" sz="4000" b="1" dirty="0">
                <a:solidFill>
                  <a:srgbClr val="FF0000"/>
                </a:solidFill>
              </a:endParaRPr>
            </a:p>
          </p:txBody>
        </p:sp>
      </p:grpSp>
      <p:pic>
        <p:nvPicPr>
          <p:cNvPr id="14" name="Picture 2" descr="C:\Documents and Settings\Jan\Local Settings\Temporary Internet Files\Content.IE5\RWTHYNQJ\MC90035238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2752932"/>
            <a:ext cx="2798937" cy="27587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4839116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000" dirty="0" smtClean="0"/>
              <a:t/>
            </a:r>
            <a:br>
              <a:rPr lang="cs-CZ" sz="1000" dirty="0" smtClean="0"/>
            </a:br>
            <a:endParaRPr lang="cs-CZ" sz="1000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683568" y="548681"/>
            <a:ext cx="784887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Citace:</a:t>
            </a:r>
          </a:p>
          <a:p>
            <a:r>
              <a:rPr lang="cs-CZ" sz="1500" dirty="0">
                <a:latin typeface="Tahoma" pitchFamily="34" charset="0"/>
              </a:rPr>
              <a:t>http://office.microsoft.com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</a:p>
          <a:p>
            <a:endParaRPr lang="cs-CZ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lvl="1">
              <a:buFont typeface="Arial" pitchFamily="34" charset="0"/>
              <a:buChar char="•"/>
            </a:pPr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9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6347667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384</TotalTime>
  <Words>288</Words>
  <Application>Microsoft Office PowerPoint</Application>
  <PresentationFormat>Předvádění na obrazovce (4:3)</PresentationFormat>
  <Paragraphs>115</Paragraphs>
  <Slides>10</Slides>
  <Notes>10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Prezentace aplikace PowerPoint</vt:lpstr>
      <vt:lpstr> </vt:lpstr>
      <vt:lpstr>Šířkové stupně</vt:lpstr>
      <vt:lpstr>Jednomu stupni zeměpisné šířky odpovídá přibližně 111 km</vt:lpstr>
      <vt:lpstr>Zjisti vzdálenost ve stupních a km</vt:lpstr>
      <vt:lpstr>Zjisti vzdálenost ve stupních a km</vt:lpstr>
      <vt:lpstr>Zjisti vzdálenost ve stupních a km</vt:lpstr>
      <vt:lpstr>Zjisti vzdálenost ve stupních a km</vt:lpstr>
      <vt:lpstr>Zjisti vzdálenost ve stupních a km</vt:lpstr>
      <vt:lpstr> </vt:lpstr>
    </vt:vector>
  </TitlesOfParts>
  <Company>Základní škola TGM Český Krumlov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vytvořit prezentaci v powerpointu zaměřenou na lesní zvířata celkový počet snímků je 3 nastavte na každý snímek přechod každý snímek bude obsahovat  jeden obrázek, který si vezmete ze</dc:title>
  <dc:creator>UT-15</dc:creator>
  <cp:lastModifiedBy>Jan</cp:lastModifiedBy>
  <cp:revision>49</cp:revision>
  <dcterms:created xsi:type="dcterms:W3CDTF">2011-05-26T14:17:08Z</dcterms:created>
  <dcterms:modified xsi:type="dcterms:W3CDTF">2003-01-01T01:13:31Z</dcterms:modified>
</cp:coreProperties>
</file>