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1" r:id="rId6"/>
    <p:sldId id="262" r:id="rId7"/>
    <p:sldId id="263" r:id="rId8"/>
    <p:sldId id="264" r:id="rId9"/>
    <p:sldId id="265" r:id="rId10"/>
    <p:sldId id="266" r:id="rId11"/>
    <p:sldId id="268" r:id="rId12"/>
    <p:sldId id="269" r:id="rId13"/>
    <p:sldId id="270" r:id="rId14"/>
    <p:sldId id="271" r:id="rId15"/>
    <p:sldId id="272" r:id="rId16"/>
    <p:sldId id="274" r:id="rId17"/>
    <p:sldId id="260" r:id="rId18"/>
    <p:sldId id="267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468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707B3A-8104-404A-A3E6-54C95570860B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F2D637-077E-40DC-B081-111036A10E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15133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707B3A-8104-404A-A3E6-54C95570860B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F2D637-077E-40DC-B081-111036A10E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52682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707B3A-8104-404A-A3E6-54C95570860B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F2D637-077E-40DC-B081-111036A10E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92533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707B3A-8104-404A-A3E6-54C95570860B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F2D637-077E-40DC-B081-111036A10E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56085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707B3A-8104-404A-A3E6-54C95570860B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F2D637-077E-40DC-B081-111036A10E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82812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707B3A-8104-404A-A3E6-54C95570860B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F2D637-077E-40DC-B081-111036A10E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20826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707B3A-8104-404A-A3E6-54C95570860B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F2D637-077E-40DC-B081-111036A10E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94616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707B3A-8104-404A-A3E6-54C95570860B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F2D637-077E-40DC-B081-111036A10E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25068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707B3A-8104-404A-A3E6-54C95570860B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F2D637-077E-40DC-B081-111036A10E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78725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707B3A-8104-404A-A3E6-54C95570860B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F2D637-077E-40DC-B081-111036A10E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55606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707B3A-8104-404A-A3E6-54C95570860B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F2D637-077E-40DC-B081-111036A10E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48672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707B3A-8104-404A-A3E6-54C95570860B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F2D637-077E-40DC-B081-111036A10E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19262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//upload.wikimedia.org/wikipedia/commons/8/89/2004_Ustecky_kraj.PN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3/33/Klinovec_von_haj_aus.jp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c/cb/Nechranice2.jpg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1/1c/%C3%9Ast%C3%AD_nad_Labem_-_M%C3%ADrov%C3%A9_n%C3%A1m%C4%9Bst%C3%AD.jpg" TargetMode="External"/><Relationship Id="rId3" Type="http://schemas.openxmlformats.org/officeDocument/2006/relationships/image" Target="../media/image7.gif"/><Relationship Id="rId7" Type="http://schemas.openxmlformats.org/officeDocument/2006/relationships/image" Target="../media/image9.jpeg"/><Relationship Id="rId2" Type="http://schemas.openxmlformats.org/officeDocument/2006/relationships/hyperlink" Target="http://cs.wikipedia.org/wiki/Soubor:Usti_znak.gif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//upload.wikimedia.org/wikipedia/commons/c/cc/Usti_skala.jpg" TargetMode="External"/><Relationship Id="rId5" Type="http://schemas.openxmlformats.org/officeDocument/2006/relationships/image" Target="../media/image8.jpeg"/><Relationship Id="rId4" Type="http://schemas.openxmlformats.org/officeDocument/2006/relationships/hyperlink" Target="//upload.wikimedia.org/wikipedia/commons/6/61/KNV_%C3%9Ast%C3%AD_n._L..JPG" TargetMode="External"/><Relationship Id="rId9" Type="http://schemas.openxmlformats.org/officeDocument/2006/relationships/image" Target="../media/image10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8/8d/Chomutov_square.jpg" TargetMode="External"/><Relationship Id="rId3" Type="http://schemas.openxmlformats.org/officeDocument/2006/relationships/image" Target="../media/image11.jpeg"/><Relationship Id="rId7" Type="http://schemas.openxmlformats.org/officeDocument/2006/relationships/image" Target="../media/image13.jpeg"/><Relationship Id="rId2" Type="http://schemas.openxmlformats.org/officeDocument/2006/relationships/hyperlink" Target="//upload.wikimedia.org/wikipedia/commons/a/af/Most.ressl002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//upload.wikimedia.org/wikipedia/commons/9/98/Teplice_(Teplitz-Sch%C3%B6nau)_-_Schlossplatz_mit_Kirche_St._Johannes_links.JPG" TargetMode="External"/><Relationship Id="rId5" Type="http://schemas.openxmlformats.org/officeDocument/2006/relationships/image" Target="../media/image12.jpeg"/><Relationship Id="rId4" Type="http://schemas.openxmlformats.org/officeDocument/2006/relationships/hyperlink" Target="//upload.wikimedia.org/wikipedia/commons/6/6c/Decin.JPG" TargetMode="External"/><Relationship Id="rId9" Type="http://schemas.openxmlformats.org/officeDocument/2006/relationships/image" Target="../media/image14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7" Type="http://schemas.openxmlformats.org/officeDocument/2006/relationships/image" Target="../media/image17.jpeg"/><Relationship Id="rId2" Type="http://schemas.openxmlformats.org/officeDocument/2006/relationships/hyperlink" Target="//upload.wikimedia.org/wikipedia/commons/c/cf/Litvinov_City3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//upload.wikimedia.org/wikipedia/commons/5/56/Jirkov_-_Pohled_z_m%C4%9Bstsk%C3%A9_v%C4%9B%C5%BEe_-_Panorama.jpg" TargetMode="External"/><Relationship Id="rId5" Type="http://schemas.openxmlformats.org/officeDocument/2006/relationships/image" Target="../media/image16.jpeg"/><Relationship Id="rId4" Type="http://schemas.openxmlformats.org/officeDocument/2006/relationships/hyperlink" Target="//upload.wikimedia.org/wikipedia/commons/f/fb/Litom%C4%9B%C5%99ice_Sv_%C5%A0t%C4%9Bp%C3%A1n.jpg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hyperlink" Target="//upload.wikimedia.org/wikipedia/commons/0/0b/Chmelnicem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67420948"/>
              </p:ext>
            </p:extLst>
          </p:nvPr>
        </p:nvGraphicFramePr>
        <p:xfrm>
          <a:off x="1043608" y="2132856"/>
          <a:ext cx="7128792" cy="3840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64451"/>
                <a:gridCol w="5164341"/>
              </a:tblGrid>
              <a:tr h="6400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Název školy</a:t>
                      </a:r>
                      <a:endParaRPr lang="cs-CZ" sz="105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Základní škola a mateřská škola, Jetřichov,                                           okres Náchod</a:t>
                      </a:r>
                      <a:endParaRPr lang="cs-CZ" sz="8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Hana Krejčová</a:t>
                      </a:r>
                      <a:endParaRPr lang="cs-CZ" dirty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14.8.2012</a:t>
                      </a:r>
                      <a:endParaRPr lang="cs-CZ" dirty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VY_52_INOVACE_20_Ústecký kraj</a:t>
                      </a:r>
                      <a:endParaRPr lang="cs-CZ" sz="105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CZ.1.07/1.4.00/21.0835</a:t>
                      </a:r>
                      <a:endParaRPr lang="cs-CZ" sz="105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3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79214"/>
            <a:ext cx="5716588" cy="1247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241994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548680"/>
            <a:ext cx="7772400" cy="1470025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Anotace:</a:t>
            </a:r>
            <a:endParaRPr lang="cs-CZ" sz="2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27584" y="1700808"/>
            <a:ext cx="7488832" cy="3937992"/>
          </a:xfrm>
        </p:spPr>
        <p:txBody>
          <a:bodyPr>
            <a:normAutofit/>
          </a:bodyPr>
          <a:lstStyle/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Materiál je určen k podpoře učiva na dané téma.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Žáci pracují samostatně na počítačích nebo s interaktivní tabulí.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Pomůckou k vypracování zadaných úloh a lepší orientaci je mapa ČR.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V závěru si žáci ověří nabyté znalosti.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Přechod mezi jednotlivými snímky se děje kliknutím.</a:t>
            </a:r>
            <a:endParaRPr lang="cs-CZ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62560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/>
          <a:lstStyle/>
          <a:p>
            <a:pPr algn="l"/>
            <a:r>
              <a:rPr lang="cs-CZ" sz="3200" b="1" u="sng" dirty="0" smtClean="0">
                <a:effectLst/>
              </a:rPr>
              <a:t>Ústecký kraj</a:t>
            </a:r>
            <a:r>
              <a:rPr lang="cs-CZ" sz="3200" u="sng" dirty="0" smtClean="0">
                <a:effectLst/>
              </a:rPr>
              <a:t> </a:t>
            </a:r>
            <a:endParaRPr lang="cs-CZ" sz="32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dirty="0" smtClean="0">
                <a:effectLst/>
              </a:rPr>
              <a:t>Leží na </a:t>
            </a:r>
            <a:r>
              <a:rPr lang="cs-CZ" sz="2400" b="1" dirty="0" smtClean="0">
                <a:effectLst/>
              </a:rPr>
              <a:t>severu ČR </a:t>
            </a:r>
            <a:r>
              <a:rPr lang="cs-CZ" sz="2400" dirty="0" smtClean="0">
                <a:effectLst/>
              </a:rPr>
              <a:t>a sousedí s Karlovarským, Plzeňským, Středočeským a Libereckým krajem.</a:t>
            </a:r>
          </a:p>
          <a:p>
            <a:pPr marL="0" indent="0">
              <a:buNone/>
            </a:pPr>
            <a:endParaRPr lang="cs-CZ" sz="2400" dirty="0" smtClean="0">
              <a:effectLst/>
            </a:endParaRPr>
          </a:p>
          <a:p>
            <a:pPr marL="0" indent="0">
              <a:buNone/>
            </a:pPr>
            <a:r>
              <a:rPr lang="cs-CZ" sz="2400" dirty="0" smtClean="0">
                <a:effectLst/>
              </a:rPr>
              <a:t>Rozloha: </a:t>
            </a:r>
            <a:r>
              <a:rPr lang="cs-CZ" sz="2400" b="1" dirty="0" smtClean="0">
                <a:effectLst/>
              </a:rPr>
              <a:t>5 335 </a:t>
            </a:r>
            <a:r>
              <a:rPr lang="cs-CZ" sz="2400" dirty="0" smtClean="0">
                <a:effectLst/>
              </a:rPr>
              <a:t>km²</a:t>
            </a:r>
          </a:p>
          <a:p>
            <a:pPr marL="0" indent="0">
              <a:buNone/>
            </a:pPr>
            <a:endParaRPr lang="cs-CZ" sz="2400" dirty="0" smtClean="0">
              <a:effectLst/>
            </a:endParaRPr>
          </a:p>
          <a:p>
            <a:pPr marL="0" indent="0">
              <a:buNone/>
            </a:pP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>Počet obyvatel: </a:t>
            </a:r>
            <a:r>
              <a:rPr lang="cs-CZ" sz="2400" b="1" dirty="0" smtClean="0">
                <a:effectLst/>
              </a:rPr>
              <a:t>836 047</a:t>
            </a:r>
            <a:r>
              <a:rPr lang="cs-CZ" sz="2400" dirty="0" smtClean="0">
                <a:effectLst/>
              </a:rPr>
              <a:t> (k 30.9.2011)</a:t>
            </a:r>
          </a:p>
          <a:p>
            <a:pPr marL="0" indent="0">
              <a:buNone/>
            </a:pPr>
            <a:endParaRPr lang="cs-CZ" sz="2400" dirty="0" smtClean="0">
              <a:effectLst/>
            </a:endParaRPr>
          </a:p>
          <a:p>
            <a:pPr marL="0" indent="0">
              <a:buNone/>
            </a:pP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>Hustota zalidnění: </a:t>
            </a:r>
            <a:r>
              <a:rPr lang="cs-CZ" sz="2400" b="1" dirty="0" smtClean="0">
                <a:effectLst/>
              </a:rPr>
              <a:t>157 </a:t>
            </a:r>
            <a:r>
              <a:rPr lang="cs-CZ" sz="2400" dirty="0" smtClean="0">
                <a:effectLst/>
              </a:rPr>
              <a:t>obyvatel/km²</a:t>
            </a:r>
          </a:p>
          <a:p>
            <a:pPr marL="0" indent="0">
              <a:buNone/>
            </a:pPr>
            <a:endParaRPr lang="cs-CZ" sz="2400" dirty="0" smtClean="0">
              <a:effectLst/>
            </a:endParaRPr>
          </a:p>
          <a:p>
            <a:pPr marL="0" indent="0">
              <a:buNone/>
            </a:pP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>Nejvyšší bod: </a:t>
            </a:r>
            <a:r>
              <a:rPr lang="cs-CZ" sz="2400" b="1" dirty="0" smtClean="0">
                <a:effectLst/>
              </a:rPr>
              <a:t>Klínovec 1244 m. n. m.</a:t>
            </a:r>
            <a:endParaRPr lang="cs-CZ" sz="2400" dirty="0" smtClean="0">
              <a:effectLst/>
            </a:endParaRPr>
          </a:p>
          <a:p>
            <a:pPr marL="0" indent="0">
              <a:buNone/>
            </a:pPr>
            <a:r>
              <a:rPr lang="cs-CZ" sz="2000" dirty="0" smtClean="0">
                <a:effectLst/>
              </a:rPr>
              <a:t/>
            </a:r>
            <a:br>
              <a:rPr lang="cs-CZ" sz="2000" dirty="0" smtClean="0">
                <a:effectLst/>
              </a:rPr>
            </a:br>
            <a:endParaRPr lang="cs-CZ" dirty="0"/>
          </a:p>
        </p:txBody>
      </p:sp>
      <p:pic>
        <p:nvPicPr>
          <p:cNvPr id="1026" name="Picture 2" descr="Zna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5652" y="2204864"/>
            <a:ext cx="2220247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362366" y="4903809"/>
            <a:ext cx="21602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tx2"/>
                </a:solidFill>
              </a:rPr>
              <a:t>Znak kraje</a:t>
            </a:r>
            <a:endParaRPr lang="cs-CZ" sz="20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66355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002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915816" y="5373216"/>
            <a:ext cx="3960440" cy="1252736"/>
          </a:xfrm>
        </p:spPr>
        <p:txBody>
          <a:bodyPr/>
          <a:lstStyle/>
          <a:p>
            <a:pPr marL="0" indent="0">
              <a:buNone/>
            </a:pPr>
            <a:r>
              <a:rPr lang="cs-CZ" sz="2000" dirty="0" smtClean="0">
                <a:effectLst/>
              </a:rPr>
              <a:t>Krajské město: </a:t>
            </a:r>
            <a:r>
              <a:rPr lang="cs-CZ" sz="2400" b="1" dirty="0" smtClean="0">
                <a:effectLst/>
              </a:rPr>
              <a:t>Ústí nad Labem</a:t>
            </a: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endParaRPr lang="cs-CZ" sz="2400" dirty="0" smtClean="0">
              <a:effectLst/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 descr="Soubor:2004 Ustecky kraj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592943"/>
            <a:ext cx="8013116" cy="4608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 3"/>
          <p:cNvSpPr/>
          <p:nvPr/>
        </p:nvSpPr>
        <p:spPr>
          <a:xfrm>
            <a:off x="2906523" y="1268760"/>
            <a:ext cx="144016" cy="144016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87641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Autofit/>
          </a:bodyPr>
          <a:lstStyle/>
          <a:p>
            <a:pPr algn="l"/>
            <a:r>
              <a:rPr lang="cs-CZ" sz="2800" b="1" u="sng" dirty="0" smtClean="0">
                <a:effectLst/>
              </a:rPr>
              <a:t>Povrch</a:t>
            </a:r>
            <a:br>
              <a:rPr lang="cs-CZ" sz="2800" b="1" u="sng" dirty="0" smtClean="0">
                <a:effectLst/>
              </a:rPr>
            </a:br>
            <a:endParaRPr lang="cs-CZ" sz="28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/>
          <a:lstStyle/>
          <a:p>
            <a:pPr marL="0" indent="0">
              <a:buNone/>
            </a:pPr>
            <a:r>
              <a:rPr lang="cs-CZ" sz="2400" b="1" dirty="0" smtClean="0">
                <a:effectLst/>
              </a:rPr>
              <a:t>Krušné hory </a:t>
            </a:r>
            <a:r>
              <a:rPr lang="cs-CZ" sz="2400" dirty="0" smtClean="0">
                <a:effectLst/>
              </a:rPr>
              <a:t>(Klínovec 1244 m.n.m.)</a:t>
            </a:r>
          </a:p>
          <a:p>
            <a:pPr marL="0" indent="0">
              <a:buNone/>
            </a:pPr>
            <a:endParaRPr lang="cs-CZ" sz="2400" dirty="0" smtClean="0">
              <a:effectLst/>
            </a:endParaRPr>
          </a:p>
          <a:p>
            <a:pPr marL="0" indent="0">
              <a:buNone/>
            </a:pPr>
            <a:r>
              <a:rPr lang="cs-CZ" sz="2400" b="1" dirty="0" smtClean="0">
                <a:effectLst/>
              </a:rPr>
              <a:t>České středohoří </a:t>
            </a:r>
            <a:r>
              <a:rPr lang="cs-CZ" sz="2400" dirty="0" smtClean="0">
                <a:effectLst/>
              </a:rPr>
              <a:t>(Milešovka 837 m.n.m.)</a:t>
            </a:r>
          </a:p>
          <a:p>
            <a:pPr marL="0" indent="0">
              <a:buNone/>
            </a:pPr>
            <a:endParaRPr lang="cs-CZ" sz="2400" dirty="0" smtClean="0">
              <a:effectLst/>
            </a:endParaRPr>
          </a:p>
          <a:p>
            <a:pPr marL="0" indent="0">
              <a:buNone/>
            </a:pPr>
            <a:r>
              <a:rPr lang="cs-CZ" sz="2400" b="1" dirty="0" smtClean="0">
                <a:effectLst/>
              </a:rPr>
              <a:t>Mostecká pánev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4" name="Picture 2" descr="Soubor:Klinovec von haj aus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8664" y="2852936"/>
            <a:ext cx="4992554" cy="3744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49636" y="6165304"/>
            <a:ext cx="25922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Klínovec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807405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pPr algn="l"/>
            <a:r>
              <a:rPr lang="cs-CZ" sz="2800" b="1" u="sng" dirty="0" smtClean="0"/>
              <a:t>Vodstvo</a:t>
            </a:r>
            <a:r>
              <a:rPr lang="cs-CZ" sz="2800" dirty="0" smtClean="0"/>
              <a:t> 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47260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dirty="0" smtClean="0">
                <a:effectLst/>
              </a:rPr>
              <a:t>Řeky:</a:t>
            </a:r>
          </a:p>
          <a:p>
            <a:pPr marL="0" indent="0">
              <a:buNone/>
            </a:pPr>
            <a:endParaRPr lang="cs-CZ" sz="2400" dirty="0" smtClean="0">
              <a:effectLst/>
            </a:endParaRPr>
          </a:p>
          <a:p>
            <a:pPr marL="0" indent="0">
              <a:buNone/>
            </a:pPr>
            <a:r>
              <a:rPr lang="cs-CZ" sz="2400" b="1" dirty="0" smtClean="0">
                <a:effectLst/>
              </a:rPr>
              <a:t>Labe</a:t>
            </a:r>
          </a:p>
          <a:p>
            <a:pPr marL="0" indent="0">
              <a:buNone/>
            </a:pPr>
            <a:r>
              <a:rPr lang="cs-CZ" sz="2400" b="1" dirty="0" smtClean="0">
                <a:effectLst/>
              </a:rPr>
              <a:t>Ohře</a:t>
            </a:r>
          </a:p>
          <a:p>
            <a:pPr marL="0" indent="0">
              <a:buNone/>
            </a:pPr>
            <a:r>
              <a:rPr lang="cs-CZ" sz="2400" b="1" dirty="0" smtClean="0">
                <a:effectLst/>
              </a:rPr>
              <a:t>Bílina</a:t>
            </a:r>
          </a:p>
          <a:p>
            <a:pPr marL="0" indent="0">
              <a:buNone/>
            </a:pPr>
            <a:r>
              <a:rPr lang="cs-CZ" sz="2400" b="1" dirty="0" smtClean="0">
                <a:effectLst/>
              </a:rPr>
              <a:t>Ploučnice</a:t>
            </a:r>
          </a:p>
          <a:p>
            <a:pPr marL="0" indent="0">
              <a:buNone/>
            </a:pPr>
            <a:endParaRPr lang="cs-CZ" sz="2400" b="1" dirty="0" smtClean="0">
              <a:effectLst/>
            </a:endParaRPr>
          </a:p>
          <a:p>
            <a:pPr marL="0" indent="0">
              <a:buNone/>
            </a:pPr>
            <a:r>
              <a:rPr lang="cs-CZ" sz="2400" dirty="0" smtClean="0">
                <a:effectLst/>
              </a:rPr>
              <a:t>Vodní nádrže:</a:t>
            </a:r>
          </a:p>
          <a:p>
            <a:pPr marL="0" indent="0">
              <a:buNone/>
            </a:pPr>
            <a:endParaRPr lang="cs-CZ" sz="2400" dirty="0" smtClean="0">
              <a:effectLst/>
            </a:endParaRPr>
          </a:p>
          <a:p>
            <a:pPr marL="0" indent="0">
              <a:buNone/>
            </a:pPr>
            <a:r>
              <a:rPr lang="cs-CZ" sz="2400" b="1" dirty="0" smtClean="0">
                <a:effectLst/>
              </a:rPr>
              <a:t>Nechranice</a:t>
            </a:r>
          </a:p>
          <a:p>
            <a:pPr marL="0" indent="0">
              <a:buNone/>
            </a:pPr>
            <a:r>
              <a:rPr lang="cs-CZ" sz="2400" b="1" dirty="0" smtClean="0">
                <a:effectLst/>
              </a:rPr>
              <a:t>Přísečnice</a:t>
            </a:r>
          </a:p>
          <a:p>
            <a:endParaRPr lang="cs-CZ" dirty="0"/>
          </a:p>
        </p:txBody>
      </p:sp>
      <p:pic>
        <p:nvPicPr>
          <p:cNvPr id="1026" name="Picture 2" descr="Soutok Labe a Ohře v Litoměřicích 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3819" y="476672"/>
            <a:ext cx="3886994" cy="29062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533819" y="2979991"/>
            <a:ext cx="23042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Soutok Labe a Ohře</a:t>
            </a:r>
            <a:endParaRPr lang="cs-CZ" sz="2000" dirty="0">
              <a:solidFill>
                <a:schemeClr val="bg1"/>
              </a:solidFill>
            </a:endParaRPr>
          </a:p>
        </p:txBody>
      </p:sp>
      <p:pic>
        <p:nvPicPr>
          <p:cNvPr id="1028" name="Picture 4" descr="Soubor:Nechranice2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2542" y="3717032"/>
            <a:ext cx="4918271" cy="29263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502542" y="6243293"/>
            <a:ext cx="3600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Vodní nádrž Nechranice</a:t>
            </a:r>
            <a:endParaRPr lang="cs-CZ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41682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Autofit/>
          </a:bodyPr>
          <a:lstStyle/>
          <a:p>
            <a:pPr lvl="0" algn="l"/>
            <a:r>
              <a:rPr lang="cs-CZ" sz="2800" b="1" u="sng" dirty="0">
                <a:solidFill>
                  <a:srgbClr val="333333"/>
                </a:solidFill>
                <a:latin typeface="Calibri" pitchFamily="34" charset="0"/>
                <a:cs typeface="Calibri" pitchFamily="34" charset="0"/>
              </a:rPr>
              <a:t>Města</a:t>
            </a:r>
            <a:r>
              <a:rPr lang="cs-CZ" sz="2800" b="1" u="sng" dirty="0">
                <a:solidFill>
                  <a:srgbClr val="333333"/>
                </a:solidFill>
                <a:latin typeface="Tahoma" pitchFamily="34" charset="0"/>
                <a:cs typeface="Tahoma" pitchFamily="34" charset="0"/>
              </a:rPr>
              <a:t/>
            </a:r>
            <a:br>
              <a:rPr lang="cs-CZ" sz="2800" b="1" u="sng" dirty="0">
                <a:solidFill>
                  <a:srgbClr val="333333"/>
                </a:solidFill>
                <a:latin typeface="Tahoma" pitchFamily="34" charset="0"/>
                <a:cs typeface="Tahoma" pitchFamily="34" charset="0"/>
              </a:rPr>
            </a:br>
            <a:endParaRPr lang="cs-CZ" sz="2800" b="1" u="sng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72210237"/>
              </p:ext>
            </p:extLst>
          </p:nvPr>
        </p:nvGraphicFramePr>
        <p:xfrm>
          <a:off x="457200" y="1052735"/>
          <a:ext cx="8229600" cy="5040560"/>
        </p:xfrm>
        <a:graphic>
          <a:graphicData uri="http://schemas.openxmlformats.org/drawingml/2006/table">
            <a:tbl>
              <a:tblPr>
                <a:tableStyleId>{5DA37D80-6434-44D0-A028-1B22A696006F}</a:tableStyleId>
              </a:tblPr>
              <a:tblGrid>
                <a:gridCol w="4114800"/>
                <a:gridCol w="4114800"/>
              </a:tblGrid>
              <a:tr h="630070">
                <a:tc>
                  <a:txBody>
                    <a:bodyPr/>
                    <a:lstStyle/>
                    <a:p>
                      <a:r>
                        <a:rPr lang="cs-CZ" sz="2400" b="1" dirty="0"/>
                        <a:t>Ústí nad Labem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 dirty="0"/>
                        <a:t>95 464 obyvatel</a:t>
                      </a:r>
                    </a:p>
                  </a:txBody>
                  <a:tcPr anchor="ctr"/>
                </a:tc>
              </a:tr>
              <a:tr h="630070">
                <a:tc>
                  <a:txBody>
                    <a:bodyPr/>
                    <a:lstStyle/>
                    <a:p>
                      <a:r>
                        <a:rPr lang="cs-CZ" sz="2400" b="1" dirty="0"/>
                        <a:t>Most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 dirty="0"/>
                        <a:t>67 466 obyvatel</a:t>
                      </a:r>
                    </a:p>
                  </a:txBody>
                  <a:tcPr anchor="ctr"/>
                </a:tc>
              </a:tr>
              <a:tr h="630070">
                <a:tc>
                  <a:txBody>
                    <a:bodyPr/>
                    <a:lstStyle/>
                    <a:p>
                      <a:r>
                        <a:rPr lang="cs-CZ" sz="2400" b="1" dirty="0"/>
                        <a:t>Děčín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 dirty="0"/>
                        <a:t>51 691 obyvatel</a:t>
                      </a:r>
                    </a:p>
                  </a:txBody>
                  <a:tcPr anchor="ctr"/>
                </a:tc>
              </a:tr>
              <a:tr h="630070">
                <a:tc>
                  <a:txBody>
                    <a:bodyPr/>
                    <a:lstStyle/>
                    <a:p>
                      <a:r>
                        <a:rPr lang="cs-CZ" sz="2400" b="1" dirty="0"/>
                        <a:t>Teplice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 dirty="0"/>
                        <a:t>51 146 obyvatel</a:t>
                      </a:r>
                    </a:p>
                  </a:txBody>
                  <a:tcPr anchor="ctr"/>
                </a:tc>
              </a:tr>
              <a:tr h="630070">
                <a:tc>
                  <a:txBody>
                    <a:bodyPr/>
                    <a:lstStyle/>
                    <a:p>
                      <a:r>
                        <a:rPr lang="cs-CZ" sz="2400" b="1" dirty="0"/>
                        <a:t>Chomutov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 dirty="0"/>
                        <a:t>50 441 obyvatel</a:t>
                      </a:r>
                    </a:p>
                  </a:txBody>
                  <a:tcPr anchor="ctr"/>
                </a:tc>
              </a:tr>
              <a:tr h="630070">
                <a:tc>
                  <a:txBody>
                    <a:bodyPr/>
                    <a:lstStyle/>
                    <a:p>
                      <a:r>
                        <a:rPr lang="cs-CZ" sz="2400" b="1" dirty="0"/>
                        <a:t>Litvínov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 dirty="0"/>
                        <a:t>27 144 obyvatel</a:t>
                      </a:r>
                    </a:p>
                  </a:txBody>
                  <a:tcPr anchor="ctr"/>
                </a:tc>
              </a:tr>
              <a:tr h="630070">
                <a:tc>
                  <a:txBody>
                    <a:bodyPr/>
                    <a:lstStyle/>
                    <a:p>
                      <a:r>
                        <a:rPr lang="cs-CZ" sz="2400" b="1" dirty="0"/>
                        <a:t>Litoměřice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 dirty="0"/>
                        <a:t>23 462 obyvatel</a:t>
                      </a:r>
                    </a:p>
                  </a:txBody>
                  <a:tcPr anchor="ctr"/>
                </a:tc>
              </a:tr>
              <a:tr h="630070">
                <a:tc>
                  <a:txBody>
                    <a:bodyPr/>
                    <a:lstStyle/>
                    <a:p>
                      <a:r>
                        <a:rPr lang="cs-CZ" sz="2400" b="1" dirty="0"/>
                        <a:t>Jirkov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 dirty="0"/>
                        <a:t>20 893 obyvatel</a:t>
                      </a:r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395536" y="6453336"/>
            <a:ext cx="4320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Počet obyvatel k lednu 2011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050886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pPr algn="l"/>
            <a:r>
              <a:rPr lang="cs-CZ" sz="2800" b="1" dirty="0" smtClean="0"/>
              <a:t>Ústí nad Labem</a:t>
            </a:r>
            <a:endParaRPr lang="cs-CZ" sz="2800" b="1" dirty="0"/>
          </a:p>
        </p:txBody>
      </p:sp>
      <p:pic>
        <p:nvPicPr>
          <p:cNvPr id="3074" name="Picture 2" descr="Ústí nad Labem – znak">
            <a:hlinkClick r:id="rId2" tooltip="Ústí nad Labem – znak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124744"/>
            <a:ext cx="1446588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Soubor:KNV Ústí n. L.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498144"/>
            <a:ext cx="3744416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55576" y="5909210"/>
            <a:ext cx="29523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Magistrát města</a:t>
            </a:r>
            <a:endParaRPr lang="cs-CZ" sz="2000" dirty="0">
              <a:solidFill>
                <a:schemeClr val="bg1"/>
              </a:solidFill>
            </a:endParaRPr>
          </a:p>
        </p:txBody>
      </p:sp>
      <p:pic>
        <p:nvPicPr>
          <p:cNvPr id="1026" name="Picture 2" descr="Soubor:Usti skala.jpg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404664"/>
            <a:ext cx="3744417" cy="28083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Soubor:Ústí nad Labem - Mírové náměstí.jpg">
            <a:hlinkClick r:id="rId8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9" y="3498145"/>
            <a:ext cx="3744416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644009" y="5906346"/>
            <a:ext cx="23762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Hlavní náměstí</a:t>
            </a:r>
            <a:endParaRPr lang="cs-CZ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51958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Most.ressl002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60648"/>
            <a:ext cx="4128459" cy="309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Soubor:Decin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60648"/>
            <a:ext cx="4128459" cy="309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51520" y="2953658"/>
            <a:ext cx="184820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Most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716016" y="2953658"/>
            <a:ext cx="184820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Děčín 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2054" name="Picture 6" descr="Soubor:Teplice (Teplitz-Schönau) - Schlossplatz mit Kirche St. Johannes links.JPG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285" y="3645024"/>
            <a:ext cx="4162928" cy="28516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227239" y="6096520"/>
            <a:ext cx="39127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Zámecké náměstí v Teplicích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2056" name="Picture 8" descr="Soubor:Chomutov square.jpg">
            <a:hlinkClick r:id="rId8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9408" y="3637963"/>
            <a:ext cx="3941674" cy="28586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4809408" y="6096520"/>
            <a:ext cx="184820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Chomutov</a:t>
            </a:r>
          </a:p>
          <a:p>
            <a:r>
              <a:rPr lang="cs-CZ" sz="2000" dirty="0" smtClean="0">
                <a:solidFill>
                  <a:schemeClr val="bg1"/>
                </a:solidFill>
              </a:rPr>
              <a:t> 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746937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oubor:Litvinov City3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535" y="1392741"/>
            <a:ext cx="4350139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65535" y="3368895"/>
            <a:ext cx="22322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Litvínov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3076" name="Picture 4" descr="Soubor:Litoměřice Sv Štěpán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098049"/>
            <a:ext cx="4101275" cy="26709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716016" y="3368895"/>
            <a:ext cx="22322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Litoměřice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3078" name="Picture 6" descr="Soubor:Jirkov - Pohled z městské věže - Panorama.jpg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293096"/>
            <a:ext cx="7600950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83568" y="5693186"/>
            <a:ext cx="2232248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Jirkov</a:t>
            </a:r>
          </a:p>
          <a:p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643762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Autofit/>
          </a:bodyPr>
          <a:lstStyle/>
          <a:p>
            <a:pPr algn="l"/>
            <a:r>
              <a:rPr lang="cs-CZ" sz="2800" b="1" u="sng" dirty="0"/>
              <a:t>Průmysl</a:t>
            </a:r>
            <a:br>
              <a:rPr lang="cs-CZ" sz="2800" b="1" u="sng" dirty="0"/>
            </a:br>
            <a:endParaRPr lang="cs-CZ" sz="28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/>
          <a:lstStyle/>
          <a:p>
            <a:pPr marL="0" indent="0">
              <a:buNone/>
            </a:pPr>
            <a:r>
              <a:rPr lang="cs-CZ" sz="2400" b="1" dirty="0" smtClean="0"/>
              <a:t>chemický</a:t>
            </a:r>
            <a:r>
              <a:rPr lang="cs-CZ" sz="2400" dirty="0" smtClean="0"/>
              <a:t> </a:t>
            </a:r>
            <a:r>
              <a:rPr lang="cs-CZ" sz="2400" dirty="0"/>
              <a:t>(Ústí n./L., Litvínov, Lovosice</a:t>
            </a:r>
            <a:r>
              <a:rPr lang="cs-CZ" sz="2400" dirty="0" smtClean="0"/>
              <a:t>)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b="1" dirty="0"/>
              <a:t>potravinářský</a:t>
            </a:r>
            <a:r>
              <a:rPr lang="cs-CZ" sz="2400" dirty="0"/>
              <a:t> (Ústí n./L., Lovosice</a:t>
            </a:r>
            <a:r>
              <a:rPr lang="cs-CZ" sz="2400" dirty="0" smtClean="0"/>
              <a:t>)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b="1" dirty="0"/>
              <a:t>textilní</a:t>
            </a:r>
            <a:r>
              <a:rPr lang="cs-CZ" sz="2400" dirty="0"/>
              <a:t> (Varnsdorf</a:t>
            </a:r>
            <a:r>
              <a:rPr lang="cs-CZ" sz="2400" dirty="0" smtClean="0"/>
              <a:t>)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b="1" dirty="0"/>
              <a:t>sklářský</a:t>
            </a:r>
            <a:r>
              <a:rPr lang="cs-CZ" sz="2400" dirty="0"/>
              <a:t> (Teplice</a:t>
            </a:r>
            <a:r>
              <a:rPr lang="cs-CZ" sz="2400" dirty="0" smtClean="0"/>
              <a:t>)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b="1" dirty="0"/>
              <a:t>papírenský</a:t>
            </a:r>
            <a:r>
              <a:rPr lang="cs-CZ" sz="2400" dirty="0"/>
              <a:t> (Štětí</a:t>
            </a:r>
            <a:r>
              <a:rPr lang="cs-CZ" sz="2400" dirty="0" smtClean="0"/>
              <a:t>)</a:t>
            </a:r>
            <a:endParaRPr lang="cs-CZ" sz="2400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9166" y="3717032"/>
            <a:ext cx="3949764" cy="29620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029166" y="6278998"/>
            <a:ext cx="28803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Textilní výroba - Varnsdorf</a:t>
            </a:r>
            <a:endParaRPr lang="cs-CZ" sz="2000" dirty="0">
              <a:solidFill>
                <a:schemeClr val="bg1"/>
              </a:solidFill>
            </a:endParaRPr>
          </a:p>
        </p:txBody>
      </p:sp>
      <p:pic>
        <p:nvPicPr>
          <p:cNvPr id="4102" name="Picture 6" descr="Chemička v Záluží.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8064" y="908720"/>
            <a:ext cx="3619500" cy="2714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5408064" y="3221871"/>
            <a:ext cx="36195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Chemický průmysl - Litvínov</a:t>
            </a:r>
            <a:endParaRPr lang="cs-CZ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47260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Autofit/>
          </a:bodyPr>
          <a:lstStyle/>
          <a:p>
            <a:pPr algn="l"/>
            <a:r>
              <a:rPr lang="cs-CZ" sz="2800" b="1" u="sng" dirty="0" smtClean="0"/>
              <a:t>Těžba nerostných surovin</a:t>
            </a:r>
            <a:r>
              <a:rPr lang="cs-CZ" sz="2800" b="1" u="sng" dirty="0"/>
              <a:t/>
            </a:r>
            <a:br>
              <a:rPr lang="cs-CZ" sz="2800" b="1" u="sng" dirty="0"/>
            </a:br>
            <a:endParaRPr lang="cs-CZ" sz="28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hnědé </a:t>
            </a:r>
            <a:r>
              <a:rPr lang="cs-CZ" sz="2400" b="1" dirty="0"/>
              <a:t>uhlí </a:t>
            </a:r>
            <a:r>
              <a:rPr lang="cs-CZ" sz="2400" dirty="0"/>
              <a:t>(Mostecká pánev)</a:t>
            </a:r>
            <a:br>
              <a:rPr lang="cs-CZ" sz="2400" dirty="0"/>
            </a:br>
            <a:endParaRPr lang="cs-CZ" sz="2400" dirty="0"/>
          </a:p>
          <a:p>
            <a:pPr marL="0" indent="0">
              <a:buNone/>
            </a:pPr>
            <a:r>
              <a:rPr lang="cs-CZ" sz="2400" b="1" dirty="0"/>
              <a:t>kamenivo</a:t>
            </a:r>
          </a:p>
          <a:p>
            <a:pPr marL="0" indent="0">
              <a:buNone/>
            </a:pPr>
            <a:endParaRPr lang="cs-CZ" sz="2400" dirty="0"/>
          </a:p>
        </p:txBody>
      </p:sp>
      <p:pic>
        <p:nvPicPr>
          <p:cNvPr id="5122" name="Picture 2" descr="http://www.sdas.cz/images/layout/sdas/sdas_03_cinnosti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3095" y="4693206"/>
            <a:ext cx="6696075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Braňany leží v těsné blízkosti Lomu Bílina.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02734" y="1340768"/>
            <a:ext cx="3936436" cy="295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599227" y="4094794"/>
            <a:ext cx="25922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tx2"/>
                </a:solidFill>
              </a:rPr>
              <a:t>Těžba hnědého uhlí</a:t>
            </a:r>
            <a:endParaRPr lang="cs-CZ" sz="20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41873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Autofit/>
          </a:bodyPr>
          <a:lstStyle/>
          <a:p>
            <a:pPr algn="l"/>
            <a:r>
              <a:rPr lang="cs-CZ" sz="2800" b="1" u="sng" dirty="0"/>
              <a:t>Zemědělství</a:t>
            </a:r>
            <a:br>
              <a:rPr lang="cs-CZ" sz="2800" b="1" u="sng" dirty="0"/>
            </a:br>
            <a:endParaRPr lang="cs-CZ" sz="28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/>
          <a:lstStyle/>
          <a:p>
            <a:pPr marL="0" indent="0">
              <a:buNone/>
            </a:pPr>
            <a:r>
              <a:rPr lang="cs-CZ" sz="2400" b="1" dirty="0" smtClean="0"/>
              <a:t>chmel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ovoce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zelenina </a:t>
            </a:r>
            <a:r>
              <a:rPr lang="cs-CZ" sz="2400" dirty="0"/>
              <a:t>(Poohří, Polabí)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6146" name="Picture 2" descr="Soubor:Chmelnicem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404664"/>
            <a:ext cx="4541912" cy="34064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355976" y="3356992"/>
            <a:ext cx="2880320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Chmelnice</a:t>
            </a:r>
          </a:p>
          <a:p>
            <a:endParaRPr lang="cs-CZ" dirty="0"/>
          </a:p>
        </p:txBody>
      </p:sp>
      <p:pic>
        <p:nvPicPr>
          <p:cNvPr id="6148" name="Picture 4" descr="http://tilia.zf.mendelu.cz/ustavy/551/ustav_551/img/sad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1" y="3933056"/>
            <a:ext cx="4141905" cy="27643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33255" y="6267523"/>
            <a:ext cx="2880320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Ovocný sad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50103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Autofit/>
          </a:bodyPr>
          <a:lstStyle/>
          <a:p>
            <a:pPr algn="l"/>
            <a:r>
              <a:rPr lang="cs-CZ" sz="2800" b="1" u="sng" dirty="0"/>
              <a:t>Přírodní zajímavosti</a:t>
            </a:r>
            <a:br>
              <a:rPr lang="cs-CZ" sz="2800" b="1" u="sng" dirty="0"/>
            </a:br>
            <a:endParaRPr lang="cs-CZ" sz="28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/>
          <a:lstStyle/>
          <a:p>
            <a:pPr marL="0" indent="0">
              <a:buNone/>
            </a:pPr>
            <a:r>
              <a:rPr lang="cs-CZ" sz="2400" b="1" dirty="0" smtClean="0"/>
              <a:t>Pravčická brána</a:t>
            </a:r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r>
              <a:rPr lang="cs-CZ" sz="2400" b="1" dirty="0"/>
              <a:t>Říp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4096" y="980728"/>
            <a:ext cx="3838721" cy="2880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4" name="Picture 6" descr="Celkový pohled na Říp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1082" y="4149080"/>
            <a:ext cx="6331735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123366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332657"/>
            <a:ext cx="7772400" cy="648072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S pomocí mapy ČR doplň věty:</a:t>
            </a:r>
            <a:endParaRPr lang="cs-CZ" sz="2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124744"/>
            <a:ext cx="7848872" cy="5040560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Hlavním městem Ústeckého kraje je</a:t>
            </a:r>
          </a:p>
          <a:p>
            <a:pPr algn="l"/>
            <a:endParaRPr lang="cs-CZ" sz="2000" dirty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V tomto městě je soutok řek</a:t>
            </a:r>
          </a:p>
          <a:p>
            <a:pPr algn="l"/>
            <a:endParaRPr lang="cs-CZ" sz="2000" dirty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Nejvyšší horou je                        s nadmořskou výškou</a:t>
            </a:r>
          </a:p>
          <a:p>
            <a:pPr algn="l"/>
            <a:endParaRPr lang="cs-CZ" sz="2000" dirty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Dalším velkým městem tohoto kraje je např. </a:t>
            </a:r>
          </a:p>
          <a:p>
            <a:pPr algn="l"/>
            <a:endParaRPr lang="cs-CZ" sz="2000" dirty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V Ústeckém kraji se těží</a:t>
            </a:r>
          </a:p>
          <a:p>
            <a:pPr algn="l"/>
            <a:endParaRPr lang="cs-CZ" sz="2000" dirty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Sousedním státem je</a:t>
            </a:r>
            <a:endParaRPr lang="cs-CZ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6941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332657"/>
            <a:ext cx="7772400" cy="648072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Zkontroluj si správnost odpovědí:</a:t>
            </a:r>
            <a:endParaRPr lang="cs-CZ" sz="2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124744"/>
            <a:ext cx="7848872" cy="5040560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Hlavním městem Ústeckého kraje je </a:t>
            </a:r>
            <a:r>
              <a:rPr lang="cs-CZ" sz="2000" dirty="0" smtClean="0">
                <a:solidFill>
                  <a:srgbClr val="C00000"/>
                </a:solidFill>
              </a:rPr>
              <a:t>Ústí nad Labem</a:t>
            </a:r>
            <a:r>
              <a:rPr lang="cs-CZ" sz="2000" dirty="0" smtClean="0">
                <a:solidFill>
                  <a:schemeClr val="tx1"/>
                </a:solidFill>
              </a:rPr>
              <a:t>.</a:t>
            </a:r>
          </a:p>
          <a:p>
            <a:pPr algn="l"/>
            <a:endParaRPr lang="cs-CZ" sz="2000" dirty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V tomto městě je soutok řek </a:t>
            </a:r>
            <a:r>
              <a:rPr lang="cs-CZ" sz="2000" dirty="0" smtClean="0">
                <a:solidFill>
                  <a:srgbClr val="C00000"/>
                </a:solidFill>
              </a:rPr>
              <a:t>Bíliny a Labe</a:t>
            </a:r>
            <a:r>
              <a:rPr lang="cs-CZ" sz="2000" dirty="0" smtClean="0">
                <a:solidFill>
                  <a:schemeClr val="tx1"/>
                </a:solidFill>
              </a:rPr>
              <a:t>.</a:t>
            </a:r>
          </a:p>
          <a:p>
            <a:pPr algn="l"/>
            <a:endParaRPr lang="cs-CZ" sz="2000" dirty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Nejvyšší horou je </a:t>
            </a:r>
            <a:r>
              <a:rPr lang="cs-CZ" sz="2000" dirty="0" smtClean="0">
                <a:solidFill>
                  <a:srgbClr val="C00000"/>
                </a:solidFill>
              </a:rPr>
              <a:t>Klínovec</a:t>
            </a:r>
            <a:r>
              <a:rPr lang="cs-CZ" sz="2000" dirty="0" smtClean="0">
                <a:solidFill>
                  <a:schemeClr val="tx1"/>
                </a:solidFill>
              </a:rPr>
              <a:t> s nadmořskou výškou </a:t>
            </a:r>
            <a:r>
              <a:rPr lang="cs-CZ" sz="2000" dirty="0" smtClean="0">
                <a:solidFill>
                  <a:srgbClr val="C00000"/>
                </a:solidFill>
              </a:rPr>
              <a:t>1244 m.n.m</a:t>
            </a:r>
            <a:r>
              <a:rPr lang="cs-CZ" sz="2000" dirty="0" smtClean="0">
                <a:solidFill>
                  <a:schemeClr val="tx1"/>
                </a:solidFill>
              </a:rPr>
              <a:t>.</a:t>
            </a:r>
          </a:p>
          <a:p>
            <a:pPr algn="l"/>
            <a:endParaRPr lang="cs-CZ" sz="2000" dirty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Dalším velkým městem tohoto kraje je např. </a:t>
            </a:r>
            <a:r>
              <a:rPr lang="cs-CZ" sz="2000" dirty="0" smtClean="0">
                <a:solidFill>
                  <a:srgbClr val="C00000"/>
                </a:solidFill>
              </a:rPr>
              <a:t>Most, Chomutov, Teplice</a:t>
            </a:r>
            <a:r>
              <a:rPr lang="cs-CZ" sz="2000" dirty="0" smtClean="0">
                <a:solidFill>
                  <a:schemeClr val="tx1"/>
                </a:solidFill>
              </a:rPr>
              <a:t>.</a:t>
            </a:r>
          </a:p>
          <a:p>
            <a:pPr algn="l"/>
            <a:endParaRPr lang="cs-CZ" sz="2000" dirty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V Ústeckém kraji se těží </a:t>
            </a:r>
            <a:r>
              <a:rPr lang="cs-CZ" sz="2000" dirty="0" smtClean="0">
                <a:solidFill>
                  <a:srgbClr val="C00000"/>
                </a:solidFill>
              </a:rPr>
              <a:t>hnědé uhlí</a:t>
            </a:r>
            <a:r>
              <a:rPr lang="cs-CZ" sz="2000" dirty="0" smtClean="0">
                <a:solidFill>
                  <a:schemeClr val="tx1"/>
                </a:solidFill>
              </a:rPr>
              <a:t>.</a:t>
            </a:r>
          </a:p>
          <a:p>
            <a:pPr algn="l"/>
            <a:endParaRPr lang="cs-CZ" sz="2000" dirty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Sousedním státem je </a:t>
            </a:r>
            <a:r>
              <a:rPr lang="cs-CZ" sz="2000" dirty="0" smtClean="0">
                <a:solidFill>
                  <a:srgbClr val="C00000"/>
                </a:solidFill>
              </a:rPr>
              <a:t>Německo.</a:t>
            </a:r>
            <a:endParaRPr lang="cs-CZ" sz="20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30741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250706"/>
          </a:xfrm>
        </p:spPr>
        <p:txBody>
          <a:bodyPr>
            <a:normAutofit/>
          </a:bodyPr>
          <a:lstStyle/>
          <a:p>
            <a:pPr algn="l"/>
            <a:r>
              <a:rPr lang="cs-CZ" sz="1400" dirty="0" smtClean="0"/>
              <a:t>Použité zdroje:</a:t>
            </a:r>
            <a:br>
              <a:rPr lang="cs-CZ" sz="14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ONDŘEJ HAJDUCH. http://www.hajduch.net/cesko/ustecky-kraj [online]. [cit. 19.2.2013]. Dostupný na WWW: http://www.hajduch.net/cesko/ustecky-kraj </a:t>
            </a:r>
            <a:br>
              <a:rPr lang="cs-CZ" sz="1200" dirty="0" smtClean="0"/>
            </a:br>
            <a:r>
              <a:rPr lang="cs-CZ" sz="1200" dirty="0" smtClean="0"/>
              <a:t>HUSTOLES. http://cs.wikipedia.org/wiki/Kraje_v_%C4%8Cesku [online]. [cit. 19.2.2013]. Dostupný na WWW: http://cs.wikipedia.org/wiki/Soubor:2004_Ustecky_kraj.PNG </a:t>
            </a:r>
            <a:br>
              <a:rPr lang="cs-CZ" sz="1200" dirty="0" smtClean="0"/>
            </a:br>
            <a:r>
              <a:rPr lang="cs-CZ" sz="1200" dirty="0" smtClean="0"/>
              <a:t>RAFAEL BRIX. http://cs.wikipedia.org/wiki/Kl%C3%ADnovec [online]. [cit. 19.2.2013]. Dostupný na WWW: http://cs.wikipedia.org/wiki/Soubor:Klinovec_von_haj_aus.jpg </a:t>
            </a:r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/>
              <a:t>BEDŘICH LUDVÍK. : www.horydoly.cz/foto/</a:t>
            </a:r>
            <a:r>
              <a:rPr lang="cs-CZ" sz="1200" dirty="0" err="1"/>
              <a:t>prame</a:t>
            </a:r>
            <a:r>
              <a:rPr lang="cs-CZ" sz="1200" dirty="0"/>
              <a:t>... [online]. [cit. 19.2.2013]. Dostupný na WWW: http://www.horydoly.cz/foto/prameny1/ipage00012.htm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/>
              <a:t>HORST74. </a:t>
            </a:r>
            <a:r>
              <a:rPr lang="cs-CZ" sz="1200" i="1" dirty="0"/>
              <a:t>http://cs.wikipedia.org/wiki/</a:t>
            </a:r>
            <a:r>
              <a:rPr lang="cs-CZ" sz="1200" i="1" dirty="0" err="1"/>
              <a:t>Vodní_nádrž_Nechranice</a:t>
            </a:r>
            <a:r>
              <a:rPr lang="cs-CZ" sz="1200" dirty="0"/>
              <a:t> [online]. [cit. 19.2.2013]. Dostupný na WWW: http://cs.wikipedia.org/wiki/Soubor:Nechranice2.jpg </a:t>
            </a:r>
            <a:br>
              <a:rPr lang="cs-CZ" sz="1200" dirty="0"/>
            </a:br>
            <a:r>
              <a:rPr lang="cs-CZ" sz="1200" dirty="0"/>
              <a:t>ARCHANDĚL. http://cs.wikipedia.org/wiki/%C3%9Ast%C3%AD_nad_Labem [online]. [cit. 19.2.2013]. Dostupný na WWW: http://cs.wikipedia.org/wiki/Soubor:KNV_%C3%9Ast%C3%AD_n._L..</a:t>
            </a:r>
            <a:r>
              <a:rPr lang="cs-CZ" sz="1200" dirty="0" smtClean="0"/>
              <a:t>JPG</a:t>
            </a:r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/>
              <a:t>KARELJ. http://cs.wikipedia.org/wiki/%C3%9Ast%C3%AD_nad_Labem [online]. [cit. 20.2.2013]. Dostupný na WWW: http://upload.wikimedia.org/wikipedia/commons/c/cc/Usti_skala.jpg 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pt-BR" sz="1200" dirty="0"/>
              <a:t>MATĚJ PÁRAL. http://cs.wikipedia.org/wiki/%C3%9Ast%C3%AD_nad_Labem [online]. [cit. 20.2.2013]. Dostupný na WWW: http://cs.wikipedia.org/wiki/Soubor:%C3%9Ast%C3%AD_nad_Labem_-_M%C3%ADrov%C3%A9_n%C3%A1m%C4%9Bst%C3%AD.jpg </a:t>
            </a:r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/>
              <a:t>DAVID ZUNA. http://cs.wikipedia.org/wiki/Most_(m%C4%9Bsto) [online]. [cit. 20.2.2013]. Dostupný na WWW: http://cs.wikipedia.org/wiki/Soubor:Most.ressl002.JPG </a:t>
            </a:r>
            <a:br>
              <a:rPr lang="cs-CZ" sz="1200" dirty="0"/>
            </a:br>
            <a:r>
              <a:rPr lang="cs-CZ" sz="1200" dirty="0"/>
              <a:t>ONDŘEJ KONÍČEK. http://cs.wikipedia.org/wiki/D%C4%9B%C4%8D%C3%ADn [online]. [cit. 20.2.2013]. Dostupný na WWW: http://cs.wikipedia.org/wiki/Soubor:Decin.JPG </a:t>
            </a:r>
            <a:br>
              <a:rPr lang="cs-CZ" sz="1200" dirty="0"/>
            </a:br>
            <a:r>
              <a:rPr lang="cs-CZ" sz="1200" dirty="0"/>
              <a:t>FRANZFOTO. http://cs.wikipedia.org/wiki/Teplice [online]. [cit. 20.2.2013]. Dostupný na WWW: http://cs.wikipedia.org/wiki/Soubor:Teplice_(Teplitz-Sch%C3%B6nau)_-_Schlossplatz_mit_Kirche_St._Johannes_links.JPG </a:t>
            </a:r>
            <a:br>
              <a:rPr lang="cs-CZ" sz="1200" dirty="0"/>
            </a:br>
            <a:r>
              <a:rPr lang="cs-CZ" sz="1200" dirty="0"/>
              <a:t>MANFRED E. FRITSCHE. http://cs.wikipedia.org/wiki/Chomutov [online]. [cit. 20.2.2013]. Dostupný na WWW: http://cs.wikipedia.org/wiki/Soubor:Chomutov_square.jpg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pl-PL" sz="1200" dirty="0"/>
              <a:t>LAWA. http://cs.wikipedia.org/wiki/Litv%C3%ADnov [online]. [cit. 20.2.2013]. Dostupný na WWW: http://cs.wikipedia.org/wiki/Soubor:Litvinov_City3.jpg </a:t>
            </a:r>
            <a:br>
              <a:rPr lang="pl-PL" sz="1200" dirty="0"/>
            </a:br>
            <a:r>
              <a:rPr lang="pl-PL" sz="1200" dirty="0"/>
              <a:t>KARELJ. http://cs.wikipedia.org/wiki/Litom%C4%9B%C5%99ice [online]. [cit. 20.2.2013]. Dostupný na WWW: http://cs.wikipedia.org/wiki/Soubor:Litom%C4%9B%C5%99ice_Sv_%C5%A0t%C4%9Bp%C3%A1n.jpg 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7045690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94722"/>
          </a:xfrm>
        </p:spPr>
        <p:txBody>
          <a:bodyPr>
            <a:noAutofit/>
          </a:bodyPr>
          <a:lstStyle/>
          <a:p>
            <a:pPr algn="l"/>
            <a:r>
              <a:rPr lang="pl-PL" sz="1200" dirty="0"/>
              <a:t>MAROUNEK. http://cs.wikipedia.org/wiki/Jirkov [online]. [cit. 20.2.2013]. Dostupný na WWW: http://cs.wikipedia.org/wiki/Soubor:Jirkov_-_Pohled_z_m%C4%9Bstsk%C3%A9_v%C4%9B%C5%BEe_-_Panorama.jpg </a:t>
            </a:r>
            <a:br>
              <a:rPr lang="pl-PL" sz="1200" dirty="0"/>
            </a:br>
            <a:r>
              <a:rPr lang="pl-PL" sz="1200" dirty="0"/>
              <a:t>MIREK256. http://cs.wikipedia.org/wiki/Varnsdorf [online]. [cit. 20.2.2013]. Dostupný na WWW: http://cs.wikipedia.org/wiki/Soubor:Varnsdorf,_Elite.JPG </a:t>
            </a:r>
            <a:br>
              <a:rPr lang="pl-PL" sz="1200" dirty="0"/>
            </a:br>
            <a:r>
              <a:rPr lang="pl-PL" sz="1200" dirty="0"/>
              <a:t>MIROSLAVA HULÁKOVÁ. mostecky.denik.cz/podnikan... [online]. [cit. 20.2.2013]. Dostupný na WWW: mostecky.denik.cz/podnikan... </a:t>
            </a:r>
            <a:r>
              <a:rPr lang="pl-PL" sz="1200" dirty="0" smtClean="0"/>
              <a:t/>
            </a:r>
            <a:br>
              <a:rPr lang="pl-PL" sz="1200" dirty="0" smtClean="0"/>
            </a:br>
            <a:r>
              <a:rPr lang="pt-BR" sz="1200" dirty="0"/>
              <a:t>AUTOR NEUVEDEN. http://www.sdas.cz/showdoc.do?docid=504 [online]. [cit. 20.2.2013]. Dostupný na WWW: http://www.sdas.cz/showdoc.do?docid=504 </a:t>
            </a:r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/>
              <a:t>OLDŘICH HÁJEK. mostecky.denik.cz [online]. [cit. 20.2.2013]. Dostupný na WWW: http://obrazky.cz/detail?q=mosteck%C3%A1%20p%C3%A1nev&amp;offset=21&amp;limit=20&amp;bUrlPar=filter%3D1&amp;resNum=31&amp;ref=http%3A//obrazky.cz/%3Fq%3Dmosteck%25C3%25A1%2Bp%25C3%25A1nev%26step%3D20%26filter%3D1%26s%3D%26size%3Dany%26sId%3DO03osznpwxdDgRezSSyz%26orientation%3D&amp;resID=lAZRAvSjT9wUfJytfYZQf2AfuOzSkyPqde0jmwqCBbk&amp;imgURL=http%3A//mm.denik.cz/13/5e/img_6338branany_tezba_denik_clanek_solo.jpg&amp;pageURL=http%3A//mostecky.denik.cz/zpravy_region/dnes-je-den-zeme-tohle-jsme-ji-udelali20100422.html&amp;imgX=350&amp;imgY=263&amp;imgSize=22&amp;thURL=http%3A//media2.picsearch.com/is%3FlAZRAvSjT9wUfJytfYZQf2AfuOzSkyPqde0jmwqCBbk&amp;thX=128&amp;thY=96&amp;qNoSite=mosteck%C3%A1%2Bp%C3%A1nev&amp;siteWWW=&amp;sId=O03osznpwUAXg-ePhDUy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it-IT" sz="1200" dirty="0"/>
              <a:t>MIRACETI. http://cs.wikipedia.org/wiki/Chmelnice [online]. [cit. 20.2.2013]. Dostupný na WWW: http://cs.wikipedia.org/wiki/Soubor:Chmelnicem.jpg </a:t>
            </a:r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/>
              <a:t>AUTOR NEUVEDEN. tilia.zf.mendelu.cz [online]. [cit. 20.2.2013]. Dostupný na WWW: http://obrazky.cz/detail?q=ovocn%C3%BD%20sad&amp;offset=55&amp;limit=20&amp;bUrlPar=filter%3D1&amp;resNum=71&amp;ref=http%3A//obrazky.cz/%3Fq%3Dovocn%25C3%25BD%2Bsad%26step%3D20%26filter%3D1%26s%3D%26size%3Dany%26sId%3DO03osznpwsZegjJwFrXT%26orientation%3D%26from%3D37&amp;resID=96H4soJeQ3Ku6XBS5aWTZir8TMltsjqmb4yn2i-ZH30&amp;imgURL=http%3A//tilia.zf.mendelu.cz/ustavy/551/ustav_551/img/sad.JPG&amp;pageURL=http%3A//tilia.zf.mendelu.cz/ustavy/551/&amp;imgX=448&amp;imgY=299&amp;imgSize=47&amp;thURL=http%3A//media2.picsearch.com/is%3F96H4soJeQ3Ku6XBS5aWTZir8TMltsjqmb4yn2i-ZH30&amp;thX=128&amp;thY=86&amp;qNoSite=ovocn%C3%BD%2Bsad&amp;siteWWW=&amp;sId=O03osznpCCZogj-fCpbE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pt-BR" sz="1200" dirty="0"/>
              <a:t>AUTOR NEUVEDEN. www.podripsko.cz [online]. [cit. 20.2.2013]. Dostupný na WWW: http://obrazky.cz/detail?q=hora%20%C5%99%C3%ADp&amp;offset=1&amp;limit=20&amp;bUrlPar=filter%3D1&amp;resNum=10&amp;ref=http%3A//www.seznam.cz/&amp;resID=oOSgNeDcMR6RbpsNNBp4R1T_rZLY0AhArEy7LNMZIx0&amp;imgURL=http%3A//www.podripsko.cz/images/clanky/29/129.jpg&amp;pageURL=http%3A//www.podripsko.cz/clanekId-29-clanek-hledani_hrobu_praotce_cecha_ve_ctinevsi.html&amp;imgX=600&amp;imgY=450&amp;imgSize=54&amp;thURL=http%3A//media4.picsearch.com/is%3FoOSgNeDcMR6RbpsNNBp4R1T_rZLY0AhArEy7LNMZIx0&amp;thX=128&amp;thY=96&amp;qNoSite=hora%2B%C5%99%C3%ADp&amp;siteWWW=&amp;sId=O03osznpwgXngjJK-pLm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vlastní zdroj</a:t>
            </a:r>
            <a:r>
              <a:rPr lang="cs-CZ" sz="1200" dirty="0"/>
              <a:t/>
            </a:r>
            <a:br>
              <a:rPr lang="cs-CZ" sz="1200" dirty="0"/>
            </a:b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632209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409</TotalTime>
  <Words>395</Words>
  <Application>Microsoft Office PowerPoint</Application>
  <PresentationFormat>Předvádění na obrazovce (4:3)</PresentationFormat>
  <Paragraphs>136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systému Office</vt:lpstr>
      <vt:lpstr>Prezentace aplikace PowerPoint</vt:lpstr>
      <vt:lpstr>Anotace:</vt:lpstr>
      <vt:lpstr>Ústecký kraj </vt:lpstr>
      <vt:lpstr>Prezentace aplikace PowerPoint</vt:lpstr>
      <vt:lpstr>Povrch </vt:lpstr>
      <vt:lpstr>Vodstvo </vt:lpstr>
      <vt:lpstr>Města </vt:lpstr>
      <vt:lpstr>Ústí nad Labem</vt:lpstr>
      <vt:lpstr>Prezentace aplikace PowerPoint</vt:lpstr>
      <vt:lpstr>Prezentace aplikace PowerPoint</vt:lpstr>
      <vt:lpstr>Průmysl </vt:lpstr>
      <vt:lpstr>Těžba nerostných surovin </vt:lpstr>
      <vt:lpstr>Zemědělství </vt:lpstr>
      <vt:lpstr>Přírodní zajímavosti </vt:lpstr>
      <vt:lpstr>S pomocí mapy ČR doplň věty:</vt:lpstr>
      <vt:lpstr>Zkontroluj si správnost odpovědí:</vt:lpstr>
      <vt:lpstr>Použité zdroje:  ONDŘEJ HAJDUCH. http://www.hajduch.net/cesko/ustecky-kraj [online]. [cit. 19.2.2013]. Dostupný na WWW: http://www.hajduch.net/cesko/ustecky-kraj  HUSTOLES. http://cs.wikipedia.org/wiki/Kraje_v_%C4%8Cesku [online]. [cit. 19.2.2013]. Dostupný na WWW: http://cs.wikipedia.org/wiki/Soubor:2004_Ustecky_kraj.PNG  RAFAEL BRIX. http://cs.wikipedia.org/wiki/Kl%C3%ADnovec [online]. [cit. 19.2.2013]. Dostupný na WWW: http://cs.wikipedia.org/wiki/Soubor:Klinovec_von_haj_aus.jpg  BEDŘICH LUDVÍK. : www.horydoly.cz/foto/prame... [online]. [cit. 19.2.2013]. Dostupný na WWW: http://www.horydoly.cz/foto/prameny1/ipage00012.htm  HORST74. http://cs.wikipedia.org/wiki/Vodní_nádrž_Nechranice [online]. [cit. 19.2.2013]. Dostupný na WWW: http://cs.wikipedia.org/wiki/Soubor:Nechranice2.jpg  ARCHANDĚL. http://cs.wikipedia.org/wiki/%C3%9Ast%C3%AD_nad_Labem [online]. [cit. 19.2.2013]. Dostupný na WWW: http://cs.wikipedia.org/wiki/Soubor:KNV_%C3%9Ast%C3%AD_n._L..JPG KARELJ. http://cs.wikipedia.org/wiki/%C3%9Ast%C3%AD_nad_Labem [online]. [cit. 20.2.2013]. Dostupný na WWW: http://upload.wikimedia.org/wikipedia/commons/c/cc/Usti_skala.jpg   MATĚJ PÁRAL. http://cs.wikipedia.org/wiki/%C3%9Ast%C3%AD_nad_Labem [online]. [cit. 20.2.2013]. Dostupný na WWW: http://cs.wikipedia.org/wiki/Soubor:%C3%9Ast%C3%AD_nad_Labem_-_M%C3%ADrov%C3%A9_n%C3%A1m%C4%9Bst%C3%AD.jpg  DAVID ZUNA. http://cs.wikipedia.org/wiki/Most_(m%C4%9Bsto) [online]. [cit. 20.2.2013]. Dostupný na WWW: http://cs.wikipedia.org/wiki/Soubor:Most.ressl002.JPG  ONDŘEJ KONÍČEK. http://cs.wikipedia.org/wiki/D%C4%9B%C4%8D%C3%ADn [online]. [cit. 20.2.2013]. Dostupný na WWW: http://cs.wikipedia.org/wiki/Soubor:Decin.JPG  FRANZFOTO. http://cs.wikipedia.org/wiki/Teplice [online]. [cit. 20.2.2013]. Dostupný na WWW: http://cs.wikipedia.org/wiki/Soubor:Teplice_(Teplitz-Sch%C3%B6nau)_-_Schlossplatz_mit_Kirche_St._Johannes_links.JPG  MANFRED E. FRITSCHE. http://cs.wikipedia.org/wiki/Chomutov [online]. [cit. 20.2.2013]. Dostupný na WWW: http://cs.wikipedia.org/wiki/Soubor:Chomutov_square.jpg  LAWA. http://cs.wikipedia.org/wiki/Litv%C3%ADnov [online]. [cit. 20.2.2013]. Dostupný na WWW: http://cs.wikipedia.org/wiki/Soubor:Litvinov_City3.jpg  KARELJ. http://cs.wikipedia.org/wiki/Litom%C4%9B%C5%99ice [online]. [cit. 20.2.2013]. Dostupný na WWW: http://cs.wikipedia.org/wiki/Soubor:Litom%C4%9B%C5%99ice_Sv_%C5%A0t%C4%9Bp%C3%A1n.jpg </vt:lpstr>
      <vt:lpstr>MAROUNEK. http://cs.wikipedia.org/wiki/Jirkov [online]. [cit. 20.2.2013]. Dostupný na WWW: http://cs.wikipedia.org/wiki/Soubor:Jirkov_-_Pohled_z_m%C4%9Bstsk%C3%A9_v%C4%9B%C5%BEe_-_Panorama.jpg  MIREK256. http://cs.wikipedia.org/wiki/Varnsdorf [online]. [cit. 20.2.2013]. Dostupný na WWW: http://cs.wikipedia.org/wiki/Soubor:Varnsdorf,_Elite.JPG  MIROSLAVA HULÁKOVÁ. mostecky.denik.cz/podnikan... [online]. [cit. 20.2.2013]. Dostupný na WWW: mostecky.denik.cz/podnikan...  AUTOR NEUVEDEN. http://www.sdas.cz/showdoc.do?docid=504 [online]. [cit. 20.2.2013]. Dostupný na WWW: http://www.sdas.cz/showdoc.do?docid=504  OLDŘICH HÁJEK. mostecky.denik.cz [online]. [cit. 20.2.2013]. Dostupný na WWW: http://obrazky.cz/detail?q=mosteck%C3%A1%20p%C3%A1nev&amp;offset=21&amp;limit=20&amp;bUrlPar=filter%3D1&amp;resNum=31&amp;ref=http%3A//obrazky.cz/%3Fq%3Dmosteck%25C3%25A1%2Bp%25C3%25A1nev%26step%3D20%26filter%3D1%26s%3D%26size%3Dany%26sId%3DO03osznpwxdDgRezSSyz%26orientation%3D&amp;resID=lAZRAvSjT9wUfJytfYZQf2AfuOzSkyPqde0jmwqCBbk&amp;imgURL=http%3A//mm.denik.cz/13/5e/img_6338branany_tezba_denik_clanek_solo.jpg&amp;pageURL=http%3A//mostecky.denik.cz/zpravy_region/dnes-je-den-zeme-tohle-jsme-ji-udelali20100422.html&amp;imgX=350&amp;imgY=263&amp;imgSize=22&amp;thURL=http%3A//media2.picsearch.com/is%3FlAZRAvSjT9wUfJytfYZQf2AfuOzSkyPqde0jmwqCBbk&amp;thX=128&amp;thY=96&amp;qNoSite=mosteck%C3%A1%2Bp%C3%A1nev&amp;siteWWW=&amp;sId=O03osznpwUAXg-ePhDUy  MIRACETI. http://cs.wikipedia.org/wiki/Chmelnice [online]. [cit. 20.2.2013]. Dostupný na WWW: http://cs.wikipedia.org/wiki/Soubor:Chmelnicem.jpg  AUTOR NEUVEDEN. tilia.zf.mendelu.cz [online]. [cit. 20.2.2013]. Dostupný na WWW: http://obrazky.cz/detail?q=ovocn%C3%BD%20sad&amp;offset=55&amp;limit=20&amp;bUrlPar=filter%3D1&amp;resNum=71&amp;ref=http%3A//obrazky.cz/%3Fq%3Dovocn%25C3%25BD%2Bsad%26step%3D20%26filter%3D1%26s%3D%26size%3Dany%26sId%3DO03osznpwsZegjJwFrXT%26orientation%3D%26from%3D37&amp;resID=96H4soJeQ3Ku6XBS5aWTZir8TMltsjqmb4yn2i-ZH30&amp;imgURL=http%3A//tilia.zf.mendelu.cz/ustavy/551/ustav_551/img/sad.JPG&amp;pageURL=http%3A//tilia.zf.mendelu.cz/ustavy/551/&amp;imgX=448&amp;imgY=299&amp;imgSize=47&amp;thURL=http%3A//media2.picsearch.com/is%3F96H4soJeQ3Ku6XBS5aWTZir8TMltsjqmb4yn2i-ZH30&amp;thX=128&amp;thY=86&amp;qNoSite=ovocn%C3%BD%2Bsad&amp;siteWWW=&amp;sId=O03osznpCCZogj-fCpbE  AUTOR NEUVEDEN. www.podripsko.cz [online]. [cit. 20.2.2013]. Dostupný na WWW: http://obrazky.cz/detail?q=hora%20%C5%99%C3%ADp&amp;offset=1&amp;limit=20&amp;bUrlPar=filter%3D1&amp;resNum=10&amp;ref=http%3A//www.seznam.cz/&amp;resID=oOSgNeDcMR6RbpsNNBp4R1T_rZLY0AhArEy7LNMZIx0&amp;imgURL=http%3A//www.podripsko.cz/images/clanky/29/129.jpg&amp;pageURL=http%3A//www.podripsko.cz/clanekId-29-clanek-hledani_hrobu_praotce_cecha_ve_ctinevsi.html&amp;imgX=600&amp;imgY=450&amp;imgSize=54&amp;thURL=http%3A//media4.picsearch.com/is%3FoOSgNeDcMR6RbpsNNBp4R1T_rZLY0AhArEy7LNMZIx0&amp;thX=128&amp;thY=96&amp;qNoSite=hora%2B%C5%99%C3%ADp&amp;siteWWW=&amp;sId=O03osznpwgXngjJK-pLm  vlastní zdroj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20</cp:revision>
  <dcterms:created xsi:type="dcterms:W3CDTF">2013-02-19T07:00:16Z</dcterms:created>
  <dcterms:modified xsi:type="dcterms:W3CDTF">2013-02-21T19:46:08Z</dcterms:modified>
</cp:coreProperties>
</file>