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  <p:sldId id="264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9" autoAdjust="0"/>
    <p:restoredTop sz="94713" autoAdjust="0"/>
  </p:normalViewPr>
  <p:slideViewPr>
    <p:cSldViewPr>
      <p:cViewPr>
        <p:scale>
          <a:sx n="100" d="100"/>
          <a:sy n="100" d="100"/>
        </p:scale>
        <p:origin x="-1308" y="-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9.xml"/><Relationship Id="rId3" Type="http://schemas.openxmlformats.org/officeDocument/2006/relationships/slide" Target="slides/slide4.xml"/><Relationship Id="rId7" Type="http://schemas.openxmlformats.org/officeDocument/2006/relationships/slide" Target="slides/slide8.xml"/><Relationship Id="rId2" Type="http://schemas.openxmlformats.org/officeDocument/2006/relationships/slide" Target="slides/slide3.xml"/><Relationship Id="rId1" Type="http://schemas.openxmlformats.org/officeDocument/2006/relationships/slide" Target="slides/slide2.xml"/><Relationship Id="rId6" Type="http://schemas.openxmlformats.org/officeDocument/2006/relationships/slide" Target="slides/slide7.xml"/><Relationship Id="rId5" Type="http://schemas.openxmlformats.org/officeDocument/2006/relationships/slide" Target="slides/slide6.xml"/><Relationship Id="rId4" Type="http://schemas.openxmlformats.org/officeDocument/2006/relationships/slide" Target="slides/slide5.xml"/><Relationship Id="rId9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95600" y="1371600"/>
            <a:ext cx="5867400" cy="2286000"/>
          </a:xfrm>
        </p:spPr>
        <p:txBody>
          <a:bodyPr/>
          <a:lstStyle>
            <a:lvl1pPr>
              <a:defRPr sz="45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5791200" cy="14478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600" b="1"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EF8A4E73-FF5A-446D-B5C3-6A1AF8E1BE3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151" name="Line 7"/>
          <p:cNvSpPr>
            <a:spLocks noChangeShapeType="1"/>
          </p:cNvSpPr>
          <p:nvPr/>
        </p:nvSpPr>
        <p:spPr bwMode="auto">
          <a:xfrm>
            <a:off x="228600" y="990600"/>
            <a:ext cx="8610600" cy="0"/>
          </a:xfrm>
          <a:prstGeom prst="line">
            <a:avLst/>
          </a:prstGeom>
          <a:noFill/>
          <a:ln w="6667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6152" name="Group 8"/>
          <p:cNvGrpSpPr>
            <a:grpSpLocks/>
          </p:cNvGrpSpPr>
          <p:nvPr/>
        </p:nvGrpSpPr>
        <p:grpSpPr bwMode="auto">
          <a:xfrm>
            <a:off x="228600" y="1447800"/>
            <a:ext cx="2286000" cy="2514600"/>
            <a:chOff x="144" y="912"/>
            <a:chExt cx="1440" cy="1584"/>
          </a:xfrm>
        </p:grpSpPr>
        <p:sp>
          <p:nvSpPr>
            <p:cNvPr id="6153" name="Rectangle 9"/>
            <p:cNvSpPr>
              <a:spLocks noChangeArrowheads="1"/>
            </p:cNvSpPr>
            <p:nvPr/>
          </p:nvSpPr>
          <p:spPr bwMode="auto">
            <a:xfrm>
              <a:off x="960" y="912"/>
              <a:ext cx="52" cy="97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4" name="Rectangle 10"/>
            <p:cNvSpPr>
              <a:spLocks noChangeArrowheads="1"/>
            </p:cNvSpPr>
            <p:nvPr/>
          </p:nvSpPr>
          <p:spPr bwMode="auto">
            <a:xfrm>
              <a:off x="844" y="912"/>
              <a:ext cx="52" cy="86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5" name="Rectangle 11"/>
            <p:cNvSpPr>
              <a:spLocks noChangeArrowheads="1"/>
            </p:cNvSpPr>
            <p:nvPr/>
          </p:nvSpPr>
          <p:spPr bwMode="auto">
            <a:xfrm>
              <a:off x="727" y="912"/>
              <a:ext cx="52" cy="73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6" name="Rectangle 12"/>
            <p:cNvSpPr>
              <a:spLocks noChangeArrowheads="1"/>
            </p:cNvSpPr>
            <p:nvPr/>
          </p:nvSpPr>
          <p:spPr bwMode="auto">
            <a:xfrm>
              <a:off x="610" y="912"/>
              <a:ext cx="52" cy="612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7" name="Rectangle 13"/>
            <p:cNvSpPr>
              <a:spLocks noChangeArrowheads="1"/>
            </p:cNvSpPr>
            <p:nvPr/>
          </p:nvSpPr>
          <p:spPr bwMode="auto">
            <a:xfrm>
              <a:off x="494" y="912"/>
              <a:ext cx="52" cy="49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8" name="Rectangle 14"/>
            <p:cNvSpPr>
              <a:spLocks noChangeArrowheads="1"/>
            </p:cNvSpPr>
            <p:nvPr/>
          </p:nvSpPr>
          <p:spPr bwMode="auto">
            <a:xfrm>
              <a:off x="377" y="912"/>
              <a:ext cx="52" cy="36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59" name="Rectangle 15"/>
            <p:cNvSpPr>
              <a:spLocks noChangeArrowheads="1"/>
            </p:cNvSpPr>
            <p:nvPr/>
          </p:nvSpPr>
          <p:spPr bwMode="auto">
            <a:xfrm>
              <a:off x="260" y="912"/>
              <a:ext cx="52" cy="24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60" name="Rectangle 16"/>
            <p:cNvSpPr>
              <a:spLocks noChangeArrowheads="1"/>
            </p:cNvSpPr>
            <p:nvPr/>
          </p:nvSpPr>
          <p:spPr bwMode="auto">
            <a:xfrm>
              <a:off x="144" y="912"/>
              <a:ext cx="52" cy="125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61" name="Rectangle 17"/>
            <p:cNvSpPr>
              <a:spLocks noChangeArrowheads="1"/>
            </p:cNvSpPr>
            <p:nvPr/>
          </p:nvSpPr>
          <p:spPr bwMode="auto">
            <a:xfrm>
              <a:off x="1077" y="912"/>
              <a:ext cx="49" cy="109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62" name="Rectangle 18"/>
            <p:cNvSpPr>
              <a:spLocks noChangeArrowheads="1"/>
            </p:cNvSpPr>
            <p:nvPr/>
          </p:nvSpPr>
          <p:spPr bwMode="auto">
            <a:xfrm>
              <a:off x="1191" y="912"/>
              <a:ext cx="49" cy="122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63" name="Rectangle 19"/>
            <p:cNvSpPr>
              <a:spLocks noChangeArrowheads="1"/>
            </p:cNvSpPr>
            <p:nvPr/>
          </p:nvSpPr>
          <p:spPr bwMode="auto">
            <a:xfrm>
              <a:off x="1304" y="912"/>
              <a:ext cx="49" cy="134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64" name="Rectangle 20"/>
            <p:cNvSpPr>
              <a:spLocks noChangeArrowheads="1"/>
            </p:cNvSpPr>
            <p:nvPr/>
          </p:nvSpPr>
          <p:spPr bwMode="auto">
            <a:xfrm>
              <a:off x="1418" y="912"/>
              <a:ext cx="52" cy="146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6165" name="Rectangle 21"/>
            <p:cNvSpPr>
              <a:spLocks noChangeArrowheads="1"/>
            </p:cNvSpPr>
            <p:nvPr/>
          </p:nvSpPr>
          <p:spPr bwMode="auto">
            <a:xfrm>
              <a:off x="1535" y="912"/>
              <a:ext cx="49" cy="15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6166" name="Line 22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14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614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8638658-B31D-4A91-B871-4C4FCB892196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7672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6DE8CA02-2BCF-4283-BB3F-0EECE76F6AB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444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57800" y="1981200"/>
            <a:ext cx="3429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4DDEA3E-8D13-4B09-AE13-655D683485AC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609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FADD1A-063F-4A40-99DA-8E946353845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8842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45B48AB-3CA8-429D-8E67-33608E31156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041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D7CAC9-ED70-4079-AC32-60134F5FD3A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6823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7C07405-9F6E-4C68-B6AF-099425B7588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56257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42131CF-530C-4F18-83ED-70D6FA9407C1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2619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9B5ACE03-129A-49F1-B9BD-BB53E3D17C45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4936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934200" y="457200"/>
            <a:ext cx="1752600" cy="56388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676400" y="457200"/>
            <a:ext cx="5105400" cy="5638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4494B7C-4CA8-4452-8135-8210EB33652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83921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Nadpis, 2 obsahy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6400" y="457200"/>
            <a:ext cx="70104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676400" y="1981200"/>
            <a:ext cx="34290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1676400" y="4114800"/>
            <a:ext cx="34290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half" idx="3"/>
          </p:nvPr>
        </p:nvSpPr>
        <p:spPr>
          <a:xfrm>
            <a:off x="5257800" y="1981200"/>
            <a:ext cx="3429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D9C81243-CF25-4287-955C-D41EE6238118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2008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6400" y="457200"/>
            <a:ext cx="7010400" cy="12954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676400" y="1981200"/>
            <a:ext cx="34290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257800" y="1981200"/>
            <a:ext cx="34290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5257800" y="4114800"/>
            <a:ext cx="3429000" cy="1981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0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AE894334-7436-4293-8702-3DDB20E42113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995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676400" y="457200"/>
            <a:ext cx="7010400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676400" y="1981200"/>
            <a:ext cx="7010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B303F99-CDB4-49CD-AD96-3DB14AB9ABDE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5126" name="Line 6"/>
          <p:cNvSpPr>
            <a:spLocks noChangeShapeType="1"/>
          </p:cNvSpPr>
          <p:nvPr/>
        </p:nvSpPr>
        <p:spPr bwMode="auto">
          <a:xfrm>
            <a:off x="266700" y="6172200"/>
            <a:ext cx="86106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5127" name="Line 7"/>
          <p:cNvSpPr>
            <a:spLocks noChangeShapeType="1"/>
          </p:cNvSpPr>
          <p:nvPr/>
        </p:nvSpPr>
        <p:spPr bwMode="auto">
          <a:xfrm>
            <a:off x="228600" y="304800"/>
            <a:ext cx="8610600" cy="0"/>
          </a:xfrm>
          <a:prstGeom prst="line">
            <a:avLst/>
          </a:prstGeom>
          <a:noFill/>
          <a:ln w="7620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grpSp>
        <p:nvGrpSpPr>
          <p:cNvPr id="5128" name="Group 8"/>
          <p:cNvGrpSpPr>
            <a:grpSpLocks/>
          </p:cNvGrpSpPr>
          <p:nvPr/>
        </p:nvGrpSpPr>
        <p:grpSpPr bwMode="auto">
          <a:xfrm>
            <a:off x="228600" y="457200"/>
            <a:ext cx="1246188" cy="1371600"/>
            <a:chOff x="144" y="288"/>
            <a:chExt cx="785" cy="864"/>
          </a:xfrm>
        </p:grpSpPr>
        <p:sp>
          <p:nvSpPr>
            <p:cNvPr id="5129" name="Rectangle 9"/>
            <p:cNvSpPr>
              <a:spLocks noChangeArrowheads="1"/>
            </p:cNvSpPr>
            <p:nvPr/>
          </p:nvSpPr>
          <p:spPr bwMode="auto">
            <a:xfrm>
              <a:off x="589" y="288"/>
              <a:ext cx="28" cy="53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0" name="Rectangle 10"/>
            <p:cNvSpPr>
              <a:spLocks noChangeArrowheads="1"/>
            </p:cNvSpPr>
            <p:nvPr/>
          </p:nvSpPr>
          <p:spPr bwMode="auto">
            <a:xfrm>
              <a:off x="526" y="288"/>
              <a:ext cx="28" cy="47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1" name="Rectangle 11"/>
            <p:cNvSpPr>
              <a:spLocks noChangeArrowheads="1"/>
            </p:cNvSpPr>
            <p:nvPr/>
          </p:nvSpPr>
          <p:spPr bwMode="auto">
            <a:xfrm>
              <a:off x="462" y="288"/>
              <a:ext cx="28" cy="401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2" name="Rectangle 12"/>
            <p:cNvSpPr>
              <a:spLocks noChangeArrowheads="1"/>
            </p:cNvSpPr>
            <p:nvPr/>
          </p:nvSpPr>
          <p:spPr bwMode="auto">
            <a:xfrm>
              <a:off x="398" y="288"/>
              <a:ext cx="28" cy="334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3" name="Rectangle 13"/>
            <p:cNvSpPr>
              <a:spLocks noChangeArrowheads="1"/>
            </p:cNvSpPr>
            <p:nvPr/>
          </p:nvSpPr>
          <p:spPr bwMode="auto">
            <a:xfrm>
              <a:off x="335" y="288"/>
              <a:ext cx="28" cy="26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4" name="Rectangle 14"/>
            <p:cNvSpPr>
              <a:spLocks noChangeArrowheads="1"/>
            </p:cNvSpPr>
            <p:nvPr/>
          </p:nvSpPr>
          <p:spPr bwMode="auto">
            <a:xfrm>
              <a:off x="271" y="288"/>
              <a:ext cx="28" cy="19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5" name="Rectangle 15"/>
            <p:cNvSpPr>
              <a:spLocks noChangeArrowheads="1"/>
            </p:cNvSpPr>
            <p:nvPr/>
          </p:nvSpPr>
          <p:spPr bwMode="auto">
            <a:xfrm>
              <a:off x="207" y="288"/>
              <a:ext cx="29" cy="13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6" name="Rectangle 16"/>
            <p:cNvSpPr>
              <a:spLocks noChangeArrowheads="1"/>
            </p:cNvSpPr>
            <p:nvPr/>
          </p:nvSpPr>
          <p:spPr bwMode="auto">
            <a:xfrm>
              <a:off x="144" y="288"/>
              <a:ext cx="28" cy="68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7" name="Rectangle 17"/>
            <p:cNvSpPr>
              <a:spLocks noChangeArrowheads="1"/>
            </p:cNvSpPr>
            <p:nvPr/>
          </p:nvSpPr>
          <p:spPr bwMode="auto">
            <a:xfrm>
              <a:off x="653" y="288"/>
              <a:ext cx="26" cy="59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8" name="Rectangle 18"/>
            <p:cNvSpPr>
              <a:spLocks noChangeArrowheads="1"/>
            </p:cNvSpPr>
            <p:nvPr/>
          </p:nvSpPr>
          <p:spPr bwMode="auto">
            <a:xfrm>
              <a:off x="715" y="288"/>
              <a:ext cx="26" cy="66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9" name="Rectangle 19"/>
            <p:cNvSpPr>
              <a:spLocks noChangeArrowheads="1"/>
            </p:cNvSpPr>
            <p:nvPr/>
          </p:nvSpPr>
          <p:spPr bwMode="auto">
            <a:xfrm>
              <a:off x="776" y="288"/>
              <a:ext cx="27" cy="7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40" name="Rectangle 20"/>
            <p:cNvSpPr>
              <a:spLocks noChangeArrowheads="1"/>
            </p:cNvSpPr>
            <p:nvPr/>
          </p:nvSpPr>
          <p:spPr bwMode="auto">
            <a:xfrm>
              <a:off x="839" y="288"/>
              <a:ext cx="28" cy="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41" name="Rectangle 21"/>
            <p:cNvSpPr>
              <a:spLocks noChangeArrowheads="1"/>
            </p:cNvSpPr>
            <p:nvPr/>
          </p:nvSpPr>
          <p:spPr bwMode="auto">
            <a:xfrm>
              <a:off x="902" y="288"/>
              <a:ext cx="27" cy="86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42" name="Rectangle 2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2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512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9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" pitchFamily="2" charset="2"/>
        <a:buChar char="o"/>
        <a:defRPr sz="28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500">
          <a:solidFill>
            <a:schemeClr val="tx2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p"/>
        <a:defRPr sz="2200">
          <a:solidFill>
            <a:schemeClr val="tx2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2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o"/>
        <a:defRPr sz="2000">
          <a:solidFill>
            <a:schemeClr val="tx2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ify.nou.cz/" TargetMode="External"/><Relationship Id="rId3" Type="http://schemas.openxmlformats.org/officeDocument/2006/relationships/hyperlink" Target="http://zpravy.idnes.cz/esemeskove-deti-nastavily-nova-pravidla-cestiny-f6u-/domaci.aspx?c=A080902_215642_domaci_zra" TargetMode="External"/><Relationship Id="rId7" Type="http://schemas.openxmlformats.org/officeDocument/2006/relationships/hyperlink" Target="http://217.115.252.254:1572/dokumenty%20pro%20studenty/dvo%C5%99%C3%A1k%20martin/3.%20St%C5%99edov%C4%9Bk/Rom%C3%A1nsk%C3%A9%20um%C4%9Bn%C3%AD/1.%20Architektura/1.%20Francie/1.%20Severofrancouzsk%C3%A1%20%C5%A1kola/2.%20Chartres/?sort=s" TargetMode="External"/><Relationship Id="rId2" Type="http://schemas.openxmlformats.org/officeDocument/2006/relationships/hyperlink" Target="http://www.orlicko.cz/zskomen/vyuka/matematika.ht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alvareal.cz/Nase-sluzby/Geodeticke-prace/" TargetMode="External"/><Relationship Id="rId5" Type="http://schemas.openxmlformats.org/officeDocument/2006/relationships/hyperlink" Target="http://www.interforst.cz/cz/eshop/k/naradi-drevoobrabeni/sekery-sapiny-rucni-nastroje/kruzitko-log-scribe/1390/" TargetMode="External"/><Relationship Id="rId4" Type="http://schemas.openxmlformats.org/officeDocument/2006/relationships/hyperlink" Target="http://www.nskamericas.com/cps/rde/xchg/na_en/hs.xsl/construction-industry.html" TargetMode="External"/><Relationship Id="rId9" Type="http://schemas.openxmlformats.org/officeDocument/2006/relationships/hyperlink" Target="http://www.fuer-gruender.de/?id=343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9775657"/>
              </p:ext>
            </p:extLst>
          </p:nvPr>
        </p:nvGraphicFramePr>
        <p:xfrm>
          <a:off x="2123728" y="1042517"/>
          <a:ext cx="5013960" cy="411479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430383"/>
                <a:gridCol w="3583577"/>
              </a:tblGrid>
              <a:tr h="370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Číslo projektu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CZ.1.07/1.5.00/34.0029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370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Číslo materiálu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VY_32_ INOVACE_13-01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370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Název školy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Střední průmyslová škola stavební, Resslova 2,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České Budějovice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370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Autor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Mgr. Miroslav Crha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370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Tematický celek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Německý jazyk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370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Ročník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3.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370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Datum tvorby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21. 3. 2013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7837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Anotace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Prezentace pro studenty 3. </a:t>
                      </a:r>
                      <a:r>
                        <a:rPr lang="cs-CZ" sz="1000" dirty="0" smtClean="0">
                          <a:effectLst/>
                        </a:rPr>
                        <a:t>ročníku</a:t>
                      </a:r>
                      <a:endParaRPr lang="cs-CZ" sz="1000" dirty="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Přehled základních pojmů ve škole – předměty, způsob ukončení studia, určeno k rozšíření i opakování slovní zásoby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 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37011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Metodický pokyn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>
                          <a:effectLst/>
                        </a:rPr>
                        <a:t>Lze využít k výkladu a opakování během hodiny, žáci si zapisují nové pojmy 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</a:tr>
              <a:tr h="370114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000" dirty="0">
                          <a:effectLst/>
                        </a:rPr>
                        <a:t>Pokud není uvedeno jinak, použitý materiál je z vlastních zdrojů autora</a:t>
                      </a:r>
                      <a:endParaRPr lang="cs-CZ" sz="10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58783" marR="58783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979712" y="687329"/>
            <a:ext cx="626368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Digitální učební materiál</a:t>
            </a:r>
            <a:endParaRPr kumimoji="0" lang="cs-CZ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230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>
                <a:solidFill>
                  <a:schemeClr val="folHlink"/>
                </a:solidFill>
              </a:rPr>
              <a:t>UNSERE</a:t>
            </a:r>
            <a:r>
              <a:rPr lang="cs-CZ"/>
              <a:t> </a:t>
            </a:r>
            <a:r>
              <a:rPr lang="cs-CZ">
                <a:solidFill>
                  <a:schemeClr val="folHlink"/>
                </a:solidFill>
              </a:rPr>
              <a:t>SCHULE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/>
              <a:t>Střední průmyslová škola stavební,</a:t>
            </a:r>
          </a:p>
          <a:p>
            <a:r>
              <a:rPr lang="cs-CZ"/>
              <a:t>Resslova 2</a:t>
            </a:r>
          </a:p>
          <a:p>
            <a:r>
              <a:rPr lang="cs-CZ"/>
              <a:t>372 11 České Budějovice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Unsere Schule heißt:</a:t>
            </a:r>
          </a:p>
        </p:txBody>
      </p:sp>
      <p:pic>
        <p:nvPicPr>
          <p:cNvPr id="3079" name="Picture 7" descr="thumb_cs_1_17_skola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844675"/>
            <a:ext cx="2449513" cy="18065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077" name="Picture 5" descr="thumb_cs_1_14_skola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3716338"/>
            <a:ext cx="2449513" cy="19446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075" name="Rectangle 3"/>
          <p:cNvSpPr>
            <a:spLocks noGrp="1" noChangeArrowheads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cs-CZ" sz="3200">
                <a:solidFill>
                  <a:schemeClr val="fol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Fachschule für Bauwesen</a:t>
            </a:r>
          </a:p>
          <a:p>
            <a:r>
              <a:rPr lang="cs-CZ" sz="2400"/>
              <a:t>Wurde im Jahre 1910 gegründet</a:t>
            </a:r>
          </a:p>
          <a:p>
            <a:r>
              <a:rPr lang="cs-CZ" sz="2400"/>
              <a:t>Leistet sowohl Fachbildung als auch Allgemeinbildung</a:t>
            </a:r>
          </a:p>
          <a:p>
            <a:endParaRPr lang="cs-CZ" sz="2400"/>
          </a:p>
          <a:p>
            <a:endParaRPr lang="cs-CZ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Fachgegenstände:</a:t>
            </a:r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88840"/>
            <a:ext cx="1737360" cy="1159625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573016"/>
            <a:ext cx="1981200" cy="1981200"/>
          </a:xfrm>
        </p:spPr>
      </p:pic>
      <p:sp>
        <p:nvSpPr>
          <p:cNvPr id="8195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2915816" y="1628800"/>
            <a:ext cx="5698976" cy="4114800"/>
          </a:xfrm>
        </p:spPr>
        <p:txBody>
          <a:bodyPr/>
          <a:lstStyle/>
          <a:p>
            <a:r>
              <a:rPr lang="cs-CZ" sz="3200" dirty="0" err="1"/>
              <a:t>Hochbau</a:t>
            </a:r>
            <a:endParaRPr lang="cs-CZ" sz="3200" dirty="0"/>
          </a:p>
          <a:p>
            <a:r>
              <a:rPr lang="cs-CZ" sz="3200" dirty="0" err="1"/>
              <a:t>Baukonstruktionen</a:t>
            </a:r>
            <a:endParaRPr lang="cs-CZ" sz="3200" dirty="0"/>
          </a:p>
          <a:p>
            <a:r>
              <a:rPr lang="cs-CZ" sz="3200" dirty="0" err="1"/>
              <a:t>Konstruktionsübungen</a:t>
            </a:r>
            <a:endParaRPr lang="cs-CZ" sz="3200" dirty="0"/>
          </a:p>
          <a:p>
            <a:r>
              <a:rPr lang="cs-CZ" sz="3200" dirty="0" err="1"/>
              <a:t>Baumechanik</a:t>
            </a:r>
            <a:endParaRPr lang="cs-CZ" sz="3200" dirty="0"/>
          </a:p>
          <a:p>
            <a:r>
              <a:rPr lang="cs-CZ" sz="3200" dirty="0" err="1"/>
              <a:t>Baumaschinen</a:t>
            </a:r>
            <a:endParaRPr lang="cs-CZ" sz="3200" dirty="0"/>
          </a:p>
          <a:p>
            <a:r>
              <a:rPr lang="cs-CZ" sz="3200" dirty="0" err="1"/>
              <a:t>Fachzeichnen</a:t>
            </a:r>
            <a:endParaRPr lang="cs-CZ" sz="3200" dirty="0"/>
          </a:p>
          <a:p>
            <a:r>
              <a:rPr lang="cs-CZ" sz="3200" dirty="0" err="1" smtClean="0"/>
              <a:t>Baumaterialien</a:t>
            </a:r>
            <a:endParaRPr lang="cs-CZ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Spezielle Fachgegenstände</a:t>
            </a:r>
          </a:p>
        </p:txBody>
      </p:sp>
      <p:pic>
        <p:nvPicPr>
          <p:cNvPr id="11" name="Zástupný symbol pro obsah 10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3456384" cy="1875683"/>
          </a:xfrm>
        </p:spPr>
      </p:pic>
      <p:sp>
        <p:nvSpPr>
          <p:cNvPr id="11267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4139952" y="1981200"/>
            <a:ext cx="4546848" cy="4114800"/>
          </a:xfrm>
        </p:spPr>
        <p:txBody>
          <a:bodyPr/>
          <a:lstStyle/>
          <a:p>
            <a:r>
              <a:rPr lang="cs-CZ" sz="3200" dirty="0" smtClean="0"/>
              <a:t>Architektur </a:t>
            </a:r>
          </a:p>
          <a:p>
            <a:r>
              <a:rPr lang="cs-CZ" sz="3200" dirty="0" err="1" smtClean="0"/>
              <a:t>Geodäsie</a:t>
            </a:r>
            <a:r>
              <a:rPr lang="cs-CZ" sz="3200" dirty="0" smtClean="0"/>
              <a:t> </a:t>
            </a:r>
          </a:p>
          <a:p>
            <a:r>
              <a:rPr lang="cs-CZ" sz="3200" dirty="0" err="1" smtClean="0"/>
              <a:t>Verkehrsbau</a:t>
            </a:r>
            <a:endParaRPr lang="cs-CZ" sz="3200" dirty="0" smtClean="0"/>
          </a:p>
          <a:p>
            <a:r>
              <a:rPr lang="cs-CZ" sz="3200" dirty="0" err="1" smtClean="0"/>
              <a:t>Wasserbau</a:t>
            </a:r>
            <a:endParaRPr lang="cs-CZ" sz="3200" dirty="0"/>
          </a:p>
          <a:p>
            <a:r>
              <a:rPr lang="cs-CZ" sz="3200" dirty="0" err="1" smtClean="0"/>
              <a:t>Wiederaufbau</a:t>
            </a:r>
            <a:endParaRPr lang="cs-CZ" sz="3200" dirty="0"/>
          </a:p>
          <a:p>
            <a:r>
              <a:rPr lang="cs-CZ" sz="3200" dirty="0" err="1"/>
              <a:t>Baubetrieb</a:t>
            </a:r>
            <a:endParaRPr lang="cs-CZ" sz="3200" dirty="0"/>
          </a:p>
          <a:p>
            <a:endParaRPr lang="cs-CZ" sz="3200" dirty="0"/>
          </a:p>
          <a:p>
            <a:endParaRPr lang="cs-CZ" dirty="0"/>
          </a:p>
        </p:txBody>
      </p:sp>
      <p:pic>
        <p:nvPicPr>
          <p:cNvPr id="10" name="Zástupný symbol pro obsah 9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005064"/>
            <a:ext cx="3456384" cy="19812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Allgemeinbildende Fächer</a:t>
            </a:r>
            <a:br>
              <a:rPr lang="cs-CZ"/>
            </a:br>
            <a:r>
              <a:rPr lang="cs-CZ"/>
              <a:t>(Auswahl)</a:t>
            </a:r>
          </a:p>
        </p:txBody>
      </p:sp>
      <p:pic>
        <p:nvPicPr>
          <p:cNvPr id="2" name="Zástupný symbol pro obsah 1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60848"/>
            <a:ext cx="2808312" cy="1714499"/>
          </a:xfrm>
        </p:spPr>
      </p:pic>
      <p:pic>
        <p:nvPicPr>
          <p:cNvPr id="12298" name="Picture 10" descr="matematika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005064"/>
            <a:ext cx="1926470" cy="1981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291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3635896" y="1981200"/>
            <a:ext cx="5050904" cy="4114800"/>
          </a:xfrm>
        </p:spPr>
        <p:txBody>
          <a:bodyPr/>
          <a:lstStyle/>
          <a:p>
            <a:r>
              <a:rPr lang="cs-CZ" dirty="0" err="1"/>
              <a:t>Tschechisch</a:t>
            </a:r>
            <a:r>
              <a:rPr lang="cs-CZ" dirty="0"/>
              <a:t>, </a:t>
            </a:r>
            <a:r>
              <a:rPr lang="cs-CZ" dirty="0" err="1"/>
              <a:t>Englisch</a:t>
            </a:r>
            <a:r>
              <a:rPr lang="cs-CZ" dirty="0"/>
              <a:t>, </a:t>
            </a:r>
            <a:r>
              <a:rPr lang="cs-CZ" dirty="0" err="1"/>
              <a:t>Deutsch</a:t>
            </a:r>
            <a:endParaRPr lang="cs-CZ" dirty="0"/>
          </a:p>
          <a:p>
            <a:r>
              <a:rPr lang="cs-CZ" dirty="0" err="1"/>
              <a:t>Geschichte</a:t>
            </a:r>
            <a:endParaRPr lang="cs-CZ" dirty="0"/>
          </a:p>
          <a:p>
            <a:r>
              <a:rPr lang="cs-CZ" dirty="0" err="1"/>
              <a:t>Mathematik</a:t>
            </a:r>
            <a:r>
              <a:rPr lang="cs-CZ" dirty="0"/>
              <a:t>, </a:t>
            </a:r>
            <a:r>
              <a:rPr lang="cs-CZ" dirty="0" err="1"/>
              <a:t>Physik</a:t>
            </a:r>
            <a:endParaRPr lang="cs-CZ" dirty="0"/>
          </a:p>
          <a:p>
            <a:r>
              <a:rPr lang="cs-CZ" dirty="0" err="1"/>
              <a:t>Darstellende</a:t>
            </a:r>
            <a:r>
              <a:rPr lang="cs-CZ" dirty="0"/>
              <a:t> Geometrie</a:t>
            </a:r>
          </a:p>
          <a:p>
            <a:r>
              <a:rPr lang="cs-CZ" dirty="0"/>
              <a:t>EDV</a:t>
            </a:r>
          </a:p>
          <a:p>
            <a:r>
              <a:rPr lang="cs-CZ" dirty="0"/>
              <a:t>Sport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Schulabschluss	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35884">
            <a:off x="195629" y="2688429"/>
            <a:ext cx="2897541" cy="1674135"/>
          </a:xfrm>
        </p:spPr>
      </p:pic>
      <p:sp>
        <p:nvSpPr>
          <p:cNvPr id="7" name="Zástupný symbol pro obsah 6"/>
          <p:cNvSpPr>
            <a:spLocks noGrp="1"/>
          </p:cNvSpPr>
          <p:nvPr>
            <p:ph sz="quarter" idx="2"/>
          </p:nvPr>
        </p:nvSpPr>
        <p:spPr>
          <a:xfrm rot="20297747">
            <a:off x="1676400" y="4114800"/>
            <a:ext cx="591344" cy="53833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3203848" y="1628800"/>
            <a:ext cx="5482952" cy="4467200"/>
          </a:xfrm>
        </p:spPr>
        <p:txBody>
          <a:bodyPr/>
          <a:lstStyle/>
          <a:p>
            <a:r>
              <a:rPr lang="cs-CZ" sz="2800" dirty="0" err="1"/>
              <a:t>Das</a:t>
            </a:r>
            <a:r>
              <a:rPr lang="cs-CZ" sz="2800" dirty="0"/>
              <a:t> Studium </a:t>
            </a:r>
            <a:r>
              <a:rPr lang="cs-CZ" sz="2800" dirty="0" err="1"/>
              <a:t>dauert</a:t>
            </a:r>
            <a:r>
              <a:rPr lang="cs-CZ" sz="2800" dirty="0"/>
              <a:t> 4 </a:t>
            </a:r>
            <a:r>
              <a:rPr lang="cs-CZ" sz="2800" dirty="0" err="1"/>
              <a:t>Jahre</a:t>
            </a:r>
            <a:endParaRPr lang="cs-CZ" sz="2800" dirty="0"/>
          </a:p>
          <a:p>
            <a:r>
              <a:rPr lang="cs-CZ" sz="2800" dirty="0"/>
              <a:t>Es </a:t>
            </a:r>
            <a:r>
              <a:rPr lang="cs-CZ" sz="2800" dirty="0" err="1"/>
              <a:t>ist</a:t>
            </a:r>
            <a:r>
              <a:rPr lang="cs-CZ" sz="2800" dirty="0"/>
              <a:t> </a:t>
            </a:r>
            <a:r>
              <a:rPr lang="cs-CZ" sz="2800" dirty="0" err="1"/>
              <a:t>mit</a:t>
            </a:r>
            <a:r>
              <a:rPr lang="cs-CZ" sz="2800" dirty="0"/>
              <a:t> </a:t>
            </a:r>
            <a:r>
              <a:rPr lang="cs-CZ" sz="2800" dirty="0" err="1"/>
              <a:t>Abiturprüfung</a:t>
            </a:r>
            <a:r>
              <a:rPr lang="cs-CZ" sz="2800" dirty="0"/>
              <a:t> </a:t>
            </a:r>
            <a:r>
              <a:rPr lang="cs-CZ" sz="2800" dirty="0" err="1"/>
              <a:t>beendet</a:t>
            </a:r>
            <a:endParaRPr lang="cs-CZ" sz="2800" dirty="0"/>
          </a:p>
          <a:p>
            <a:r>
              <a:rPr lang="cs-CZ" sz="2800" dirty="0" err="1"/>
              <a:t>Das</a:t>
            </a:r>
            <a:r>
              <a:rPr lang="cs-CZ" sz="2800" dirty="0"/>
              <a:t> </a:t>
            </a:r>
            <a:r>
              <a:rPr lang="cs-CZ" sz="2800" dirty="0" err="1"/>
              <a:t>Abitur</a:t>
            </a:r>
            <a:r>
              <a:rPr lang="cs-CZ" sz="2800" dirty="0"/>
              <a:t> </a:t>
            </a:r>
            <a:r>
              <a:rPr lang="cs-CZ" sz="2800" dirty="0" err="1"/>
              <a:t>hat</a:t>
            </a:r>
            <a:r>
              <a:rPr lang="cs-CZ" sz="2800" dirty="0"/>
              <a:t> 2 </a:t>
            </a:r>
            <a:r>
              <a:rPr lang="cs-CZ" sz="2800" dirty="0" err="1"/>
              <a:t>Hauptteile</a:t>
            </a:r>
            <a:r>
              <a:rPr lang="cs-CZ" sz="2800" dirty="0"/>
              <a:t>:</a:t>
            </a:r>
          </a:p>
          <a:p>
            <a:pPr>
              <a:buFont typeface="Wingdings" pitchFamily="2" charset="2"/>
              <a:buNone/>
            </a:pPr>
            <a:r>
              <a:rPr lang="cs-CZ" sz="2800" dirty="0"/>
              <a:t>	</a:t>
            </a:r>
            <a:r>
              <a:rPr lang="cs-CZ" sz="2800" dirty="0" err="1"/>
              <a:t>Staatsprüfung</a:t>
            </a:r>
            <a:endParaRPr lang="cs-CZ" sz="2800" dirty="0"/>
          </a:p>
          <a:p>
            <a:pPr>
              <a:buFont typeface="Wingdings" pitchFamily="2" charset="2"/>
              <a:buNone/>
            </a:pPr>
            <a:r>
              <a:rPr lang="cs-CZ" sz="2800" dirty="0"/>
              <a:t>	Profil- (Schul-)</a:t>
            </a:r>
            <a:r>
              <a:rPr lang="cs-CZ" sz="2800" dirty="0" err="1"/>
              <a:t>prüfung</a:t>
            </a:r>
            <a:endParaRPr lang="cs-CZ" sz="2800" dirty="0"/>
          </a:p>
          <a:p>
            <a:pPr>
              <a:buFont typeface="Wingdings" pitchFamily="2" charset="2"/>
              <a:buNone/>
            </a:pP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Staatsteil der Abiturprüfung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Die </a:t>
            </a:r>
            <a:r>
              <a:rPr lang="cs-CZ" dirty="0" err="1"/>
              <a:t>Schüler</a:t>
            </a:r>
            <a:r>
              <a:rPr lang="cs-CZ" dirty="0"/>
              <a:t> </a:t>
            </a:r>
            <a:r>
              <a:rPr lang="cs-CZ" dirty="0" err="1"/>
              <a:t>bestehen</a:t>
            </a:r>
            <a:r>
              <a:rPr lang="cs-CZ" dirty="0"/>
              <a:t> </a:t>
            </a:r>
            <a:r>
              <a:rPr lang="cs-CZ" dirty="0" err="1"/>
              <a:t>einen</a:t>
            </a:r>
            <a:r>
              <a:rPr lang="cs-CZ" dirty="0"/>
              <a:t> Test in </a:t>
            </a:r>
            <a:r>
              <a:rPr lang="cs-CZ" dirty="0" err="1"/>
              <a:t>Tschechisch</a:t>
            </a:r>
            <a:endParaRPr lang="cs-CZ" dirty="0"/>
          </a:p>
          <a:p>
            <a:r>
              <a:rPr lang="cs-CZ" dirty="0" err="1"/>
              <a:t>S</a:t>
            </a:r>
            <a:r>
              <a:rPr lang="cs-CZ" dirty="0" err="1" smtClean="0"/>
              <a:t>chreiben</a:t>
            </a:r>
            <a:r>
              <a:rPr lang="cs-CZ" dirty="0" smtClean="0"/>
              <a:t> </a:t>
            </a:r>
            <a:r>
              <a:rPr lang="cs-CZ" dirty="0" err="1"/>
              <a:t>eine</a:t>
            </a:r>
            <a:r>
              <a:rPr lang="cs-CZ" dirty="0"/>
              <a:t> </a:t>
            </a:r>
            <a:r>
              <a:rPr lang="cs-CZ" dirty="0" err="1"/>
              <a:t>Schriftarbeit</a:t>
            </a:r>
            <a:r>
              <a:rPr lang="cs-CZ" dirty="0"/>
              <a:t> in </a:t>
            </a:r>
            <a:r>
              <a:rPr lang="cs-CZ" dirty="0" err="1"/>
              <a:t>Tschechisch</a:t>
            </a:r>
            <a:endParaRPr lang="cs-CZ" dirty="0"/>
          </a:p>
          <a:p>
            <a:r>
              <a:rPr lang="cs-CZ" dirty="0" err="1"/>
              <a:t>Bestehen</a:t>
            </a:r>
            <a:r>
              <a:rPr lang="cs-CZ" dirty="0"/>
              <a:t> </a:t>
            </a:r>
            <a:r>
              <a:rPr lang="cs-CZ" dirty="0" err="1"/>
              <a:t>einen</a:t>
            </a:r>
            <a:r>
              <a:rPr lang="cs-CZ" dirty="0"/>
              <a:t> Test in </a:t>
            </a:r>
            <a:r>
              <a:rPr lang="cs-CZ" dirty="0" err="1"/>
              <a:t>Mathematik</a:t>
            </a:r>
            <a:endParaRPr lang="cs-CZ" dirty="0"/>
          </a:p>
          <a:p>
            <a:r>
              <a:rPr lang="cs-CZ" dirty="0"/>
              <a:t>oder machen </a:t>
            </a:r>
            <a:r>
              <a:rPr lang="cs-CZ" dirty="0" err="1"/>
              <a:t>eine</a:t>
            </a:r>
            <a:r>
              <a:rPr lang="cs-CZ" dirty="0"/>
              <a:t> </a:t>
            </a:r>
            <a:r>
              <a:rPr lang="cs-CZ" dirty="0" err="1"/>
              <a:t>Komplexprüfung</a:t>
            </a:r>
            <a:r>
              <a:rPr lang="cs-CZ" dirty="0"/>
              <a:t> in </a:t>
            </a:r>
            <a:r>
              <a:rPr lang="cs-CZ" dirty="0" err="1"/>
              <a:t>einer</a:t>
            </a:r>
            <a:r>
              <a:rPr lang="cs-CZ" dirty="0"/>
              <a:t> </a:t>
            </a:r>
            <a:r>
              <a:rPr lang="cs-CZ" dirty="0" err="1"/>
              <a:t>Fremdsprache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Schulprüfung</a:t>
            </a:r>
            <a:endParaRPr lang="cs-CZ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/>
              <a:t>Mündliche Prüfung in Tschechisch</a:t>
            </a:r>
          </a:p>
          <a:p>
            <a:r>
              <a:rPr lang="cs-CZ"/>
              <a:t>Mündliche Prüfung in Hochbau</a:t>
            </a:r>
          </a:p>
          <a:p>
            <a:r>
              <a:rPr lang="cs-CZ"/>
              <a:t>Mündliche Prüfung in Baukonstruktionen</a:t>
            </a:r>
          </a:p>
          <a:p>
            <a:r>
              <a:rPr lang="cs-CZ"/>
              <a:t>Präsentation eigenes Jahresprojekts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Nach der </a:t>
            </a:r>
            <a:r>
              <a:rPr lang="cs-CZ" dirty="0" err="1" smtClean="0"/>
              <a:t>Abiturprüfung</a:t>
            </a:r>
            <a:r>
              <a:rPr lang="cs-CZ" dirty="0" smtClean="0"/>
              <a:t>:	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/>
        <p:txBody>
          <a:bodyPr/>
          <a:lstStyle/>
          <a:p>
            <a:r>
              <a:rPr lang="cs-CZ" dirty="0" err="1" smtClean="0"/>
              <a:t>Können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Schüler</a:t>
            </a:r>
            <a:r>
              <a:rPr lang="cs-CZ" dirty="0" smtClean="0"/>
              <a:t> </a:t>
            </a:r>
            <a:r>
              <a:rPr lang="cs-CZ" dirty="0" err="1" smtClean="0"/>
              <a:t>gleich</a:t>
            </a:r>
            <a:r>
              <a:rPr lang="cs-CZ" dirty="0" smtClean="0"/>
              <a:t> </a:t>
            </a:r>
            <a:r>
              <a:rPr lang="cs-CZ" dirty="0" err="1" smtClean="0"/>
              <a:t>bei</a:t>
            </a:r>
            <a:r>
              <a:rPr lang="cs-CZ" dirty="0" smtClean="0"/>
              <a:t> </a:t>
            </a:r>
            <a:r>
              <a:rPr lang="cs-CZ" dirty="0" err="1" smtClean="0"/>
              <a:t>Baufirmen</a:t>
            </a:r>
            <a:r>
              <a:rPr lang="cs-CZ" dirty="0" smtClean="0"/>
              <a:t> </a:t>
            </a:r>
            <a:r>
              <a:rPr lang="cs-CZ" dirty="0" err="1" smtClean="0"/>
              <a:t>eine</a:t>
            </a:r>
            <a:r>
              <a:rPr lang="cs-CZ" dirty="0" smtClean="0"/>
              <a:t> </a:t>
            </a:r>
            <a:r>
              <a:rPr lang="cs-CZ" dirty="0" err="1" smtClean="0"/>
              <a:t>Anstellung</a:t>
            </a:r>
            <a:r>
              <a:rPr lang="cs-CZ" dirty="0" smtClean="0"/>
              <a:t> </a:t>
            </a:r>
            <a:r>
              <a:rPr lang="cs-CZ" dirty="0" err="1" smtClean="0"/>
              <a:t>finden</a:t>
            </a:r>
            <a:endParaRPr lang="cs-CZ" dirty="0" smtClean="0"/>
          </a:p>
          <a:p>
            <a:r>
              <a:rPr lang="cs-CZ" dirty="0" err="1" smtClean="0"/>
              <a:t>Setzen</a:t>
            </a:r>
            <a:r>
              <a:rPr lang="cs-CZ" dirty="0" smtClean="0"/>
              <a:t> </a:t>
            </a:r>
            <a:r>
              <a:rPr lang="cs-CZ" dirty="0" err="1" smtClean="0"/>
              <a:t>mit</a:t>
            </a:r>
            <a:r>
              <a:rPr lang="cs-CZ" dirty="0" smtClean="0"/>
              <a:t> dem Studium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verschiedenen</a:t>
            </a:r>
            <a:r>
              <a:rPr lang="cs-CZ" dirty="0" smtClean="0"/>
              <a:t> </a:t>
            </a:r>
            <a:r>
              <a:rPr lang="cs-CZ" dirty="0" err="1" smtClean="0"/>
              <a:t>Hochschulen</a:t>
            </a:r>
            <a:r>
              <a:rPr lang="cs-CZ" dirty="0" smtClean="0"/>
              <a:t> </a:t>
            </a:r>
            <a:r>
              <a:rPr lang="cs-CZ" dirty="0" err="1" smtClean="0"/>
              <a:t>fort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556792"/>
            <a:ext cx="1684020" cy="1981200"/>
          </a:xfrm>
        </p:spPr>
      </p:pic>
      <p:pic>
        <p:nvPicPr>
          <p:cNvPr id="7" name="Zástupný symbol pro obsah 6"/>
          <p:cNvPicPr>
            <a:picLocks noGrp="1" noChangeAspect="1"/>
          </p:cNvPicPr>
          <p:nvPr>
            <p:ph sz="quarter" idx="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645024"/>
            <a:ext cx="1932481" cy="1981200"/>
          </a:xfrm>
        </p:spPr>
      </p:pic>
    </p:spTree>
    <p:extLst>
      <p:ext uri="{BB962C8B-B14F-4D97-AF65-F5344CB8AC3E}">
        <p14:creationId xmlns:p14="http://schemas.microsoft.com/office/powerpoint/2010/main" val="386889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Oder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gehen</a:t>
            </a:r>
            <a:r>
              <a:rPr lang="cs-CZ" dirty="0" smtClean="0"/>
              <a:t> </a:t>
            </a:r>
            <a:r>
              <a:rPr lang="cs-CZ" dirty="0" err="1" smtClean="0"/>
              <a:t>zum</a:t>
            </a:r>
            <a:r>
              <a:rPr lang="cs-CZ" dirty="0" smtClean="0"/>
              <a:t> </a:t>
            </a:r>
            <a:r>
              <a:rPr lang="cs-CZ" dirty="0" err="1" smtClean="0"/>
              <a:t>Arbeitsamt</a:t>
            </a:r>
            <a:endParaRPr lang="cs-CZ" dirty="0"/>
          </a:p>
        </p:txBody>
      </p:sp>
      <p:pic>
        <p:nvPicPr>
          <p:cNvPr id="14" name="Zástupný symbol pro obsah 1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825" y="2420888"/>
            <a:ext cx="4225575" cy="2722245"/>
          </a:xfrm>
        </p:spPr>
      </p:pic>
      <p:pic>
        <p:nvPicPr>
          <p:cNvPr id="13" name="Zástupný symbol pro obsah 12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3" y="2420888"/>
            <a:ext cx="3720413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300236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Zdroje: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981200"/>
            <a:ext cx="8363272" cy="4114800"/>
          </a:xfrm>
        </p:spPr>
        <p:txBody>
          <a:bodyPr/>
          <a:lstStyle/>
          <a:p>
            <a:r>
              <a:rPr lang="cs-CZ" sz="1200" dirty="0"/>
              <a:t>www.stavarna.eu</a:t>
            </a:r>
          </a:p>
          <a:p>
            <a:r>
              <a:rPr lang="cs-CZ" sz="1200" dirty="0">
                <a:hlinkClick r:id="rId2"/>
              </a:rPr>
              <a:t>http://www.orlicko.cz/zskomen/vyuka/matematika.htm</a:t>
            </a:r>
            <a:endParaRPr lang="cs-CZ" sz="1200" dirty="0"/>
          </a:p>
          <a:p>
            <a:r>
              <a:rPr lang="cs-CZ" sz="1200" dirty="0">
                <a:hlinkClick r:id="rId3"/>
              </a:rPr>
              <a:t>http://zpravy.idnes.cz/esemeskove-deti-nastavily-nova-pravidla-cestiny-f6u-/</a:t>
            </a:r>
            <a:r>
              <a:rPr lang="cs-CZ" sz="1200" dirty="0" smtClean="0">
                <a:hlinkClick r:id="rId3"/>
              </a:rPr>
              <a:t>domaci.aspx?c=A080902_215642_domaci_zra</a:t>
            </a:r>
            <a:endParaRPr lang="cs-CZ" sz="1200" dirty="0" smtClean="0"/>
          </a:p>
          <a:p>
            <a:r>
              <a:rPr lang="cs-CZ" sz="1200" dirty="0" smtClean="0"/>
              <a:t>http://www.wbs.nl/opinie/blogs/rcuperus/squeezed-between-german-and-british-europe</a:t>
            </a:r>
          </a:p>
          <a:p>
            <a:r>
              <a:rPr lang="cs-CZ" sz="1200" dirty="0" smtClean="0">
                <a:hlinkClick r:id="rId4"/>
              </a:rPr>
              <a:t>http://www.nskamericas.com/cps/rde/xchg/na_en/hs.xsl/construction-industry.html</a:t>
            </a:r>
            <a:endParaRPr lang="cs-CZ" sz="1200" dirty="0" smtClean="0"/>
          </a:p>
          <a:p>
            <a:r>
              <a:rPr lang="cs-CZ" sz="1200" dirty="0" smtClean="0">
                <a:hlinkClick r:id="rId5"/>
              </a:rPr>
              <a:t>http://www.interforst.cz/cz/eshop/k/naradi-drevoobrabeni/sekery-sapiny-rucni-nastroje/kruzitko-log-scribe/1390/</a:t>
            </a:r>
            <a:endParaRPr lang="cs-CZ" sz="1200" dirty="0" smtClean="0"/>
          </a:p>
          <a:p>
            <a:r>
              <a:rPr lang="cs-CZ" sz="1200" dirty="0" smtClean="0">
                <a:hlinkClick r:id="rId6"/>
              </a:rPr>
              <a:t>http://www.alvareal.cz/Nase-sluzby/Geodeticke-prace/</a:t>
            </a:r>
            <a:endParaRPr lang="cs-CZ" sz="1200" dirty="0" smtClean="0"/>
          </a:p>
          <a:p>
            <a:r>
              <a:rPr lang="cs-CZ" sz="1200" dirty="0" smtClean="0">
                <a:hlinkClick r:id="rId7"/>
              </a:rPr>
              <a:t>http://217.115.252.254:1572/dokumenty%20pro%20studenty/dvo%C5%99%C3%A1k%20martin/3.%20St%C5%99edov%C4%9Bk/Rom%C3%A1nsk%C3%A9%20um%C4%9Bn%C3%AD/1.%20Architektura/1.%20Francie/1.%20Severofrancouzsk%C3%A1%20%C5%A1kola/2.%20Chartres/?sort=s</a:t>
            </a:r>
            <a:endParaRPr lang="cs-CZ" sz="1200" dirty="0" smtClean="0"/>
          </a:p>
          <a:p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www.gify.nou.cz</a:t>
            </a:r>
            <a:endParaRPr lang="cs-CZ" sz="1200" dirty="0" smtClean="0"/>
          </a:p>
          <a:p>
            <a:r>
              <a:rPr lang="cs-CZ" sz="1200" dirty="0">
                <a:hlinkClick r:id="rId9"/>
              </a:rPr>
              <a:t>http://www.fuer-gruender.de/?</a:t>
            </a:r>
            <a:r>
              <a:rPr lang="cs-CZ" sz="1200" dirty="0" smtClean="0">
                <a:hlinkClick r:id="rId9"/>
              </a:rPr>
              <a:t>id=343</a:t>
            </a:r>
            <a:endParaRPr lang="cs-CZ" sz="1200" dirty="0" smtClean="0"/>
          </a:p>
          <a:p>
            <a:r>
              <a:rPr lang="cs-CZ" sz="1200" dirty="0"/>
              <a:t>http://www.kleinezeitung.at/nachrichten/wirtschaft/finanzkrise/2150516/september-234-505-arbeitslose.story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askády">
  <a:themeElements>
    <a:clrScheme name="Kaskády 4">
      <a:dk1>
        <a:srgbClr val="FFFFCC"/>
      </a:dk1>
      <a:lt1>
        <a:srgbClr val="FFFFFF"/>
      </a:lt1>
      <a:dk2>
        <a:srgbClr val="000066"/>
      </a:dk2>
      <a:lt2>
        <a:srgbClr val="FFFFFF"/>
      </a:lt2>
      <a:accent1>
        <a:srgbClr val="0078F0"/>
      </a:accent1>
      <a:accent2>
        <a:srgbClr val="CCECFF"/>
      </a:accent2>
      <a:accent3>
        <a:srgbClr val="AAAAB8"/>
      </a:accent3>
      <a:accent4>
        <a:srgbClr val="DADADA"/>
      </a:accent4>
      <a:accent5>
        <a:srgbClr val="AABEF6"/>
      </a:accent5>
      <a:accent6>
        <a:srgbClr val="B9D6E7"/>
      </a:accent6>
      <a:hlink>
        <a:srgbClr val="3399FF"/>
      </a:hlink>
      <a:folHlink>
        <a:srgbClr val="FFCC00"/>
      </a:folHlink>
    </a:clrScheme>
    <a:fontScheme name="Kaskády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askády 1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5C5C8A"/>
        </a:accent6>
        <a:hlink>
          <a:srgbClr val="FFFF99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2">
        <a:dk1>
          <a:srgbClr val="CC99FF"/>
        </a:dk1>
        <a:lt1>
          <a:srgbClr val="FFFFFF"/>
        </a:lt1>
        <a:dk2>
          <a:srgbClr val="400040"/>
        </a:dk2>
        <a:lt2>
          <a:srgbClr val="FFFFFF"/>
        </a:lt2>
        <a:accent1>
          <a:srgbClr val="FF66FF"/>
        </a:accent1>
        <a:accent2>
          <a:srgbClr val="CC00CC"/>
        </a:accent2>
        <a:accent3>
          <a:srgbClr val="AFAAAF"/>
        </a:accent3>
        <a:accent4>
          <a:srgbClr val="DADADA"/>
        </a:accent4>
        <a:accent5>
          <a:srgbClr val="FFB8FF"/>
        </a:accent5>
        <a:accent6>
          <a:srgbClr val="B900B9"/>
        </a:accent6>
        <a:hlink>
          <a:srgbClr val="FF7C80"/>
        </a:hlink>
        <a:folHlink>
          <a:srgbClr val="9900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3">
        <a:dk1>
          <a:srgbClr val="CC99FF"/>
        </a:dk1>
        <a:lt1>
          <a:srgbClr val="FFFFFF"/>
        </a:lt1>
        <a:dk2>
          <a:srgbClr val="34022D"/>
        </a:dk2>
        <a:lt2>
          <a:srgbClr val="FFFFFF"/>
        </a:lt2>
        <a:accent1>
          <a:srgbClr val="775EC8"/>
        </a:accent1>
        <a:accent2>
          <a:srgbClr val="9933FF"/>
        </a:accent2>
        <a:accent3>
          <a:srgbClr val="AEAAAD"/>
        </a:accent3>
        <a:accent4>
          <a:srgbClr val="DADADA"/>
        </a:accent4>
        <a:accent5>
          <a:srgbClr val="BDB6E0"/>
        </a:accent5>
        <a:accent6>
          <a:srgbClr val="8A2DE7"/>
        </a:accent6>
        <a:hlink>
          <a:srgbClr val="993366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4">
        <a:dk1>
          <a:srgbClr val="FFFFCC"/>
        </a:dk1>
        <a:lt1>
          <a:srgbClr val="FFFFFF"/>
        </a:lt1>
        <a:dk2>
          <a:srgbClr val="000066"/>
        </a:dk2>
        <a:lt2>
          <a:srgbClr val="FFFFFF"/>
        </a:lt2>
        <a:accent1>
          <a:srgbClr val="0078F0"/>
        </a:accent1>
        <a:accent2>
          <a:srgbClr val="CCECFF"/>
        </a:accent2>
        <a:accent3>
          <a:srgbClr val="AAAAB8"/>
        </a:accent3>
        <a:accent4>
          <a:srgbClr val="DADADA"/>
        </a:accent4>
        <a:accent5>
          <a:srgbClr val="AABEF6"/>
        </a:accent5>
        <a:accent6>
          <a:srgbClr val="B9D6E7"/>
        </a:accent6>
        <a:hlink>
          <a:srgbClr val="3399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5">
        <a:dk1>
          <a:srgbClr val="00FFFF"/>
        </a:dk1>
        <a:lt1>
          <a:srgbClr val="FFFFFF"/>
        </a:lt1>
        <a:dk2>
          <a:srgbClr val="4E009C"/>
        </a:dk2>
        <a:lt2>
          <a:srgbClr val="FFFFFF"/>
        </a:lt2>
        <a:accent1>
          <a:srgbClr val="00A8A4"/>
        </a:accent1>
        <a:accent2>
          <a:srgbClr val="3399FF"/>
        </a:accent2>
        <a:accent3>
          <a:srgbClr val="B2AACB"/>
        </a:accent3>
        <a:accent4>
          <a:srgbClr val="DADADA"/>
        </a:accent4>
        <a:accent5>
          <a:srgbClr val="AAD1CF"/>
        </a:accent5>
        <a:accent6>
          <a:srgbClr val="2D8AE7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6">
        <a:dk1>
          <a:srgbClr val="CCCC33"/>
        </a:dk1>
        <a:lt1>
          <a:srgbClr val="FFFFFF"/>
        </a:lt1>
        <a:dk2>
          <a:srgbClr val="003300"/>
        </a:dk2>
        <a:lt2>
          <a:srgbClr val="FFFFCC"/>
        </a:lt2>
        <a:accent1>
          <a:srgbClr val="008000"/>
        </a:accent1>
        <a:accent2>
          <a:srgbClr val="669900"/>
        </a:accent2>
        <a:accent3>
          <a:srgbClr val="AAADAA"/>
        </a:accent3>
        <a:accent4>
          <a:srgbClr val="DADADA"/>
        </a:accent4>
        <a:accent5>
          <a:srgbClr val="AAC0AA"/>
        </a:accent5>
        <a:accent6>
          <a:srgbClr val="5C8A00"/>
        </a:accent6>
        <a:hlink>
          <a:srgbClr val="FFCC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7">
        <a:dk1>
          <a:srgbClr val="CCCC99"/>
        </a:dk1>
        <a:lt1>
          <a:srgbClr val="FFFFFF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996633"/>
        </a:accent2>
        <a:accent3>
          <a:srgbClr val="C0AAAA"/>
        </a:accent3>
        <a:accent4>
          <a:srgbClr val="DADADA"/>
        </a:accent4>
        <a:accent5>
          <a:srgbClr val="E2CAAA"/>
        </a:accent5>
        <a:accent6>
          <a:srgbClr val="8A5C2D"/>
        </a:accent6>
        <a:hlink>
          <a:srgbClr val="FFFFCC"/>
        </a:hlink>
        <a:folHlink>
          <a:srgbClr val="DDD8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askády 8">
        <a:dk1>
          <a:srgbClr val="204162"/>
        </a:dk1>
        <a:lt1>
          <a:srgbClr val="FFFFFF"/>
        </a:lt1>
        <a:dk2>
          <a:srgbClr val="204162"/>
        </a:dk2>
        <a:lt2>
          <a:srgbClr val="003300"/>
        </a:lt2>
        <a:accent1>
          <a:srgbClr val="99CC00"/>
        </a:accent1>
        <a:accent2>
          <a:srgbClr val="336633"/>
        </a:accent2>
        <a:accent3>
          <a:srgbClr val="FFFFFF"/>
        </a:accent3>
        <a:accent4>
          <a:srgbClr val="1A3653"/>
        </a:accent4>
        <a:accent5>
          <a:srgbClr val="CAE2AA"/>
        </a:accent5>
        <a:accent6>
          <a:srgbClr val="2D5C2D"/>
        </a:accent6>
        <a:hlink>
          <a:srgbClr val="6666FF"/>
        </a:hlink>
        <a:folHlink>
          <a:srgbClr val="C5C24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askády 9">
        <a:dk1>
          <a:srgbClr val="000000"/>
        </a:dk1>
        <a:lt1>
          <a:srgbClr val="FFFFFF"/>
        </a:lt1>
        <a:dk2>
          <a:srgbClr val="1C1C34"/>
        </a:dk2>
        <a:lt2>
          <a:srgbClr val="000066"/>
        </a:lt2>
        <a:accent1>
          <a:srgbClr val="DDDDDD"/>
        </a:accent1>
        <a:accent2>
          <a:srgbClr val="6699CC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5C8AB9"/>
        </a:accent6>
        <a:hlink>
          <a:srgbClr val="005A58"/>
        </a:hlink>
        <a:folHlink>
          <a:srgbClr val="808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</TotalTime>
  <Words>277</Words>
  <Application>Microsoft Office PowerPoint</Application>
  <PresentationFormat>Předvádění na obrazovce (4:3)</PresentationFormat>
  <Paragraphs>85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Kaskády</vt:lpstr>
      <vt:lpstr>Prezentace aplikace PowerPoint</vt:lpstr>
      <vt:lpstr>UNSERE SCHULE</vt:lpstr>
      <vt:lpstr>Unsere Schule heißt:</vt:lpstr>
      <vt:lpstr>Fachgegenstände:</vt:lpstr>
      <vt:lpstr>Spezielle Fachgegenstände</vt:lpstr>
      <vt:lpstr>Allgemeinbildende Fächer (Auswahl)</vt:lpstr>
      <vt:lpstr>Schulabschluss </vt:lpstr>
      <vt:lpstr>Staatsteil der Abiturprüfung</vt:lpstr>
      <vt:lpstr>Schulprüfung</vt:lpstr>
      <vt:lpstr>Nach der Abiturprüfung: </vt:lpstr>
      <vt:lpstr>Oder sie gehen zum Arbeitsamt</vt:lpstr>
      <vt:lpstr>Zdroje:</vt:lpstr>
    </vt:vector>
  </TitlesOfParts>
  <Company>Ceske Budejovice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UNSERE SCHULE</dc:title>
  <dc:creator>crha</dc:creator>
  <cp:lastModifiedBy>Alena Stachová</cp:lastModifiedBy>
  <cp:revision>17</cp:revision>
  <dcterms:created xsi:type="dcterms:W3CDTF">2013-01-18T10:23:33Z</dcterms:created>
  <dcterms:modified xsi:type="dcterms:W3CDTF">2013-02-22T12:44:38Z</dcterms:modified>
</cp:coreProperties>
</file>