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handoutMasterIdLst>
    <p:handoutMasterId r:id="rId15"/>
  </p:handoutMasterIdLst>
  <p:sldIdLst>
    <p:sldId id="260" r:id="rId2"/>
    <p:sldId id="264" r:id="rId3"/>
    <p:sldId id="269" r:id="rId4"/>
    <p:sldId id="270" r:id="rId5"/>
    <p:sldId id="279" r:id="rId6"/>
    <p:sldId id="272" r:id="rId7"/>
    <p:sldId id="271" r:id="rId8"/>
    <p:sldId id="273" r:id="rId9"/>
    <p:sldId id="274" r:id="rId10"/>
    <p:sldId id="275" r:id="rId11"/>
    <p:sldId id="276" r:id="rId12"/>
    <p:sldId id="278" r:id="rId13"/>
    <p:sldId id="263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575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577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cs-CZ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cs-CZ" dirty="0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cs-CZ" dirty="0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171122D8-28E7-45F4-9810-C06D033AF225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882374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28675" name="Group 3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sp>
            <p:nvSpPr>
              <p:cNvPr id="28676" name="Rectangle 4"/>
              <p:cNvSpPr>
                <a:spLocks noChangeArrowheads="1"/>
              </p:cNvSpPr>
              <p:nvPr/>
            </p:nvSpPr>
            <p:spPr bwMode="ltGray">
              <a:xfrm>
                <a:off x="2112" y="0"/>
                <a:ext cx="3648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grpSp>
            <p:nvGrpSpPr>
              <p:cNvPr id="28677" name="Group 5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60" cy="4320"/>
                <a:chOff x="0" y="0"/>
                <a:chExt cx="5760" cy="4320"/>
              </a:xfrm>
            </p:grpSpPr>
            <p:sp>
              <p:nvSpPr>
                <p:cNvPr id="28678" name="Line 6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79" name="Line 7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0" name="Line 8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1" name="Line 9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2" name="Line 10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3" name="Line 11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4" name="Line 12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5" name="Line 13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6" name="Line 14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7" name="Line 15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8" name="Line 16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9" name="Line 17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0" name="Line 18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1" name="Line 19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2" name="Line 20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3" name="Line 21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4" name="Line 22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5" name="Line 23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6" name="Line 24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7" name="Line 25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8" name="Line 26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9" name="Line 27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0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1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2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3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4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5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6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7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8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9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0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1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2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3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4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5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6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7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8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9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0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1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2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3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4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5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6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7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8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</p:grpSp>
          <p:sp>
            <p:nvSpPr>
              <p:cNvPr id="28729" name="Line 57"/>
              <p:cNvSpPr>
                <a:spLocks noChangeShapeType="1"/>
              </p:cNvSpPr>
              <p:nvPr/>
            </p:nvSpPr>
            <p:spPr bwMode="ltGray">
              <a:xfrm>
                <a:off x="5568" y="0"/>
                <a:ext cx="0" cy="148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  <p:grpSp>
          <p:nvGrpSpPr>
            <p:cNvPr id="28730" name="Group 58"/>
            <p:cNvGrpSpPr>
              <a:grpSpLocks/>
            </p:cNvGrpSpPr>
            <p:nvPr userDrawn="1"/>
          </p:nvGrpSpPr>
          <p:grpSpPr bwMode="auto">
            <a:xfrm>
              <a:off x="3" y="559"/>
              <a:ext cx="4192" cy="1796"/>
              <a:chOff x="3" y="559"/>
              <a:chExt cx="4192" cy="1796"/>
            </a:xfrm>
          </p:grpSpPr>
          <p:sp>
            <p:nvSpPr>
              <p:cNvPr id="28731" name="Line 59"/>
              <p:cNvSpPr>
                <a:spLocks noChangeShapeType="1"/>
              </p:cNvSpPr>
              <p:nvPr/>
            </p:nvSpPr>
            <p:spPr bwMode="ltGray">
              <a:xfrm>
                <a:off x="506" y="559"/>
                <a:ext cx="0" cy="17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2" name="Line 60"/>
              <p:cNvSpPr>
                <a:spLocks noChangeShapeType="1"/>
              </p:cNvSpPr>
              <p:nvPr/>
            </p:nvSpPr>
            <p:spPr bwMode="ltGray">
              <a:xfrm flipH="1" flipV="1">
                <a:off x="3" y="1924"/>
                <a:ext cx="32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3" name="Line 61"/>
              <p:cNvSpPr>
                <a:spLocks noChangeShapeType="1"/>
              </p:cNvSpPr>
              <p:nvPr/>
            </p:nvSpPr>
            <p:spPr bwMode="ltGray">
              <a:xfrm flipH="1" flipV="1">
                <a:off x="384" y="938"/>
                <a:ext cx="38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4" name="Arc 62"/>
              <p:cNvSpPr>
                <a:spLocks/>
              </p:cNvSpPr>
              <p:nvPr/>
            </p:nvSpPr>
            <p:spPr bwMode="ltGray">
              <a:xfrm rot="16200000" flipH="1">
                <a:off x="426" y="860"/>
                <a:ext cx="156" cy="157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  <p:grpSp>
          <p:nvGrpSpPr>
            <p:cNvPr id="28735" name="Group 63"/>
            <p:cNvGrpSpPr>
              <a:grpSpLocks/>
            </p:cNvGrpSpPr>
            <p:nvPr userDrawn="1"/>
          </p:nvGrpSpPr>
          <p:grpSpPr bwMode="auto">
            <a:xfrm>
              <a:off x="1480" y="1952"/>
              <a:ext cx="3808" cy="1812"/>
              <a:chOff x="1480" y="1952"/>
              <a:chExt cx="3808" cy="1812"/>
            </a:xfrm>
          </p:grpSpPr>
          <p:sp>
            <p:nvSpPr>
              <p:cNvPr id="28736" name="Line 64"/>
              <p:cNvSpPr>
                <a:spLocks noChangeShapeType="1"/>
              </p:cNvSpPr>
              <p:nvPr/>
            </p:nvSpPr>
            <p:spPr bwMode="ltGray">
              <a:xfrm flipV="1">
                <a:off x="1480" y="3442"/>
                <a:ext cx="38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7" name="Line 65"/>
              <p:cNvSpPr>
                <a:spLocks noChangeShapeType="1"/>
              </p:cNvSpPr>
              <p:nvPr/>
            </p:nvSpPr>
            <p:spPr bwMode="ltGray">
              <a:xfrm flipH="1">
                <a:off x="5172" y="1952"/>
                <a:ext cx="0" cy="181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8" name="Arc 66"/>
              <p:cNvSpPr>
                <a:spLocks/>
              </p:cNvSpPr>
              <p:nvPr/>
            </p:nvSpPr>
            <p:spPr bwMode="ltGray">
              <a:xfrm rot="5400000">
                <a:off x="5097" y="3346"/>
                <a:ext cx="156" cy="157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</p:grpSp>
      <p:sp>
        <p:nvSpPr>
          <p:cNvPr id="28739" name="Rectangle 67"/>
          <p:cNvSpPr>
            <a:spLocks noGrp="1" noChangeArrowheads="1"/>
          </p:cNvSpPr>
          <p:nvPr>
            <p:ph type="ctrTitle"/>
          </p:nvPr>
        </p:nvSpPr>
        <p:spPr>
          <a:xfrm>
            <a:off x="990600" y="1752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Kliknutím lze upravit styl.</a:t>
            </a:r>
          </a:p>
        </p:txBody>
      </p:sp>
      <p:sp>
        <p:nvSpPr>
          <p:cNvPr id="28740" name="Rectangle 68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990600" y="3309938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Kliknutím lze upravit styl předlohy.</a:t>
            </a:r>
          </a:p>
        </p:txBody>
      </p:sp>
      <p:sp>
        <p:nvSpPr>
          <p:cNvPr id="28741" name="Rectangle 6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28742" name="Rectangle 7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28743" name="Rectangle 7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906FBD6-3420-4B3D-A5A9-D9E7F66129F0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3BC09F-69A4-499B-9584-51460F4667A1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58765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5A531-5003-426C-99A3-9E4800BF5149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5315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188" y="1484313"/>
            <a:ext cx="3992562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6150" y="1484313"/>
            <a:ext cx="3992563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7C4C2-53B3-43F1-9F77-FD51DF76D2F1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97151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E4B5A3-201B-43E7-B103-E6D91FB8790B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46876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72CB9-F90B-4CDA-A41D-30CAA3EE29D1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9020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9A30B-5097-4B6C-BB5C-41163D97160D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7793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4E8B24-4AE1-425D-9E83-B82143A7BD20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93723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B1F238-2997-440D-B546-D298CB8E20A5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0570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F238E-94E9-482E-A7CC-3DB0146EEA7A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06631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15125" y="333375"/>
            <a:ext cx="2033588" cy="63357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11188" y="333375"/>
            <a:ext cx="5951537" cy="63357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687B6-47E8-4964-9CC6-7115D43BFBF7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87939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27651" name="Group 3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grpSp>
            <p:nvGrpSpPr>
              <p:cNvPr id="27652" name="Group 4"/>
              <p:cNvGrpSpPr>
                <a:grpSpLocks/>
              </p:cNvGrpSpPr>
              <p:nvPr/>
            </p:nvGrpSpPr>
            <p:grpSpPr bwMode="auto">
              <a:xfrm>
                <a:off x="0" y="192"/>
                <a:ext cx="5760" cy="4032"/>
                <a:chOff x="0" y="192"/>
                <a:chExt cx="5760" cy="4032"/>
              </a:xfrm>
            </p:grpSpPr>
            <p:sp>
              <p:nvSpPr>
                <p:cNvPr id="27653" name="Line 5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4" name="Line 6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5" name="Line 7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6" name="Line 8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7" name="Line 9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8" name="Line 10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9" name="Line 11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0" name="Line 12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1" name="Line 13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2" name="Line 14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3" name="Line 15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4" name="Line 16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5" name="Line 17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6" name="Line 18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7" name="Line 19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8" name="Line 20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9" name="Line 21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0" name="Line 22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1" name="Line 23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2" name="Line 24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3" name="Line 25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4" name="Line 26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</p:grpSp>
          <p:grpSp>
            <p:nvGrpSpPr>
              <p:cNvPr id="27675" name="Group 27"/>
              <p:cNvGrpSpPr>
                <a:grpSpLocks/>
              </p:cNvGrpSpPr>
              <p:nvPr/>
            </p:nvGrpSpPr>
            <p:grpSpPr bwMode="auto">
              <a:xfrm>
                <a:off x="192" y="0"/>
                <a:ext cx="5376" cy="4320"/>
                <a:chOff x="192" y="0"/>
                <a:chExt cx="5376" cy="4320"/>
              </a:xfrm>
            </p:grpSpPr>
            <p:sp>
              <p:nvSpPr>
                <p:cNvPr id="27676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7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8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9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0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1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2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3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4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5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6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7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8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9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0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1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2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3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4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5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6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7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8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9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0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1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2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3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4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</p:grpSp>
        </p:grpSp>
        <p:sp>
          <p:nvSpPr>
            <p:cNvPr id="27705" name="Rectangle 57" descr="60%"/>
            <p:cNvSpPr>
              <a:spLocks noChangeArrowheads="1"/>
            </p:cNvSpPr>
            <p:nvPr/>
          </p:nvSpPr>
          <p:spPr bwMode="ltGray">
            <a:xfrm>
              <a:off x="2112" y="0"/>
              <a:ext cx="3648" cy="96"/>
            </a:xfrm>
            <a:prstGeom prst="rect">
              <a:avLst/>
            </a:prstGeom>
            <a:pattFill prst="pct60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 dirty="0"/>
            </a:p>
          </p:txBody>
        </p:sp>
        <p:sp>
          <p:nvSpPr>
            <p:cNvPr id="27706" name="Line 58"/>
            <p:cNvSpPr>
              <a:spLocks noChangeShapeType="1"/>
            </p:cNvSpPr>
            <p:nvPr/>
          </p:nvSpPr>
          <p:spPr bwMode="ltGray">
            <a:xfrm>
              <a:off x="5568" y="0"/>
              <a:ext cx="0" cy="1488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 dirty="0"/>
            </a:p>
          </p:txBody>
        </p:sp>
        <p:grpSp>
          <p:nvGrpSpPr>
            <p:cNvPr id="27707" name="Group 59"/>
            <p:cNvGrpSpPr>
              <a:grpSpLocks/>
            </p:cNvGrpSpPr>
            <p:nvPr/>
          </p:nvGrpSpPr>
          <p:grpSpPr bwMode="auto">
            <a:xfrm>
              <a:off x="261" y="892"/>
              <a:ext cx="1124" cy="1464"/>
              <a:chOff x="96" y="916"/>
              <a:chExt cx="2208" cy="2876"/>
            </a:xfrm>
          </p:grpSpPr>
          <p:sp>
            <p:nvSpPr>
              <p:cNvPr id="27708" name="Line 60"/>
              <p:cNvSpPr>
                <a:spLocks noChangeShapeType="1"/>
              </p:cNvSpPr>
              <p:nvPr/>
            </p:nvSpPr>
            <p:spPr bwMode="ltGray">
              <a:xfrm flipH="1">
                <a:off x="96" y="1037"/>
                <a:ext cx="22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7709" name="Line 61"/>
              <p:cNvSpPr>
                <a:spLocks noChangeShapeType="1"/>
              </p:cNvSpPr>
              <p:nvPr/>
            </p:nvSpPr>
            <p:spPr bwMode="ltGray">
              <a:xfrm>
                <a:off x="336" y="920"/>
                <a:ext cx="0" cy="287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7710" name="Arc 62"/>
              <p:cNvSpPr>
                <a:spLocks/>
              </p:cNvSpPr>
              <p:nvPr/>
            </p:nvSpPr>
            <p:spPr bwMode="ltGray">
              <a:xfrm flipH="1">
                <a:off x="217" y="916"/>
                <a:ext cx="239" cy="239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</p:grpSp>
      <p:sp>
        <p:nvSpPr>
          <p:cNvPr id="27711" name="Rectangle 6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333375"/>
            <a:ext cx="81375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7712" name="Rectangle 6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484313"/>
            <a:ext cx="8137525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7713" name="Rectangle 6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 dirty="0"/>
          </a:p>
        </p:txBody>
      </p:sp>
      <p:sp>
        <p:nvSpPr>
          <p:cNvPr id="27714" name="Rectangle 6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 dirty="0"/>
          </a:p>
        </p:txBody>
      </p:sp>
      <p:sp>
        <p:nvSpPr>
          <p:cNvPr id="27715" name="Rectangle 6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AF1C44-BC15-42A2-B698-DDFA3C3ACACD}" type="slidenum">
              <a:rPr lang="cs-CZ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10000"/>
        <a:buFont typeface="Wingdings" pitchFamily="2" charset="2"/>
        <a:buChar char="Ø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Resistors-photo.JPG" TargetMode="External"/><Relationship Id="rId2" Type="http://schemas.openxmlformats.org/officeDocument/2006/relationships/hyperlink" Target="http://cs.wikipedia.org/wiki/Soubor:Sch-Rezistor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telefon.unas.cz/znaceni-r/image/barznacrez.gif" TargetMode="External"/><Relationship Id="rId4" Type="http://schemas.openxmlformats.org/officeDocument/2006/relationships/hyperlink" Target="http://cs.wikipedia.org/wiki/Soubor:Potentiomete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pic>
        <p:nvPicPr>
          <p:cNvPr id="5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544" y="125412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8" name="Group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66306256"/>
              </p:ext>
            </p:extLst>
          </p:nvPr>
        </p:nvGraphicFramePr>
        <p:xfrm>
          <a:off x="468313" y="1556792"/>
          <a:ext cx="8348662" cy="4035614"/>
        </p:xfrm>
        <a:graphic>
          <a:graphicData uri="http://schemas.openxmlformats.org/drawingml/2006/table">
            <a:tbl>
              <a:tblPr/>
              <a:tblGrid>
                <a:gridCol w="2855607"/>
                <a:gridCol w="5493055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Jan Weiser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Elektrický odpor, rezistory, řazení rezistorů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963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  <a:endParaRPr kumimoji="0" lang="cs-CZ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elektrotechniky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červenec 2012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cs-CZ" dirty="0">
                <a:latin typeface="Calibri" pitchFamily="34" charset="0"/>
                <a:cs typeface="Arial" charset="0"/>
              </a:rPr>
              <a:t>Záměrem této sady výukových </a:t>
            </a:r>
            <a:r>
              <a:rPr lang="cs-CZ" dirty="0" smtClean="0">
                <a:latin typeface="Calibri" pitchFamily="34" charset="0"/>
                <a:cs typeface="Arial" charset="0"/>
              </a:rPr>
              <a:t>materiálů je poskytnout </a:t>
            </a:r>
            <a:r>
              <a:rPr lang="cs-CZ" dirty="0">
                <a:latin typeface="Calibri" pitchFamily="34" charset="0"/>
                <a:cs typeface="Arial" charset="0"/>
              </a:rPr>
              <a:t>žákům </a:t>
            </a:r>
            <a:r>
              <a:rPr lang="cs-CZ" dirty="0" smtClean="0">
                <a:latin typeface="Calibri" pitchFamily="34" charset="0"/>
                <a:cs typeface="Arial" charset="0"/>
              </a:rPr>
              <a:t>informace o základních principech elektrotechniky potřebné k snazšímu pochopení fungování složitějších elektrických a elektronických systémů v dnešních motorových vozidlech.</a:t>
            </a:r>
            <a:endParaRPr lang="cs-CZ" dirty="0"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dirty="0" smtClean="0">
                <a:latin typeface="Calibri" pitchFamily="34" charset="0"/>
                <a:cs typeface="Arial" charset="0"/>
              </a:rPr>
              <a:t>Jednotlivé </a:t>
            </a:r>
            <a:r>
              <a:rPr lang="cs-CZ" dirty="0">
                <a:latin typeface="Calibri" pitchFamily="34" charset="0"/>
                <a:cs typeface="Arial" charset="0"/>
              </a:rPr>
              <a:t>DUMy (prezentace) v této sadě popíší postupně tematické oblasti, které jsou probírány v předmětu </a:t>
            </a:r>
            <a:r>
              <a:rPr lang="cs-CZ" dirty="0" smtClean="0">
                <a:latin typeface="Calibri" pitchFamily="34" charset="0"/>
                <a:cs typeface="Arial" charset="0"/>
              </a:rPr>
              <a:t>Elektronika. </a:t>
            </a:r>
            <a:endParaRPr lang="cs-CZ" dirty="0"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dirty="0">
                <a:latin typeface="Calibri" pitchFamily="34" charset="0"/>
                <a:cs typeface="Arial" charset="0"/>
              </a:rPr>
              <a:t>Konkrétně tato prezentace je zaměřena na </a:t>
            </a:r>
            <a:r>
              <a:rPr lang="cs-CZ" dirty="0" smtClean="0">
                <a:latin typeface="Calibri" pitchFamily="34" charset="0"/>
                <a:cs typeface="Arial" charset="0"/>
              </a:rPr>
              <a:t>elektrický </a:t>
            </a:r>
            <a:r>
              <a:rPr lang="cs-CZ" dirty="0">
                <a:latin typeface="Calibri" pitchFamily="34" charset="0"/>
                <a:cs typeface="Arial" charset="0"/>
              </a:rPr>
              <a:t>odpor, rezistory, řazení </a:t>
            </a:r>
            <a:r>
              <a:rPr lang="cs-CZ" dirty="0" smtClean="0">
                <a:latin typeface="Calibri" pitchFamily="34" charset="0"/>
                <a:cs typeface="Arial" charset="0"/>
              </a:rPr>
              <a:t>rezistorů.</a:t>
            </a:r>
            <a:endParaRPr lang="cs-CZ" dirty="0">
              <a:latin typeface="Calibri" pitchFamily="34" charset="0"/>
              <a:cs typeface="Arial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endParaRPr lang="cs-CZ" u="sng" dirty="0" smtClean="0">
              <a:latin typeface="Calibri" pitchFamily="34" charset="0"/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2921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Elektrický odpor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137525" cy="5113039"/>
          </a:xfrm>
        </p:spPr>
        <p:txBody>
          <a:bodyPr/>
          <a:lstStyle/>
          <a:p>
            <a:r>
              <a:rPr lang="cs-CZ" dirty="0"/>
              <a:t>f</a:t>
            </a:r>
            <a:r>
              <a:rPr lang="cs-CZ" dirty="0" smtClean="0"/>
              <a:t>yzikální veličina</a:t>
            </a:r>
          </a:p>
          <a:p>
            <a:r>
              <a:rPr lang="cs-CZ" dirty="0" smtClean="0"/>
              <a:t>schopnost látky bránit průchodu el. proudu</a:t>
            </a:r>
          </a:p>
          <a:p>
            <a:r>
              <a:rPr lang="cs-CZ" dirty="0" smtClean="0"/>
              <a:t>proud ztrácí část energie, která se mění v teplo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sz="1800" dirty="0"/>
          </a:p>
          <a:p>
            <a:r>
              <a:rPr lang="cs-CZ" dirty="0" smtClean="0"/>
              <a:t>odpor vodiče je </a:t>
            </a:r>
          </a:p>
          <a:p>
            <a:pPr lvl="1"/>
            <a:r>
              <a:rPr lang="cs-CZ" dirty="0" smtClean="0"/>
              <a:t>přímo úměrný délce vodiče l</a:t>
            </a:r>
          </a:p>
          <a:p>
            <a:pPr lvl="1"/>
            <a:r>
              <a:rPr lang="cs-CZ" dirty="0" smtClean="0"/>
              <a:t>přímo úměrný měrnému elektrickému odporu </a:t>
            </a:r>
            <a:r>
              <a:rPr lang="cs-CZ" dirty="0" smtClean="0">
                <a:sym typeface="Symbol"/>
              </a:rPr>
              <a:t> vodiče</a:t>
            </a:r>
          </a:p>
          <a:p>
            <a:pPr lvl="1"/>
            <a:r>
              <a:rPr lang="cs-CZ" dirty="0" smtClean="0">
                <a:sym typeface="Symbol"/>
              </a:rPr>
              <a:t>nepřímo úměrný ploše průřezu vodiče S</a:t>
            </a:r>
          </a:p>
          <a:p>
            <a:pPr marL="457200" lvl="1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3707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Odpor vodiče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63888" y="1909146"/>
            <a:ext cx="5184825" cy="216024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R – odpor </a:t>
            </a:r>
            <a:r>
              <a:rPr lang="en-US" dirty="0" smtClean="0"/>
              <a:t>[</a:t>
            </a:r>
            <a:r>
              <a:rPr lang="en-US" dirty="0" smtClean="0">
                <a:sym typeface="Symbol"/>
              </a:rPr>
              <a:t></a:t>
            </a:r>
            <a:r>
              <a:rPr lang="en-US" dirty="0" smtClean="0"/>
              <a:t>]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ym typeface="Symbol"/>
              </a:rPr>
              <a:t> - měrný odpor </a:t>
            </a:r>
            <a:r>
              <a:rPr lang="en-US" dirty="0" smtClean="0">
                <a:sym typeface="Symbol"/>
              </a:rPr>
              <a:t>[·</a:t>
            </a:r>
            <a:r>
              <a:rPr lang="cs-CZ" dirty="0" smtClean="0">
                <a:sym typeface="Symbol"/>
              </a:rPr>
              <a:t>mm</a:t>
            </a:r>
            <a:r>
              <a:rPr lang="cs-CZ" baseline="30000" dirty="0" smtClean="0">
                <a:sym typeface="Symbol"/>
              </a:rPr>
              <a:t>2</a:t>
            </a:r>
            <a:r>
              <a:rPr lang="cs-CZ" dirty="0" smtClean="0">
                <a:sym typeface="Symbol"/>
              </a:rPr>
              <a:t>·m</a:t>
            </a:r>
            <a:r>
              <a:rPr lang="cs-CZ" baseline="30000" dirty="0" smtClean="0">
                <a:sym typeface="Symbol"/>
              </a:rPr>
              <a:t>-1</a:t>
            </a:r>
            <a:r>
              <a:rPr lang="en-US" dirty="0" smtClean="0">
                <a:sym typeface="Symbol"/>
              </a:rPr>
              <a:t>]</a:t>
            </a:r>
            <a:endParaRPr lang="cs-CZ" dirty="0" smtClean="0">
              <a:sym typeface="Symbol"/>
            </a:endParaRPr>
          </a:p>
          <a:p>
            <a:pPr marL="0" indent="0">
              <a:buNone/>
            </a:pPr>
            <a:r>
              <a:rPr lang="cs-CZ" dirty="0"/>
              <a:t>l – délka vodiče</a:t>
            </a:r>
            <a:r>
              <a:rPr lang="en-US" dirty="0"/>
              <a:t> [</a:t>
            </a:r>
            <a:r>
              <a:rPr lang="cs-CZ" dirty="0"/>
              <a:t>m</a:t>
            </a:r>
            <a:r>
              <a:rPr lang="en-US" dirty="0"/>
              <a:t>]</a:t>
            </a:r>
            <a:endParaRPr lang="cs-CZ" dirty="0"/>
          </a:p>
          <a:p>
            <a:pPr marL="0" indent="0">
              <a:buNone/>
            </a:pPr>
            <a:r>
              <a:rPr lang="cs-CZ" dirty="0" smtClean="0">
                <a:sym typeface="Symbol"/>
              </a:rPr>
              <a:t>S – plocha průřezu vodiče </a:t>
            </a:r>
            <a:r>
              <a:rPr lang="en-US" dirty="0" smtClean="0">
                <a:sym typeface="Symbol"/>
              </a:rPr>
              <a:t>[</a:t>
            </a:r>
            <a:r>
              <a:rPr lang="cs-CZ" dirty="0" smtClean="0">
                <a:sym typeface="Symbol"/>
              </a:rPr>
              <a:t>mm</a:t>
            </a:r>
            <a:r>
              <a:rPr lang="cs-CZ" baseline="30000" dirty="0" smtClean="0">
                <a:sym typeface="Symbol"/>
              </a:rPr>
              <a:t>2</a:t>
            </a:r>
            <a:r>
              <a:rPr lang="en-US" dirty="0" smtClean="0">
                <a:sym typeface="Symbol"/>
              </a:rPr>
              <a:t>]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>
                <a:spLocks noChangeAspect="1"/>
              </p:cNvSpPr>
              <p:nvPr/>
            </p:nvSpPr>
            <p:spPr>
              <a:xfrm>
                <a:off x="1187624" y="1961741"/>
                <a:ext cx="1798505" cy="10275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𝑅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  <a:ea typeface="Cambria Math"/>
                            </a:rPr>
                            <m:t>𝜌</m:t>
                          </m:r>
                          <m:r>
                            <a:rPr lang="cs-CZ" sz="32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3200" b="0" i="1" smtClean="0">
                              <a:latin typeface="Cambria Math"/>
                              <a:ea typeface="Cambria Math"/>
                            </a:rPr>
                            <m:t>𝑙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</a:rPr>
                            <m:t>𝑆</m:t>
                          </m:r>
                        </m:den>
                      </m:f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1961741"/>
                <a:ext cx="1798505" cy="1027525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755576" y="4293096"/>
            <a:ext cx="7560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Měrný odpor, nebo také </a:t>
            </a:r>
            <a:r>
              <a:rPr lang="cs-CZ" dirty="0" err="1" smtClean="0"/>
              <a:t>rezistivita</a:t>
            </a:r>
            <a:r>
              <a:rPr lang="cs-CZ" dirty="0" smtClean="0"/>
              <a:t> je odpor vodiče </a:t>
            </a:r>
            <a:r>
              <a:rPr lang="cs-CZ" dirty="0" smtClean="0"/>
              <a:t>                o </a:t>
            </a:r>
            <a:r>
              <a:rPr lang="cs-CZ" dirty="0" smtClean="0"/>
              <a:t>průřezu 1 mm</a:t>
            </a:r>
            <a:r>
              <a:rPr lang="cs-CZ" baseline="30000" dirty="0" smtClean="0"/>
              <a:t>2</a:t>
            </a:r>
            <a:r>
              <a:rPr lang="cs-CZ" dirty="0" smtClean="0"/>
              <a:t> a délky 1m.</a:t>
            </a:r>
          </a:p>
          <a:p>
            <a:endParaRPr lang="cs-CZ" dirty="0"/>
          </a:p>
          <a:p>
            <a:r>
              <a:rPr lang="cs-CZ" dirty="0" smtClean="0"/>
              <a:t>Hodnotu </a:t>
            </a:r>
            <a:r>
              <a:rPr lang="cs-CZ" dirty="0" err="1" smtClean="0"/>
              <a:t>rezistivity</a:t>
            </a:r>
            <a:r>
              <a:rPr lang="cs-CZ" dirty="0" smtClean="0"/>
              <a:t> najdeme v tabulkách.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90226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Odpor vodiče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Velikost odporu vodiče závisí na:</a:t>
            </a:r>
          </a:p>
          <a:p>
            <a:r>
              <a:rPr lang="cs-CZ" u="sng" dirty="0" smtClean="0"/>
              <a:t>materiálu</a:t>
            </a:r>
          </a:p>
          <a:p>
            <a:pPr lvl="1"/>
            <a:r>
              <a:rPr lang="cs-CZ" dirty="0" smtClean="0"/>
              <a:t>vliv materiálu na odpor udává </a:t>
            </a:r>
            <a:r>
              <a:rPr lang="cs-CZ" dirty="0" err="1" smtClean="0"/>
              <a:t>rezistivita</a:t>
            </a:r>
            <a:endParaRPr lang="cs-CZ" dirty="0" smtClean="0"/>
          </a:p>
          <a:p>
            <a:pPr lvl="1"/>
            <a:r>
              <a:rPr lang="cs-CZ" dirty="0" smtClean="0"/>
              <a:t>v tabulkách najdeme </a:t>
            </a:r>
            <a:r>
              <a:rPr lang="cs-CZ" dirty="0" err="1" smtClean="0"/>
              <a:t>rezistivitu</a:t>
            </a:r>
            <a:r>
              <a:rPr lang="cs-CZ" dirty="0" smtClean="0"/>
              <a:t> při 20°C</a:t>
            </a:r>
          </a:p>
          <a:p>
            <a:pPr lvl="1"/>
            <a:r>
              <a:rPr lang="cs-CZ" dirty="0" smtClean="0"/>
              <a:t>nižší </a:t>
            </a:r>
            <a:r>
              <a:rPr lang="cs-CZ" dirty="0" err="1" smtClean="0"/>
              <a:t>rezistivita</a:t>
            </a:r>
            <a:r>
              <a:rPr lang="cs-CZ" dirty="0" smtClean="0"/>
              <a:t> = nižší výsledný odpor</a:t>
            </a:r>
          </a:p>
          <a:p>
            <a:endParaRPr lang="cs-CZ" dirty="0" smtClean="0"/>
          </a:p>
          <a:p>
            <a:r>
              <a:rPr lang="cs-CZ" u="sng" dirty="0" smtClean="0"/>
              <a:t>délce vodiče</a:t>
            </a:r>
          </a:p>
          <a:p>
            <a:pPr lvl="1"/>
            <a:r>
              <a:rPr lang="cs-CZ" dirty="0" smtClean="0"/>
              <a:t>delší vodič = vyšší odpor</a:t>
            </a:r>
          </a:p>
          <a:p>
            <a:endParaRPr lang="cs-CZ" dirty="0" smtClean="0"/>
          </a:p>
          <a:p>
            <a:r>
              <a:rPr lang="cs-CZ" u="sng" dirty="0" smtClean="0"/>
              <a:t>průřezu vodiče</a:t>
            </a:r>
          </a:p>
          <a:p>
            <a:pPr lvl="1"/>
            <a:r>
              <a:rPr lang="cs-CZ" dirty="0" smtClean="0"/>
              <a:t>větší průřez = menší odpor</a:t>
            </a:r>
          </a:p>
          <a:p>
            <a:pPr lvl="1"/>
            <a:r>
              <a:rPr lang="cs-CZ" dirty="0" smtClean="0"/>
              <a:t>menší průřez = větší odpor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77815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Jednotky odporu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611188" y="2924944"/>
                <a:ext cx="8137525" cy="3744144"/>
              </a:xfrm>
            </p:spPr>
            <p:txBody>
              <a:bodyPr/>
              <a:lstStyle/>
              <a:p>
                <a:r>
                  <a:rPr lang="cs-CZ" dirty="0" smtClean="0"/>
                  <a:t>běžně vyráběné rezistory mají odpor od jednotek ohmů do 1 000 000 ohmů</a:t>
                </a:r>
              </a:p>
              <a:p>
                <a:r>
                  <a:rPr lang="cs-CZ" dirty="0" smtClean="0"/>
                  <a:t>pro zmenšení počtu nul se k jednotkám přidávají předpony</a:t>
                </a:r>
              </a:p>
              <a:p>
                <a:endParaRPr lang="cs-CZ" dirty="0" smtClean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1 </m:t>
                    </m:r>
                    <m:r>
                      <a:rPr lang="cs-CZ" b="0" i="1" smtClean="0">
                        <a:latin typeface="Cambria Math"/>
                      </a:rPr>
                      <m:t>𝑘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/>
                        <a:ea typeface="Cambria Math"/>
                      </a:rPr>
                      <m:t>Ω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=1 000</m:t>
                    </m:r>
                  </m:oMath>
                </a14:m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/>
                        <a:ea typeface="Cambria Math"/>
                      </a:rPr>
                      <m:t>Ω</m:t>
                    </m:r>
                  </m:oMath>
                </a14:m>
                <a:endParaRPr lang="cs-CZ" dirty="0" smtClean="0"/>
              </a:p>
              <a:p>
                <a:pPr marL="0" indent="0" algn="ctr">
                  <a:buNone/>
                </a:pPr>
                <a:r>
                  <a:rPr lang="cs-CZ" dirty="0" smtClean="0"/>
                  <a:t>1 M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/>
                        <a:ea typeface="Cambria Math"/>
                      </a:rPr>
                      <m:t>Ω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=1 000 000 </m:t>
                    </m:r>
                    <m:r>
                      <m:rPr>
                        <m:sty m:val="p"/>
                      </m:rPr>
                      <a:rPr lang="el-GR" i="1">
                        <a:latin typeface="Cambria Math"/>
                        <a:ea typeface="Cambria Math"/>
                      </a:rPr>
                      <m:t>Ω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11188" y="2924944"/>
                <a:ext cx="8137525" cy="3744144"/>
              </a:xfrm>
              <a:blipFill rotWithShape="1">
                <a:blip r:embed="rId2" cstate="print"/>
                <a:stretch>
                  <a:fillRect l="-1124" t="-1303" r="-2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32319151"/>
              </p:ext>
            </p:extLst>
          </p:nvPr>
        </p:nvGraphicFramePr>
        <p:xfrm>
          <a:off x="1763688" y="1700808"/>
          <a:ext cx="60960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447824">
                <a:tc gridSpan="2">
                  <a:txBody>
                    <a:bodyPr/>
                    <a:lstStyle/>
                    <a:p>
                      <a:r>
                        <a:rPr lang="cs-CZ" sz="2400" dirty="0" smtClean="0"/>
                        <a:t>Veličina</a:t>
                      </a:r>
                      <a:endParaRPr lang="cs-CZ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cs-CZ" sz="2400" dirty="0" smtClean="0"/>
                        <a:t>Jednotka</a:t>
                      </a:r>
                      <a:endParaRPr lang="cs-CZ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Odpor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ohm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ym typeface="Symbol"/>
                        </a:rPr>
                        <a:t>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75578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Rezistor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elektrotechnická součástka, která má odpor = klade odpor procházejícímu proudu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používá se pro</a:t>
            </a:r>
          </a:p>
          <a:p>
            <a:pPr lvl="1"/>
            <a:r>
              <a:rPr lang="cs-CZ" dirty="0" smtClean="0"/>
              <a:t>snížení proudu</a:t>
            </a:r>
          </a:p>
          <a:p>
            <a:pPr lvl="1"/>
            <a:r>
              <a:rPr lang="cs-CZ" dirty="0" smtClean="0"/>
              <a:t>získání úbytku napětí</a:t>
            </a:r>
          </a:p>
          <a:p>
            <a:pPr lvl="1"/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arametry rezistorů</a:t>
            </a:r>
          </a:p>
          <a:p>
            <a:pPr lvl="1"/>
            <a:r>
              <a:rPr lang="cs-CZ" dirty="0" smtClean="0"/>
              <a:t>odpor</a:t>
            </a:r>
            <a:r>
              <a:rPr lang="en-US" dirty="0" smtClean="0"/>
              <a:t> [</a:t>
            </a:r>
            <a:r>
              <a:rPr lang="en-US" dirty="0" smtClean="0">
                <a:sym typeface="Symbol"/>
              </a:rPr>
              <a:t></a:t>
            </a:r>
            <a:r>
              <a:rPr lang="en-US" dirty="0" smtClean="0"/>
              <a:t>]</a:t>
            </a:r>
            <a:endParaRPr lang="cs-CZ" dirty="0" smtClean="0"/>
          </a:p>
          <a:p>
            <a:pPr lvl="1"/>
            <a:r>
              <a:rPr lang="cs-CZ" dirty="0" smtClean="0"/>
              <a:t>tolerance </a:t>
            </a:r>
            <a:r>
              <a:rPr lang="en-US" dirty="0" smtClean="0"/>
              <a:t>[</a:t>
            </a:r>
            <a:r>
              <a:rPr lang="cs-CZ" dirty="0" smtClean="0"/>
              <a:t>%</a:t>
            </a:r>
            <a:r>
              <a:rPr lang="en-US" dirty="0" smtClean="0"/>
              <a:t>]</a:t>
            </a:r>
            <a:endParaRPr lang="cs-CZ" dirty="0" smtClean="0"/>
          </a:p>
          <a:p>
            <a:pPr lvl="1"/>
            <a:r>
              <a:rPr lang="cs-CZ" dirty="0" smtClean="0"/>
              <a:t>příkon </a:t>
            </a:r>
            <a:r>
              <a:rPr lang="en-US" dirty="0" smtClean="0"/>
              <a:t>[</a:t>
            </a:r>
            <a:r>
              <a:rPr lang="cs-CZ" dirty="0" smtClean="0"/>
              <a:t>W</a:t>
            </a:r>
            <a:r>
              <a:rPr lang="en-US" dirty="0" smtClean="0"/>
              <a:t>]</a:t>
            </a:r>
            <a:endParaRPr lang="cs-CZ" dirty="0"/>
          </a:p>
        </p:txBody>
      </p:sp>
      <p:pic>
        <p:nvPicPr>
          <p:cNvPr id="2050" name="Picture 2" descr="http://upload.wikimedia.org/wikipedia/commons/c/c1/Sch-Rezist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708920"/>
            <a:ext cx="2724572" cy="223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45246" y="4939776"/>
            <a:ext cx="24113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1.</a:t>
            </a:r>
          </a:p>
          <a:p>
            <a:r>
              <a:rPr lang="cs-CZ" dirty="0" smtClean="0"/>
              <a:t>Značka rezistoru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790433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Rezistor - rozdělení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189" y="1844824"/>
            <a:ext cx="5184948" cy="4824264"/>
          </a:xfrm>
        </p:spPr>
        <p:txBody>
          <a:bodyPr/>
          <a:lstStyle/>
          <a:p>
            <a:r>
              <a:rPr lang="cs-CZ" dirty="0" smtClean="0"/>
              <a:t>podle provedení</a:t>
            </a:r>
          </a:p>
          <a:p>
            <a:pPr lvl="1"/>
            <a:endParaRPr lang="cs-CZ" dirty="0" smtClean="0"/>
          </a:p>
          <a:p>
            <a:pPr lvl="1"/>
            <a:r>
              <a:rPr lang="cs-CZ" dirty="0" smtClean="0"/>
              <a:t>S pevnou hodnotou – většinou nevodivý váleček s odporovou vrstvou nebo odporovým drátkem.</a:t>
            </a:r>
          </a:p>
          <a:p>
            <a:pPr lvl="1"/>
            <a:endParaRPr lang="cs-CZ" dirty="0" smtClean="0"/>
          </a:p>
          <a:p>
            <a:pPr lvl="1"/>
            <a:r>
              <a:rPr lang="cs-CZ" dirty="0" smtClean="0"/>
              <a:t>S proměnným odporem – potenciometry nebo </a:t>
            </a:r>
            <a:r>
              <a:rPr lang="cs-CZ" dirty="0" err="1" smtClean="0"/>
              <a:t>trimry</a:t>
            </a:r>
            <a:r>
              <a:rPr lang="cs-CZ" dirty="0" smtClean="0"/>
              <a:t> – obvykle odporová dráha opatřená na obou koncích vývody a jezdec spojený s třetím vývodem.</a:t>
            </a:r>
            <a:endParaRPr lang="cs-CZ" dirty="0"/>
          </a:p>
        </p:txBody>
      </p:sp>
      <p:pic>
        <p:nvPicPr>
          <p:cNvPr id="4098" name="Picture 2" descr="http://upload.wikimedia.org/wikipedia/commons/7/75/Resistors-pho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60648"/>
            <a:ext cx="279174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upload.wikimedia.org/wikipedia/commons/thumb/b/b5/Potentiometer.jpg/220px-Potentiomet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429000"/>
            <a:ext cx="2095500" cy="245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940152" y="2636912"/>
            <a:ext cx="2898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2. rezistory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80407" y="5882598"/>
            <a:ext cx="3535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3. potenciometr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948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Rezistor - rozdělení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Podle zatížení</a:t>
                </a:r>
              </a:p>
              <a:p>
                <a:pPr lvl="1"/>
                <a:r>
                  <a:rPr lang="cs-CZ" sz="2400" dirty="0" smtClean="0"/>
                  <a:t>uhlíkové a metalizované</a:t>
                </a:r>
              </a:p>
              <a:p>
                <a:pPr lvl="2"/>
                <a:r>
                  <a:rPr lang="cs-CZ" sz="2400" dirty="0" smtClean="0"/>
                  <a:t>nízké příkony od 0,25 W do 5 W</a:t>
                </a:r>
              </a:p>
              <a:p>
                <a:pPr lvl="1"/>
                <a:r>
                  <a:rPr lang="cs-CZ" sz="2400" dirty="0" smtClean="0"/>
                  <a:t>drátové</a:t>
                </a:r>
              </a:p>
              <a:p>
                <a:pPr lvl="2"/>
                <a:r>
                  <a:rPr lang="cs-CZ" sz="2400" dirty="0" smtClean="0"/>
                  <a:t>příkony od 2 W do 100 W</a:t>
                </a:r>
              </a:p>
              <a:p>
                <a:pPr marL="0" indent="0">
                  <a:buNone/>
                </a:pPr>
                <a:endParaRPr lang="en-US" sz="1600" dirty="0" smtClean="0"/>
              </a:p>
              <a:p>
                <a:pPr marL="0" indent="0">
                  <a:buNone/>
                </a:pPr>
                <a:r>
                  <a:rPr lang="cs-CZ" dirty="0" smtClean="0"/>
                  <a:t>Příkon je součin napětí na rezistoru a proudu procházejícího rezistorem.</a:t>
                </a:r>
              </a:p>
              <a:p>
                <a:pPr marL="0" indent="0">
                  <a:buNone/>
                </a:pPr>
                <a:endParaRPr lang="cs-CZ" sz="1600" dirty="0"/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𝑃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</a:rPr>
                        <m:t>𝑈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𝐼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   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8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𝑊</m:t>
                          </m:r>
                        </m:e>
                      </m:d>
                    </m:oMath>
                  </m:oMathPara>
                </a14:m>
                <a:endParaRPr lang="cs-CZ" sz="2800" b="0" dirty="0" smtClean="0">
                  <a:ea typeface="Cambria Math"/>
                </a:endParaRPr>
              </a:p>
              <a:p>
                <a:pPr marL="0" indent="0">
                  <a:buNone/>
                </a:pPr>
                <a:endParaRPr lang="cs-CZ" sz="1600" dirty="0" smtClean="0"/>
              </a:p>
              <a:p>
                <a:pPr marL="0" indent="0">
                  <a:buNone/>
                </a:pPr>
                <a:r>
                  <a:rPr lang="en-US" dirty="0" smtClean="0"/>
                  <a:t>P</a:t>
                </a:r>
                <a:r>
                  <a:rPr lang="cs-CZ" dirty="0" err="1"/>
                  <a:t>ři</a:t>
                </a:r>
                <a:r>
                  <a:rPr lang="cs-CZ" dirty="0"/>
                  <a:t> přetížení se rezistor </a:t>
                </a:r>
                <a:r>
                  <a:rPr lang="cs-CZ" dirty="0" smtClean="0"/>
                  <a:t>zničí.</a:t>
                </a: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124" t="-9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271907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Rezistory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Hodnoty běžně vyráběných rezistorů vybírají z řady vyvolených čísel E6, </a:t>
            </a:r>
            <a:r>
              <a:rPr lang="cs-CZ" dirty="0" smtClean="0"/>
              <a:t>E12, E24, …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Např. řada E6, </a:t>
            </a:r>
            <a:r>
              <a:rPr lang="cs-CZ" dirty="0"/>
              <a:t>která obsahuje </a:t>
            </a:r>
            <a:r>
              <a:rPr lang="cs-CZ" dirty="0" smtClean="0"/>
              <a:t>6 hodnot 1,0</a:t>
            </a:r>
            <a:r>
              <a:rPr lang="cs-CZ" dirty="0"/>
              <a:t>; </a:t>
            </a:r>
            <a:r>
              <a:rPr lang="cs-CZ" dirty="0" smtClean="0"/>
              <a:t>1,5</a:t>
            </a:r>
            <a:r>
              <a:rPr lang="cs-CZ" dirty="0"/>
              <a:t>; </a:t>
            </a:r>
            <a:r>
              <a:rPr lang="cs-CZ" dirty="0" smtClean="0"/>
              <a:t>2,2</a:t>
            </a:r>
            <a:r>
              <a:rPr lang="cs-CZ" dirty="0"/>
              <a:t>; </a:t>
            </a:r>
            <a:r>
              <a:rPr lang="cs-CZ" dirty="0" smtClean="0"/>
              <a:t>3,3</a:t>
            </a:r>
            <a:r>
              <a:rPr lang="cs-CZ" dirty="0"/>
              <a:t>; </a:t>
            </a:r>
            <a:r>
              <a:rPr lang="cs-CZ" dirty="0" smtClean="0"/>
              <a:t>4,7</a:t>
            </a:r>
            <a:r>
              <a:rPr lang="cs-CZ" dirty="0"/>
              <a:t>; </a:t>
            </a:r>
            <a:r>
              <a:rPr lang="cs-CZ" dirty="0" smtClean="0"/>
              <a:t>6,8 které </a:t>
            </a:r>
            <a:r>
              <a:rPr lang="cs-CZ" dirty="0"/>
              <a:t>se dále násobí mocninou desítky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 řadě E6 se tedy vyrábí rezistory 1; </a:t>
            </a:r>
            <a:r>
              <a:rPr lang="cs-CZ" dirty="0"/>
              <a:t>1,5; 2,2; 3,3; 4,7; </a:t>
            </a:r>
            <a:r>
              <a:rPr lang="cs-CZ" dirty="0" smtClean="0"/>
              <a:t>6,8; 10</a:t>
            </a:r>
            <a:r>
              <a:rPr lang="cs-CZ" dirty="0"/>
              <a:t>; </a:t>
            </a:r>
            <a:r>
              <a:rPr lang="cs-CZ" dirty="0" smtClean="0"/>
              <a:t>15</a:t>
            </a:r>
            <a:r>
              <a:rPr lang="cs-CZ" dirty="0"/>
              <a:t>; </a:t>
            </a:r>
            <a:r>
              <a:rPr lang="cs-CZ" dirty="0" smtClean="0"/>
              <a:t>22</a:t>
            </a:r>
            <a:r>
              <a:rPr lang="cs-CZ" dirty="0"/>
              <a:t>; </a:t>
            </a:r>
            <a:r>
              <a:rPr lang="cs-CZ" dirty="0" smtClean="0"/>
              <a:t>33</a:t>
            </a:r>
            <a:r>
              <a:rPr lang="cs-CZ" dirty="0"/>
              <a:t>; </a:t>
            </a:r>
            <a:r>
              <a:rPr lang="cs-CZ" dirty="0" smtClean="0"/>
              <a:t>47</a:t>
            </a:r>
            <a:r>
              <a:rPr lang="cs-CZ" dirty="0"/>
              <a:t>; </a:t>
            </a:r>
            <a:r>
              <a:rPr lang="cs-CZ" dirty="0" smtClean="0"/>
              <a:t>68; 100</a:t>
            </a:r>
            <a:r>
              <a:rPr lang="cs-CZ" dirty="0"/>
              <a:t>; </a:t>
            </a:r>
            <a:r>
              <a:rPr lang="cs-CZ" dirty="0" smtClean="0"/>
              <a:t>150; 220; 330; 470; … </a:t>
            </a:r>
            <a:r>
              <a:rPr lang="cs-CZ" dirty="0" smtClean="0">
                <a:sym typeface="Symbol"/>
              </a:rPr>
              <a:t></a:t>
            </a:r>
          </a:p>
          <a:p>
            <a:endParaRPr lang="cs-CZ" dirty="0">
              <a:sym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0258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Rezistory - značení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ym typeface="Symbol"/>
              </a:rPr>
              <a:t>barevnými proužky</a:t>
            </a:r>
          </a:p>
          <a:p>
            <a:pPr lvl="1"/>
            <a:r>
              <a:rPr lang="cs-CZ" dirty="0" smtClean="0">
                <a:sym typeface="Symbol"/>
              </a:rPr>
              <a:t>viz obrázek</a:t>
            </a:r>
            <a:endParaRPr lang="cs-CZ" dirty="0">
              <a:sym typeface="Symbol"/>
            </a:endParaRPr>
          </a:p>
          <a:p>
            <a:r>
              <a:rPr lang="cs-CZ" dirty="0" smtClean="0"/>
              <a:t>zápisem</a:t>
            </a:r>
          </a:p>
          <a:p>
            <a:pPr lvl="1"/>
            <a:r>
              <a:rPr lang="cs-CZ" dirty="0" smtClean="0"/>
              <a:t>číslice</a:t>
            </a:r>
          </a:p>
          <a:p>
            <a:pPr lvl="1"/>
            <a:r>
              <a:rPr lang="cs-CZ" dirty="0" smtClean="0"/>
              <a:t>násobitel</a:t>
            </a:r>
          </a:p>
          <a:p>
            <a:pPr lvl="2"/>
            <a:r>
              <a:rPr lang="cs-CZ" dirty="0" smtClean="0"/>
              <a:t>R – x 1</a:t>
            </a:r>
          </a:p>
          <a:p>
            <a:pPr lvl="2"/>
            <a:r>
              <a:rPr lang="cs-CZ" dirty="0" smtClean="0"/>
              <a:t>k </a:t>
            </a:r>
            <a:r>
              <a:rPr lang="cs-CZ" dirty="0"/>
              <a:t>–</a:t>
            </a:r>
            <a:r>
              <a:rPr lang="cs-CZ" dirty="0" smtClean="0"/>
              <a:t> </a:t>
            </a:r>
            <a:r>
              <a:rPr lang="cs-CZ" dirty="0"/>
              <a:t>x </a:t>
            </a:r>
            <a:r>
              <a:rPr lang="cs-CZ" dirty="0" smtClean="0"/>
              <a:t>10</a:t>
            </a:r>
            <a:r>
              <a:rPr lang="cs-CZ" baseline="30000" dirty="0" smtClean="0"/>
              <a:t>3</a:t>
            </a:r>
          </a:p>
          <a:p>
            <a:pPr lvl="2"/>
            <a:r>
              <a:rPr lang="cs-CZ" dirty="0" smtClean="0"/>
              <a:t>M – x 10</a:t>
            </a:r>
            <a:r>
              <a:rPr lang="cs-CZ" baseline="30000" dirty="0"/>
              <a:t>6</a:t>
            </a:r>
            <a:endParaRPr lang="cs-CZ" baseline="30000" dirty="0" smtClean="0"/>
          </a:p>
          <a:p>
            <a:pPr lvl="1"/>
            <a:r>
              <a:rPr lang="cs-CZ" dirty="0" smtClean="0"/>
              <a:t>násobitel je umístěn na místo desetinné čárky</a:t>
            </a:r>
          </a:p>
          <a:p>
            <a:pPr lvl="1"/>
            <a:r>
              <a:rPr lang="cs-CZ" dirty="0" smtClean="0"/>
              <a:t>př. </a:t>
            </a:r>
          </a:p>
          <a:p>
            <a:pPr lvl="1"/>
            <a:endParaRPr lang="cs-CZ" dirty="0"/>
          </a:p>
          <a:p>
            <a:endParaRPr lang="cs-CZ" dirty="0"/>
          </a:p>
        </p:txBody>
      </p:sp>
      <p:pic>
        <p:nvPicPr>
          <p:cNvPr id="2050" name="Picture 2" descr="http://telefon.unas.cz/znaceni-r/image/barznacrez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412776"/>
            <a:ext cx="3879056" cy="2543175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67300003"/>
              </p:ext>
            </p:extLst>
          </p:nvPr>
        </p:nvGraphicFramePr>
        <p:xfrm>
          <a:off x="2123728" y="5157192"/>
          <a:ext cx="60960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cs-CZ" sz="2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40458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10R = 10 </a:t>
                      </a:r>
                      <a:r>
                        <a:rPr kumimoji="0" lang="cs-CZ" sz="2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40458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Symbol"/>
                        </a:rPr>
                        <a:t></a:t>
                      </a:r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0458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R15 = 0,15</a:t>
                      </a:r>
                      <a:r>
                        <a:rPr kumimoji="0" lang="cs-CZ" sz="2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40458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Symbol"/>
                        </a:rPr>
                        <a:t></a:t>
                      </a:r>
                      <a:endParaRPr lang="cs-CZ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22k = 22 k</a:t>
                      </a:r>
                      <a:r>
                        <a:rPr kumimoji="0" lang="cs-CZ" sz="2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40458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Symbol"/>
                        </a:rPr>
                        <a:t></a:t>
                      </a:r>
                      <a:endParaRPr lang="cs-CZ" sz="24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6k8 = 6,8 k</a:t>
                      </a:r>
                      <a:r>
                        <a:rPr lang="cs-CZ" sz="2400" kern="1200" noProof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Symbol"/>
                        </a:rPr>
                        <a:t></a:t>
                      </a:r>
                      <a:endParaRPr lang="cs-CZ" sz="2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1M</a:t>
                      </a:r>
                      <a:r>
                        <a:rPr lang="cs-CZ" sz="2400" baseline="0" dirty="0" smtClean="0"/>
                        <a:t> = 1 M</a:t>
                      </a:r>
                      <a:r>
                        <a:rPr kumimoji="0" lang="cs-CZ" sz="2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40458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Symbol"/>
                        </a:rPr>
                        <a:t></a:t>
                      </a:r>
                      <a:endParaRPr lang="cs-CZ" sz="24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M47</a:t>
                      </a:r>
                      <a:r>
                        <a:rPr lang="cs-CZ" sz="2400" baseline="0" dirty="0" smtClean="0"/>
                        <a:t> = 0,47 M</a:t>
                      </a:r>
                      <a:r>
                        <a:rPr kumimoji="0" lang="cs-CZ" sz="2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40458C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Symbol"/>
                        </a:rPr>
                        <a:t></a:t>
                      </a:r>
                      <a:endParaRPr lang="cs-CZ" sz="2400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716016" y="3955951"/>
            <a:ext cx="27626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4. značení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498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Rezistory - značky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1809" y="1647315"/>
            <a:ext cx="1462088" cy="67151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0428" y="2564904"/>
            <a:ext cx="1404850" cy="69827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047" y="3573016"/>
            <a:ext cx="1404850" cy="69827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2114" y="4546919"/>
            <a:ext cx="1413164" cy="615142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2699791" y="1753359"/>
            <a:ext cx="6200865" cy="46474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PTC rezistor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dirty="0" smtClean="0"/>
              <a:t>NTC rezistor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dirty="0" smtClean="0"/>
              <a:t>fotorezistor – působením světla mění odpor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dirty="0" err="1" smtClean="0"/>
              <a:t>magnetorezistor</a:t>
            </a:r>
            <a:r>
              <a:rPr lang="cs-CZ" dirty="0" smtClean="0"/>
              <a:t> – působením magnetického</a:t>
            </a:r>
            <a:endParaRPr lang="cs-CZ" dirty="0"/>
          </a:p>
          <a:p>
            <a:r>
              <a:rPr lang="cs-CZ" dirty="0" smtClean="0"/>
              <a:t>			pole mění odpor</a:t>
            </a:r>
          </a:p>
          <a:p>
            <a:endParaRPr lang="cs-CZ" dirty="0"/>
          </a:p>
          <a:p>
            <a:r>
              <a:rPr lang="cs-CZ" dirty="0" smtClean="0"/>
              <a:t>potenciometr – nastavitelný odpor</a:t>
            </a:r>
            <a:endParaRPr lang="cs-CZ" dirty="0"/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152" y="5502369"/>
            <a:ext cx="13106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336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600" dirty="0"/>
              <a:t>GSCHEIDLE, Rolf a kol. </a:t>
            </a:r>
            <a:r>
              <a:rPr lang="cs-CZ" sz="1600" i="1" dirty="0"/>
              <a:t>Příručka pro automechanika</a:t>
            </a:r>
            <a:r>
              <a:rPr lang="cs-CZ" sz="1600" dirty="0"/>
              <a:t>. Praha: Sobotáles CZ, 2007, ISBN 978-80-86706-17-7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r>
              <a:rPr lang="cs-CZ" sz="1600" dirty="0"/>
              <a:t>JAN, Zdeněk; ŽDÁNSKÝ, Bronislav; KUBÁT, Jindřich. Elektronika motorových vozidel. Brno: </a:t>
            </a:r>
            <a:r>
              <a:rPr lang="cs-CZ" sz="1600" dirty="0" err="1"/>
              <a:t>Avid</a:t>
            </a:r>
            <a:r>
              <a:rPr lang="cs-CZ" sz="1600" dirty="0"/>
              <a:t>, spol. s r.o., 2008, ISBN 978-80-87143-14-8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Seznam obrázků</a:t>
            </a:r>
            <a:endParaRPr lang="cs-CZ" dirty="0"/>
          </a:p>
          <a:p>
            <a:pPr marL="457200" lvl="0" indent="-457200">
              <a:buClr>
                <a:srgbClr val="6F89F7"/>
              </a:buClr>
              <a:buFont typeface="+mj-lt"/>
              <a:buAutoNum type="arabicPeriod"/>
            </a:pPr>
            <a:r>
              <a:rPr lang="cs-CZ" sz="1400" dirty="0"/>
              <a:t>ŠERÝCH, Jakub. </a:t>
            </a:r>
            <a:r>
              <a:rPr lang="cs-CZ" sz="1400" i="1" dirty="0" err="1"/>
              <a:t>Sch</a:t>
            </a:r>
            <a:r>
              <a:rPr lang="cs-CZ" sz="1400" i="1" dirty="0"/>
              <a:t>-Rezistor</a:t>
            </a:r>
            <a:r>
              <a:rPr lang="cs-CZ" sz="1400" dirty="0"/>
              <a:t> [online]. [cit. </a:t>
            </a:r>
            <a:r>
              <a:rPr lang="cs-CZ" sz="1400" dirty="0" smtClean="0"/>
              <a:t>22.7.2012]. </a:t>
            </a:r>
            <a:r>
              <a:rPr lang="cs-CZ" sz="1400" dirty="0"/>
              <a:t>Dostupný na WWW: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cs.wikipedia.org/wiki/Soubor:Sch-Rezistor.png</a:t>
            </a:r>
            <a:endParaRPr lang="cs-CZ" sz="1400" dirty="0" smtClean="0"/>
          </a:p>
          <a:p>
            <a:pPr marL="457200" lvl="0" indent="-457200">
              <a:buClr>
                <a:srgbClr val="6F89F7"/>
              </a:buClr>
              <a:buFont typeface="+mj-lt"/>
              <a:buAutoNum type="arabicPeriod"/>
            </a:pPr>
            <a:r>
              <a:rPr lang="cs-CZ" sz="1400" dirty="0"/>
              <a:t>HONINA. </a:t>
            </a:r>
            <a:r>
              <a:rPr lang="cs-CZ" sz="1400" i="1" dirty="0" err="1"/>
              <a:t>Resistors-photo</a:t>
            </a:r>
            <a:r>
              <a:rPr lang="cs-CZ" sz="1400" dirty="0"/>
              <a:t> [online]. [cit. </a:t>
            </a:r>
            <a:r>
              <a:rPr lang="cs-CZ" sz="1400" dirty="0" smtClean="0"/>
              <a:t>22.7.2012]. </a:t>
            </a:r>
            <a:r>
              <a:rPr lang="cs-CZ" sz="1400" dirty="0"/>
              <a:t>Dostupný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cs.wikipedia.org/wiki/Soubor:Resistors-photo.JPG</a:t>
            </a:r>
            <a:endParaRPr lang="cs-CZ" sz="1400" dirty="0" smtClean="0"/>
          </a:p>
          <a:p>
            <a:pPr marL="457200" lvl="0" indent="-457200">
              <a:buClr>
                <a:srgbClr val="6F89F7"/>
              </a:buClr>
              <a:buFont typeface="+mj-lt"/>
              <a:buAutoNum type="arabicPeriod"/>
            </a:pPr>
            <a:r>
              <a:rPr lang="cs-CZ" sz="1400" dirty="0"/>
              <a:t>IAINF. </a:t>
            </a:r>
            <a:r>
              <a:rPr lang="cs-CZ" sz="1400" i="1" dirty="0" err="1"/>
              <a:t>Potentiometer</a:t>
            </a:r>
            <a:r>
              <a:rPr lang="cs-CZ" sz="1400" dirty="0"/>
              <a:t> [online]. [cit. </a:t>
            </a:r>
            <a:r>
              <a:rPr lang="cs-CZ" sz="1400" dirty="0" smtClean="0"/>
              <a:t>22.7.2012]. </a:t>
            </a:r>
            <a:r>
              <a:rPr lang="cs-CZ" sz="1400" dirty="0"/>
              <a:t>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cs.wikipedia.org/wiki/Soubor:Potentiometer.jpg</a:t>
            </a:r>
            <a:endParaRPr lang="cs-CZ" sz="1400" dirty="0" smtClean="0"/>
          </a:p>
          <a:p>
            <a:pPr marL="457200" lvl="0" indent="-457200">
              <a:buClr>
                <a:srgbClr val="6F89F7"/>
              </a:buClr>
              <a:buFont typeface="+mj-lt"/>
              <a:buAutoNum type="arabicPeriod"/>
            </a:pPr>
            <a:r>
              <a:rPr lang="cs-CZ" sz="1400" dirty="0"/>
              <a:t>PLHAL, Pavel. </a:t>
            </a:r>
            <a:r>
              <a:rPr lang="cs-CZ" sz="1400" i="1" dirty="0"/>
              <a:t>Barevné značení rezistorů</a:t>
            </a:r>
            <a:r>
              <a:rPr lang="cs-CZ" sz="1400" dirty="0"/>
              <a:t> [online]. [cit. </a:t>
            </a:r>
            <a:r>
              <a:rPr lang="cs-CZ" sz="1400" smtClean="0"/>
              <a:t>22.7.2012]. </a:t>
            </a:r>
            <a:r>
              <a:rPr lang="cs-CZ" sz="1400" dirty="0"/>
              <a:t>Dostupný na WWW: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telefon.unas.cz/znaceni-r/image/barznacrez.gif</a:t>
            </a:r>
            <a:endParaRPr lang="cs-CZ" sz="1400" dirty="0" smtClean="0">
              <a:solidFill>
                <a:srgbClr val="40458C"/>
              </a:solidFill>
            </a:endParaRPr>
          </a:p>
          <a:p>
            <a:pPr marL="457200" lvl="0" indent="-457200">
              <a:buClr>
                <a:srgbClr val="6F89F7"/>
              </a:buClr>
              <a:buFont typeface="+mj-lt"/>
              <a:buAutoNum type="arabicPeriod"/>
            </a:pPr>
            <a:endParaRPr lang="cs-CZ" sz="1400" dirty="0" smtClean="0">
              <a:solidFill>
                <a:srgbClr val="40458C"/>
              </a:solidFill>
            </a:endParaRPr>
          </a:p>
          <a:p>
            <a:pPr marL="0" indent="0">
              <a:buClr>
                <a:srgbClr val="6F89F7"/>
              </a:buClr>
              <a:buNone/>
            </a:pPr>
            <a:r>
              <a:rPr lang="cs-CZ" sz="1400" dirty="0"/>
              <a:t>Zdroje byly vyhledány vyhledávací službou společnosti Českomoravské informační systémy s.r.o., která zaručuje vyhledání zdrojů, u kterých autor souhlasí s volným a bezplatným využitím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01403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">
  <a:themeElements>
    <a:clrScheme name="Modrý čtverečkovaný sešit 2">
      <a:dk1>
        <a:srgbClr val="40458C"/>
      </a:dk1>
      <a:lt1>
        <a:srgbClr val="FFFFFF"/>
      </a:lt1>
      <a:dk2>
        <a:srgbClr val="660066"/>
      </a:dk2>
      <a:lt2>
        <a:srgbClr val="B7C1EB"/>
      </a:lt2>
      <a:accent1>
        <a:srgbClr val="ECD882"/>
      </a:accent1>
      <a:accent2>
        <a:srgbClr val="B2B2B2"/>
      </a:accent2>
      <a:accent3>
        <a:srgbClr val="FFFFFF"/>
      </a:accent3>
      <a:accent4>
        <a:srgbClr val="353A77"/>
      </a:accent4>
      <a:accent5>
        <a:srgbClr val="F4E9C1"/>
      </a:accent5>
      <a:accent6>
        <a:srgbClr val="A1A1A1"/>
      </a:accent6>
      <a:hlink>
        <a:srgbClr val="6F89F7"/>
      </a:hlink>
      <a:folHlink>
        <a:srgbClr val="CFDBFD"/>
      </a:folHlink>
    </a:clrScheme>
    <a:fontScheme name="Modrý čtverečkovaný sešit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Modrý čtverečkovaný sešit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rý čtverečkovaný sešit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rý čtverečkovaný sešit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rý čtverečkovaný sešit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643</TotalTime>
  <Words>599</Words>
  <Application>Microsoft Office PowerPoint</Application>
  <PresentationFormat>Předvádění na obrazovce (4:3)</PresentationFormat>
  <Paragraphs>132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Šablona</vt:lpstr>
      <vt:lpstr>Snímek 1</vt:lpstr>
      <vt:lpstr>ANOTACE</vt:lpstr>
      <vt:lpstr>Elektrický odpor</vt:lpstr>
      <vt:lpstr>Odpor vodiče</vt:lpstr>
      <vt:lpstr>Odpor vodiče</vt:lpstr>
      <vt:lpstr>Jednotky odporu</vt:lpstr>
      <vt:lpstr>Rezistor</vt:lpstr>
      <vt:lpstr>Rezistor - rozdělení</vt:lpstr>
      <vt:lpstr>Rezistor - rozdělení</vt:lpstr>
      <vt:lpstr>Rezistory</vt:lpstr>
      <vt:lpstr>Rezistory - značení</vt:lpstr>
      <vt:lpstr>Rezistory - značky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JW</dc:creator>
  <cp:lastModifiedBy>Dum</cp:lastModifiedBy>
  <cp:revision>55</cp:revision>
  <cp:lastPrinted>2002-03-13T07:25:25Z</cp:lastPrinted>
  <dcterms:created xsi:type="dcterms:W3CDTF">2012-08-26T12:20:00Z</dcterms:created>
  <dcterms:modified xsi:type="dcterms:W3CDTF">2013-02-22T13:03:26Z</dcterms:modified>
</cp:coreProperties>
</file>