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handoutMasterIdLst>
    <p:handoutMasterId r:id="rId9"/>
  </p:handoutMasterIdLst>
  <p:sldIdLst>
    <p:sldId id="260" r:id="rId2"/>
    <p:sldId id="264" r:id="rId3"/>
    <p:sldId id="265" r:id="rId4"/>
    <p:sldId id="266" r:id="rId5"/>
    <p:sldId id="267" r:id="rId6"/>
    <p:sldId id="268" r:id="rId7"/>
    <p:sldId id="263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5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 autoAdjust="0"/>
    <p:restoredTop sz="94577" autoAdjust="0"/>
  </p:normalViewPr>
  <p:slideViewPr>
    <p:cSldViewPr>
      <p:cViewPr varScale="1">
        <p:scale>
          <a:sx n="71" d="100"/>
          <a:sy n="71" d="100"/>
        </p:scale>
        <p:origin x="-135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cs-CZ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cs-CZ" dirty="0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cs-CZ" dirty="0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171122D8-28E7-45F4-9810-C06D033AF225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82374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28675" name="Group 3"/>
            <p:cNvGrpSpPr>
              <a:grpSpLocks/>
            </p:cNvGrpSpPr>
            <p:nvPr/>
          </p:nvGrpSpPr>
          <p:grpSpPr bwMode="auto">
            <a:xfrm>
              <a:off x="0" y="0"/>
              <a:ext cx="5760" cy="4320"/>
              <a:chOff x="0" y="0"/>
              <a:chExt cx="5760" cy="4320"/>
            </a:xfrm>
          </p:grpSpPr>
          <p:sp>
            <p:nvSpPr>
              <p:cNvPr id="28676" name="Rectangle 4"/>
              <p:cNvSpPr>
                <a:spLocks noChangeArrowheads="1"/>
              </p:cNvSpPr>
              <p:nvPr/>
            </p:nvSpPr>
            <p:spPr bwMode="ltGray">
              <a:xfrm>
                <a:off x="2112" y="0"/>
                <a:ext cx="3648" cy="9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grpSp>
            <p:nvGrpSpPr>
              <p:cNvPr id="28677" name="Group 5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60" cy="4320"/>
                <a:chOff x="0" y="0"/>
                <a:chExt cx="5760" cy="4320"/>
              </a:xfrm>
            </p:grpSpPr>
            <p:sp>
              <p:nvSpPr>
                <p:cNvPr id="28678" name="Line 6"/>
                <p:cNvSpPr>
                  <a:spLocks noChangeShapeType="1"/>
                </p:cNvSpPr>
                <p:nvPr/>
              </p:nvSpPr>
              <p:spPr bwMode="white">
                <a:xfrm>
                  <a:off x="0" y="19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79" name="Line 7"/>
                <p:cNvSpPr>
                  <a:spLocks noChangeShapeType="1"/>
                </p:cNvSpPr>
                <p:nvPr/>
              </p:nvSpPr>
              <p:spPr bwMode="white">
                <a:xfrm>
                  <a:off x="0" y="38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0" name="Line 8"/>
                <p:cNvSpPr>
                  <a:spLocks noChangeShapeType="1"/>
                </p:cNvSpPr>
                <p:nvPr/>
              </p:nvSpPr>
              <p:spPr bwMode="white">
                <a:xfrm>
                  <a:off x="0" y="57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1" name="Line 9"/>
                <p:cNvSpPr>
                  <a:spLocks noChangeShapeType="1"/>
                </p:cNvSpPr>
                <p:nvPr/>
              </p:nvSpPr>
              <p:spPr bwMode="white">
                <a:xfrm>
                  <a:off x="0" y="76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2" name="Line 10"/>
                <p:cNvSpPr>
                  <a:spLocks noChangeShapeType="1"/>
                </p:cNvSpPr>
                <p:nvPr/>
              </p:nvSpPr>
              <p:spPr bwMode="white">
                <a:xfrm>
                  <a:off x="0" y="96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3" name="Line 11"/>
                <p:cNvSpPr>
                  <a:spLocks noChangeShapeType="1"/>
                </p:cNvSpPr>
                <p:nvPr/>
              </p:nvSpPr>
              <p:spPr bwMode="white">
                <a:xfrm>
                  <a:off x="0" y="115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4" name="Line 12"/>
                <p:cNvSpPr>
                  <a:spLocks noChangeShapeType="1"/>
                </p:cNvSpPr>
                <p:nvPr/>
              </p:nvSpPr>
              <p:spPr bwMode="white">
                <a:xfrm>
                  <a:off x="0" y="134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5" name="Line 13"/>
                <p:cNvSpPr>
                  <a:spLocks noChangeShapeType="1"/>
                </p:cNvSpPr>
                <p:nvPr/>
              </p:nvSpPr>
              <p:spPr bwMode="white">
                <a:xfrm>
                  <a:off x="0" y="153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6" name="Line 14"/>
                <p:cNvSpPr>
                  <a:spLocks noChangeShapeType="1"/>
                </p:cNvSpPr>
                <p:nvPr/>
              </p:nvSpPr>
              <p:spPr bwMode="white">
                <a:xfrm>
                  <a:off x="0" y="172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7" name="Line 15"/>
                <p:cNvSpPr>
                  <a:spLocks noChangeShapeType="1"/>
                </p:cNvSpPr>
                <p:nvPr/>
              </p:nvSpPr>
              <p:spPr bwMode="white">
                <a:xfrm>
                  <a:off x="0" y="192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8" name="Line 16"/>
                <p:cNvSpPr>
                  <a:spLocks noChangeShapeType="1"/>
                </p:cNvSpPr>
                <p:nvPr/>
              </p:nvSpPr>
              <p:spPr bwMode="white">
                <a:xfrm>
                  <a:off x="0" y="211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89" name="Line 17"/>
                <p:cNvSpPr>
                  <a:spLocks noChangeShapeType="1"/>
                </p:cNvSpPr>
                <p:nvPr/>
              </p:nvSpPr>
              <p:spPr bwMode="white">
                <a:xfrm>
                  <a:off x="0" y="230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0" name="Line 18"/>
                <p:cNvSpPr>
                  <a:spLocks noChangeShapeType="1"/>
                </p:cNvSpPr>
                <p:nvPr/>
              </p:nvSpPr>
              <p:spPr bwMode="white">
                <a:xfrm>
                  <a:off x="0" y="249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1" name="Line 19"/>
                <p:cNvSpPr>
                  <a:spLocks noChangeShapeType="1"/>
                </p:cNvSpPr>
                <p:nvPr/>
              </p:nvSpPr>
              <p:spPr bwMode="white">
                <a:xfrm>
                  <a:off x="0" y="268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2" name="Line 20"/>
                <p:cNvSpPr>
                  <a:spLocks noChangeShapeType="1"/>
                </p:cNvSpPr>
                <p:nvPr/>
              </p:nvSpPr>
              <p:spPr bwMode="white">
                <a:xfrm>
                  <a:off x="0" y="288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3" name="Line 21"/>
                <p:cNvSpPr>
                  <a:spLocks noChangeShapeType="1"/>
                </p:cNvSpPr>
                <p:nvPr/>
              </p:nvSpPr>
              <p:spPr bwMode="white">
                <a:xfrm>
                  <a:off x="0" y="307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4" name="Line 22"/>
                <p:cNvSpPr>
                  <a:spLocks noChangeShapeType="1"/>
                </p:cNvSpPr>
                <p:nvPr/>
              </p:nvSpPr>
              <p:spPr bwMode="white">
                <a:xfrm>
                  <a:off x="0" y="326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5" name="Line 23"/>
                <p:cNvSpPr>
                  <a:spLocks noChangeShapeType="1"/>
                </p:cNvSpPr>
                <p:nvPr/>
              </p:nvSpPr>
              <p:spPr bwMode="white">
                <a:xfrm>
                  <a:off x="0" y="345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6" name="Line 24"/>
                <p:cNvSpPr>
                  <a:spLocks noChangeShapeType="1"/>
                </p:cNvSpPr>
                <p:nvPr/>
              </p:nvSpPr>
              <p:spPr bwMode="white">
                <a:xfrm>
                  <a:off x="0" y="364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7" name="Line 25"/>
                <p:cNvSpPr>
                  <a:spLocks noChangeShapeType="1"/>
                </p:cNvSpPr>
                <p:nvPr/>
              </p:nvSpPr>
              <p:spPr bwMode="white">
                <a:xfrm>
                  <a:off x="0" y="384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8" name="Line 26"/>
                <p:cNvSpPr>
                  <a:spLocks noChangeShapeType="1"/>
                </p:cNvSpPr>
                <p:nvPr/>
              </p:nvSpPr>
              <p:spPr bwMode="white">
                <a:xfrm>
                  <a:off x="0" y="403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699" name="Line 27"/>
                <p:cNvSpPr>
                  <a:spLocks noChangeShapeType="1"/>
                </p:cNvSpPr>
                <p:nvPr/>
              </p:nvSpPr>
              <p:spPr bwMode="white">
                <a:xfrm>
                  <a:off x="0" y="422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0" name="Line 28"/>
                <p:cNvSpPr>
                  <a:spLocks noChangeShapeType="1"/>
                </p:cNvSpPr>
                <p:nvPr/>
              </p:nvSpPr>
              <p:spPr bwMode="white">
                <a:xfrm>
                  <a:off x="1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1" name="Line 29"/>
                <p:cNvSpPr>
                  <a:spLocks noChangeShapeType="1"/>
                </p:cNvSpPr>
                <p:nvPr/>
              </p:nvSpPr>
              <p:spPr bwMode="white">
                <a:xfrm>
                  <a:off x="3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2" name="Line 30"/>
                <p:cNvSpPr>
                  <a:spLocks noChangeShapeType="1"/>
                </p:cNvSpPr>
                <p:nvPr/>
              </p:nvSpPr>
              <p:spPr bwMode="white">
                <a:xfrm>
                  <a:off x="5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3" name="Line 31"/>
                <p:cNvSpPr>
                  <a:spLocks noChangeShapeType="1"/>
                </p:cNvSpPr>
                <p:nvPr/>
              </p:nvSpPr>
              <p:spPr bwMode="white">
                <a:xfrm>
                  <a:off x="7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4" name="Line 32"/>
                <p:cNvSpPr>
                  <a:spLocks noChangeShapeType="1"/>
                </p:cNvSpPr>
                <p:nvPr/>
              </p:nvSpPr>
              <p:spPr bwMode="white">
                <a:xfrm>
                  <a:off x="96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5" name="Line 33"/>
                <p:cNvSpPr>
                  <a:spLocks noChangeShapeType="1"/>
                </p:cNvSpPr>
                <p:nvPr/>
              </p:nvSpPr>
              <p:spPr bwMode="white">
                <a:xfrm>
                  <a:off x="115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6" name="Line 34"/>
                <p:cNvSpPr>
                  <a:spLocks noChangeShapeType="1"/>
                </p:cNvSpPr>
                <p:nvPr/>
              </p:nvSpPr>
              <p:spPr bwMode="white">
                <a:xfrm>
                  <a:off x="134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7" name="Line 35"/>
                <p:cNvSpPr>
                  <a:spLocks noChangeShapeType="1"/>
                </p:cNvSpPr>
                <p:nvPr/>
              </p:nvSpPr>
              <p:spPr bwMode="white">
                <a:xfrm>
                  <a:off x="153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8" name="Line 36"/>
                <p:cNvSpPr>
                  <a:spLocks noChangeShapeType="1"/>
                </p:cNvSpPr>
                <p:nvPr/>
              </p:nvSpPr>
              <p:spPr bwMode="white">
                <a:xfrm>
                  <a:off x="172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09" name="Line 37"/>
                <p:cNvSpPr>
                  <a:spLocks noChangeShapeType="1"/>
                </p:cNvSpPr>
                <p:nvPr/>
              </p:nvSpPr>
              <p:spPr bwMode="white">
                <a:xfrm>
                  <a:off x="192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0" name="Line 38"/>
                <p:cNvSpPr>
                  <a:spLocks noChangeShapeType="1"/>
                </p:cNvSpPr>
                <p:nvPr/>
              </p:nvSpPr>
              <p:spPr bwMode="white">
                <a:xfrm>
                  <a:off x="211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1" name="Line 39"/>
                <p:cNvSpPr>
                  <a:spLocks noChangeShapeType="1"/>
                </p:cNvSpPr>
                <p:nvPr/>
              </p:nvSpPr>
              <p:spPr bwMode="white">
                <a:xfrm>
                  <a:off x="230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2" name="Line 40"/>
                <p:cNvSpPr>
                  <a:spLocks noChangeShapeType="1"/>
                </p:cNvSpPr>
                <p:nvPr/>
              </p:nvSpPr>
              <p:spPr bwMode="white">
                <a:xfrm>
                  <a:off x="249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3" name="Line 41"/>
                <p:cNvSpPr>
                  <a:spLocks noChangeShapeType="1"/>
                </p:cNvSpPr>
                <p:nvPr/>
              </p:nvSpPr>
              <p:spPr bwMode="white">
                <a:xfrm>
                  <a:off x="268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4" name="Line 42"/>
                <p:cNvSpPr>
                  <a:spLocks noChangeShapeType="1"/>
                </p:cNvSpPr>
                <p:nvPr/>
              </p:nvSpPr>
              <p:spPr bwMode="white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5" name="Line 43"/>
                <p:cNvSpPr>
                  <a:spLocks noChangeShapeType="1"/>
                </p:cNvSpPr>
                <p:nvPr/>
              </p:nvSpPr>
              <p:spPr bwMode="white">
                <a:xfrm>
                  <a:off x="307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6" name="Line 44"/>
                <p:cNvSpPr>
                  <a:spLocks noChangeShapeType="1"/>
                </p:cNvSpPr>
                <p:nvPr/>
              </p:nvSpPr>
              <p:spPr bwMode="white">
                <a:xfrm>
                  <a:off x="326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7" name="Line 45"/>
                <p:cNvSpPr>
                  <a:spLocks noChangeShapeType="1"/>
                </p:cNvSpPr>
                <p:nvPr/>
              </p:nvSpPr>
              <p:spPr bwMode="white">
                <a:xfrm>
                  <a:off x="345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8" name="Line 46"/>
                <p:cNvSpPr>
                  <a:spLocks noChangeShapeType="1"/>
                </p:cNvSpPr>
                <p:nvPr/>
              </p:nvSpPr>
              <p:spPr bwMode="white">
                <a:xfrm>
                  <a:off x="364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19" name="Line 47"/>
                <p:cNvSpPr>
                  <a:spLocks noChangeShapeType="1"/>
                </p:cNvSpPr>
                <p:nvPr/>
              </p:nvSpPr>
              <p:spPr bwMode="white">
                <a:xfrm>
                  <a:off x="384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0" name="Line 48"/>
                <p:cNvSpPr>
                  <a:spLocks noChangeShapeType="1"/>
                </p:cNvSpPr>
                <p:nvPr/>
              </p:nvSpPr>
              <p:spPr bwMode="white">
                <a:xfrm>
                  <a:off x="403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1" name="Line 49"/>
                <p:cNvSpPr>
                  <a:spLocks noChangeShapeType="1"/>
                </p:cNvSpPr>
                <p:nvPr/>
              </p:nvSpPr>
              <p:spPr bwMode="white">
                <a:xfrm>
                  <a:off x="422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2" name="Line 50"/>
                <p:cNvSpPr>
                  <a:spLocks noChangeShapeType="1"/>
                </p:cNvSpPr>
                <p:nvPr/>
              </p:nvSpPr>
              <p:spPr bwMode="white">
                <a:xfrm>
                  <a:off x="441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3" name="Line 51"/>
                <p:cNvSpPr>
                  <a:spLocks noChangeShapeType="1"/>
                </p:cNvSpPr>
                <p:nvPr/>
              </p:nvSpPr>
              <p:spPr bwMode="white">
                <a:xfrm>
                  <a:off x="460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4" name="Line 52"/>
                <p:cNvSpPr>
                  <a:spLocks noChangeShapeType="1"/>
                </p:cNvSpPr>
                <p:nvPr/>
              </p:nvSpPr>
              <p:spPr bwMode="white">
                <a:xfrm>
                  <a:off x="480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5" name="Line 53"/>
                <p:cNvSpPr>
                  <a:spLocks noChangeShapeType="1"/>
                </p:cNvSpPr>
                <p:nvPr/>
              </p:nvSpPr>
              <p:spPr bwMode="white">
                <a:xfrm>
                  <a:off x="49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6" name="Line 54"/>
                <p:cNvSpPr>
                  <a:spLocks noChangeShapeType="1"/>
                </p:cNvSpPr>
                <p:nvPr/>
              </p:nvSpPr>
              <p:spPr bwMode="white">
                <a:xfrm>
                  <a:off x="51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7" name="Line 55"/>
                <p:cNvSpPr>
                  <a:spLocks noChangeShapeType="1"/>
                </p:cNvSpPr>
                <p:nvPr/>
              </p:nvSpPr>
              <p:spPr bwMode="white">
                <a:xfrm>
                  <a:off x="53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8728" name="Line 56"/>
                <p:cNvSpPr>
                  <a:spLocks noChangeShapeType="1"/>
                </p:cNvSpPr>
                <p:nvPr/>
              </p:nvSpPr>
              <p:spPr bwMode="white">
                <a:xfrm>
                  <a:off x="55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</p:grpSp>
          <p:sp>
            <p:nvSpPr>
              <p:cNvPr id="28729" name="Line 57"/>
              <p:cNvSpPr>
                <a:spLocks noChangeShapeType="1"/>
              </p:cNvSpPr>
              <p:nvPr/>
            </p:nvSpPr>
            <p:spPr bwMode="ltGray">
              <a:xfrm>
                <a:off x="5568" y="0"/>
                <a:ext cx="0" cy="148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</p:grpSp>
        <p:grpSp>
          <p:nvGrpSpPr>
            <p:cNvPr id="28730" name="Group 58"/>
            <p:cNvGrpSpPr>
              <a:grpSpLocks/>
            </p:cNvGrpSpPr>
            <p:nvPr userDrawn="1"/>
          </p:nvGrpSpPr>
          <p:grpSpPr bwMode="auto">
            <a:xfrm>
              <a:off x="3" y="559"/>
              <a:ext cx="4192" cy="1796"/>
              <a:chOff x="3" y="559"/>
              <a:chExt cx="4192" cy="1796"/>
            </a:xfrm>
          </p:grpSpPr>
          <p:sp>
            <p:nvSpPr>
              <p:cNvPr id="28731" name="Line 59"/>
              <p:cNvSpPr>
                <a:spLocks noChangeShapeType="1"/>
              </p:cNvSpPr>
              <p:nvPr/>
            </p:nvSpPr>
            <p:spPr bwMode="ltGray">
              <a:xfrm>
                <a:off x="506" y="559"/>
                <a:ext cx="0" cy="179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2" name="Line 60"/>
              <p:cNvSpPr>
                <a:spLocks noChangeShapeType="1"/>
              </p:cNvSpPr>
              <p:nvPr/>
            </p:nvSpPr>
            <p:spPr bwMode="ltGray">
              <a:xfrm flipH="1" flipV="1">
                <a:off x="3" y="1924"/>
                <a:ext cx="3211" cy="1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3" name="Line 61"/>
              <p:cNvSpPr>
                <a:spLocks noChangeShapeType="1"/>
              </p:cNvSpPr>
              <p:nvPr/>
            </p:nvSpPr>
            <p:spPr bwMode="ltGray">
              <a:xfrm flipH="1" flipV="1">
                <a:off x="384" y="938"/>
                <a:ext cx="3811" cy="1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4" name="Arc 62"/>
              <p:cNvSpPr>
                <a:spLocks/>
              </p:cNvSpPr>
              <p:nvPr/>
            </p:nvSpPr>
            <p:spPr bwMode="ltGray">
              <a:xfrm rot="16200000" flipH="1">
                <a:off x="426" y="860"/>
                <a:ext cx="156" cy="157"/>
              </a:xfrm>
              <a:custGeom>
                <a:avLst/>
                <a:gdLst>
                  <a:gd name="G0" fmla="+- 21595 0 0"/>
                  <a:gd name="G1" fmla="+- 21600 0 0"/>
                  <a:gd name="G2" fmla="+- 21600 0 0"/>
                  <a:gd name="T0" fmla="*/ 21114 w 43195"/>
                  <a:gd name="T1" fmla="*/ 5 h 43200"/>
                  <a:gd name="T2" fmla="*/ 0 w 43195"/>
                  <a:gd name="T3" fmla="*/ 22056 h 43200"/>
                  <a:gd name="T4" fmla="*/ 21595 w 43195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</p:grpSp>
        <p:grpSp>
          <p:nvGrpSpPr>
            <p:cNvPr id="28735" name="Group 63"/>
            <p:cNvGrpSpPr>
              <a:grpSpLocks/>
            </p:cNvGrpSpPr>
            <p:nvPr userDrawn="1"/>
          </p:nvGrpSpPr>
          <p:grpSpPr bwMode="auto">
            <a:xfrm>
              <a:off x="1480" y="1952"/>
              <a:ext cx="3808" cy="1812"/>
              <a:chOff x="1480" y="1952"/>
              <a:chExt cx="3808" cy="1812"/>
            </a:xfrm>
          </p:grpSpPr>
          <p:sp>
            <p:nvSpPr>
              <p:cNvPr id="28736" name="Line 64"/>
              <p:cNvSpPr>
                <a:spLocks noChangeShapeType="1"/>
              </p:cNvSpPr>
              <p:nvPr/>
            </p:nvSpPr>
            <p:spPr bwMode="ltGray">
              <a:xfrm flipV="1">
                <a:off x="1480" y="3442"/>
                <a:ext cx="380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7" name="Line 65"/>
              <p:cNvSpPr>
                <a:spLocks noChangeShapeType="1"/>
              </p:cNvSpPr>
              <p:nvPr/>
            </p:nvSpPr>
            <p:spPr bwMode="ltGray">
              <a:xfrm flipH="1">
                <a:off x="5172" y="1952"/>
                <a:ext cx="0" cy="181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8738" name="Arc 66"/>
              <p:cNvSpPr>
                <a:spLocks/>
              </p:cNvSpPr>
              <p:nvPr/>
            </p:nvSpPr>
            <p:spPr bwMode="ltGray">
              <a:xfrm rot="5400000">
                <a:off x="5097" y="3346"/>
                <a:ext cx="156" cy="157"/>
              </a:xfrm>
              <a:custGeom>
                <a:avLst/>
                <a:gdLst>
                  <a:gd name="G0" fmla="+- 21595 0 0"/>
                  <a:gd name="G1" fmla="+- 21600 0 0"/>
                  <a:gd name="G2" fmla="+- 21600 0 0"/>
                  <a:gd name="T0" fmla="*/ 21114 w 43195"/>
                  <a:gd name="T1" fmla="*/ 5 h 43200"/>
                  <a:gd name="T2" fmla="*/ 0 w 43195"/>
                  <a:gd name="T3" fmla="*/ 22056 h 43200"/>
                  <a:gd name="T4" fmla="*/ 21595 w 43195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</p:grpSp>
      </p:grpSp>
      <p:sp>
        <p:nvSpPr>
          <p:cNvPr id="28739" name="Rectangle 67"/>
          <p:cNvSpPr>
            <a:spLocks noGrp="1" noChangeArrowheads="1"/>
          </p:cNvSpPr>
          <p:nvPr>
            <p:ph type="ctrTitle"/>
          </p:nvPr>
        </p:nvSpPr>
        <p:spPr>
          <a:xfrm>
            <a:off x="990600" y="17526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noProof="0" smtClean="0"/>
              <a:t>Kliknutím lze upravit styl.</a:t>
            </a:r>
          </a:p>
        </p:txBody>
      </p:sp>
      <p:sp>
        <p:nvSpPr>
          <p:cNvPr id="28740" name="Rectangle 68" descr="Rectangle: Click to edit Master text styles&#10;Second level&#10;Third level&#10;Fourth level&#10;Fifth level"/>
          <p:cNvSpPr>
            <a:spLocks noGrp="1" noChangeArrowheads="1"/>
          </p:cNvSpPr>
          <p:nvPr>
            <p:ph type="subTitle" idx="1"/>
          </p:nvPr>
        </p:nvSpPr>
        <p:spPr>
          <a:xfrm>
            <a:off x="990600" y="3309938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Kliknutím lze upravit styl předlohy.</a:t>
            </a:r>
          </a:p>
        </p:txBody>
      </p:sp>
      <p:sp>
        <p:nvSpPr>
          <p:cNvPr id="28741" name="Rectangle 6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28742" name="Rectangle 7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28743" name="Rectangle 7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906FBD6-3420-4B3D-A5A9-D9E7F66129F0}" type="slidenum">
              <a:rPr lang="cs-CZ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Wingdings" pitchFamily="2" charset="2"/>
              <a:buChar char="§"/>
              <a:defRPr/>
            </a:lvl1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3BC09F-69A4-499B-9584-51460F4667A1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8765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15A531-5003-426C-99A3-9E4800BF5149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5315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188" y="1484313"/>
            <a:ext cx="3992562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6150" y="1484313"/>
            <a:ext cx="3992563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37C4C2-53B3-43F1-9F77-FD51DF76D2F1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7151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E4B5A3-201B-43E7-B103-E6D91FB8790B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6876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72CB9-F90B-4CDA-A41D-30CAA3EE29D1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9020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9A30B-5097-4B6C-BB5C-41163D97160D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7793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4E8B24-4AE1-425D-9E83-B82143A7BD20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3723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B1F238-2997-440D-B546-D298CB8E20A5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0570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F238E-94E9-482E-A7CC-3DB0146EEA7A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6631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15125" y="333375"/>
            <a:ext cx="2033588" cy="633571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11188" y="333375"/>
            <a:ext cx="5951537" cy="633571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687B6-47E8-4964-9CC6-7115D43BFBF7}" type="slidenum">
              <a:rPr lang="cs-CZ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7939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27651" name="Group 3"/>
            <p:cNvGrpSpPr>
              <a:grpSpLocks/>
            </p:cNvGrpSpPr>
            <p:nvPr/>
          </p:nvGrpSpPr>
          <p:grpSpPr bwMode="auto">
            <a:xfrm>
              <a:off x="0" y="0"/>
              <a:ext cx="5760" cy="4320"/>
              <a:chOff x="0" y="0"/>
              <a:chExt cx="5760" cy="4320"/>
            </a:xfrm>
          </p:grpSpPr>
          <p:grpSp>
            <p:nvGrpSpPr>
              <p:cNvPr id="27652" name="Group 4"/>
              <p:cNvGrpSpPr>
                <a:grpSpLocks/>
              </p:cNvGrpSpPr>
              <p:nvPr/>
            </p:nvGrpSpPr>
            <p:grpSpPr bwMode="auto">
              <a:xfrm>
                <a:off x="0" y="192"/>
                <a:ext cx="5760" cy="4032"/>
                <a:chOff x="0" y="192"/>
                <a:chExt cx="5760" cy="4032"/>
              </a:xfrm>
            </p:grpSpPr>
            <p:sp>
              <p:nvSpPr>
                <p:cNvPr id="27653" name="Line 5"/>
                <p:cNvSpPr>
                  <a:spLocks noChangeShapeType="1"/>
                </p:cNvSpPr>
                <p:nvPr/>
              </p:nvSpPr>
              <p:spPr bwMode="white">
                <a:xfrm>
                  <a:off x="0" y="19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4" name="Line 6"/>
                <p:cNvSpPr>
                  <a:spLocks noChangeShapeType="1"/>
                </p:cNvSpPr>
                <p:nvPr/>
              </p:nvSpPr>
              <p:spPr bwMode="white">
                <a:xfrm>
                  <a:off x="0" y="38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5" name="Line 7"/>
                <p:cNvSpPr>
                  <a:spLocks noChangeShapeType="1"/>
                </p:cNvSpPr>
                <p:nvPr/>
              </p:nvSpPr>
              <p:spPr bwMode="white">
                <a:xfrm>
                  <a:off x="0" y="57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6" name="Line 8"/>
                <p:cNvSpPr>
                  <a:spLocks noChangeShapeType="1"/>
                </p:cNvSpPr>
                <p:nvPr/>
              </p:nvSpPr>
              <p:spPr bwMode="white">
                <a:xfrm>
                  <a:off x="0" y="76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7" name="Line 9"/>
                <p:cNvSpPr>
                  <a:spLocks noChangeShapeType="1"/>
                </p:cNvSpPr>
                <p:nvPr/>
              </p:nvSpPr>
              <p:spPr bwMode="white">
                <a:xfrm>
                  <a:off x="0" y="96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8" name="Line 10"/>
                <p:cNvSpPr>
                  <a:spLocks noChangeShapeType="1"/>
                </p:cNvSpPr>
                <p:nvPr/>
              </p:nvSpPr>
              <p:spPr bwMode="white">
                <a:xfrm>
                  <a:off x="0" y="115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59" name="Line 11"/>
                <p:cNvSpPr>
                  <a:spLocks noChangeShapeType="1"/>
                </p:cNvSpPr>
                <p:nvPr/>
              </p:nvSpPr>
              <p:spPr bwMode="white">
                <a:xfrm>
                  <a:off x="0" y="134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0" name="Line 12"/>
                <p:cNvSpPr>
                  <a:spLocks noChangeShapeType="1"/>
                </p:cNvSpPr>
                <p:nvPr/>
              </p:nvSpPr>
              <p:spPr bwMode="white">
                <a:xfrm>
                  <a:off x="0" y="153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1" name="Line 13"/>
                <p:cNvSpPr>
                  <a:spLocks noChangeShapeType="1"/>
                </p:cNvSpPr>
                <p:nvPr/>
              </p:nvSpPr>
              <p:spPr bwMode="white">
                <a:xfrm>
                  <a:off x="0" y="172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2" name="Line 14"/>
                <p:cNvSpPr>
                  <a:spLocks noChangeShapeType="1"/>
                </p:cNvSpPr>
                <p:nvPr/>
              </p:nvSpPr>
              <p:spPr bwMode="white">
                <a:xfrm>
                  <a:off x="0" y="192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3" name="Line 15"/>
                <p:cNvSpPr>
                  <a:spLocks noChangeShapeType="1"/>
                </p:cNvSpPr>
                <p:nvPr/>
              </p:nvSpPr>
              <p:spPr bwMode="white">
                <a:xfrm>
                  <a:off x="0" y="211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4" name="Line 16"/>
                <p:cNvSpPr>
                  <a:spLocks noChangeShapeType="1"/>
                </p:cNvSpPr>
                <p:nvPr/>
              </p:nvSpPr>
              <p:spPr bwMode="white">
                <a:xfrm>
                  <a:off x="0" y="230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5" name="Line 17"/>
                <p:cNvSpPr>
                  <a:spLocks noChangeShapeType="1"/>
                </p:cNvSpPr>
                <p:nvPr/>
              </p:nvSpPr>
              <p:spPr bwMode="white">
                <a:xfrm>
                  <a:off x="0" y="249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6" name="Line 18"/>
                <p:cNvSpPr>
                  <a:spLocks noChangeShapeType="1"/>
                </p:cNvSpPr>
                <p:nvPr/>
              </p:nvSpPr>
              <p:spPr bwMode="white">
                <a:xfrm>
                  <a:off x="0" y="268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7" name="Line 19"/>
                <p:cNvSpPr>
                  <a:spLocks noChangeShapeType="1"/>
                </p:cNvSpPr>
                <p:nvPr/>
              </p:nvSpPr>
              <p:spPr bwMode="white">
                <a:xfrm>
                  <a:off x="0" y="288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8" name="Line 20"/>
                <p:cNvSpPr>
                  <a:spLocks noChangeShapeType="1"/>
                </p:cNvSpPr>
                <p:nvPr/>
              </p:nvSpPr>
              <p:spPr bwMode="white">
                <a:xfrm>
                  <a:off x="0" y="307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69" name="Line 21"/>
                <p:cNvSpPr>
                  <a:spLocks noChangeShapeType="1"/>
                </p:cNvSpPr>
                <p:nvPr/>
              </p:nvSpPr>
              <p:spPr bwMode="white">
                <a:xfrm>
                  <a:off x="0" y="326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0" name="Line 22"/>
                <p:cNvSpPr>
                  <a:spLocks noChangeShapeType="1"/>
                </p:cNvSpPr>
                <p:nvPr/>
              </p:nvSpPr>
              <p:spPr bwMode="white">
                <a:xfrm>
                  <a:off x="0" y="345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1" name="Line 23"/>
                <p:cNvSpPr>
                  <a:spLocks noChangeShapeType="1"/>
                </p:cNvSpPr>
                <p:nvPr/>
              </p:nvSpPr>
              <p:spPr bwMode="white">
                <a:xfrm>
                  <a:off x="0" y="364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2" name="Line 24"/>
                <p:cNvSpPr>
                  <a:spLocks noChangeShapeType="1"/>
                </p:cNvSpPr>
                <p:nvPr/>
              </p:nvSpPr>
              <p:spPr bwMode="white">
                <a:xfrm>
                  <a:off x="0" y="384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3" name="Line 25"/>
                <p:cNvSpPr>
                  <a:spLocks noChangeShapeType="1"/>
                </p:cNvSpPr>
                <p:nvPr/>
              </p:nvSpPr>
              <p:spPr bwMode="white">
                <a:xfrm>
                  <a:off x="0" y="403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4" name="Line 26"/>
                <p:cNvSpPr>
                  <a:spLocks noChangeShapeType="1"/>
                </p:cNvSpPr>
                <p:nvPr/>
              </p:nvSpPr>
              <p:spPr bwMode="white">
                <a:xfrm>
                  <a:off x="0" y="422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</p:grpSp>
          <p:grpSp>
            <p:nvGrpSpPr>
              <p:cNvPr id="27675" name="Group 27"/>
              <p:cNvGrpSpPr>
                <a:grpSpLocks/>
              </p:cNvGrpSpPr>
              <p:nvPr/>
            </p:nvGrpSpPr>
            <p:grpSpPr bwMode="auto">
              <a:xfrm>
                <a:off x="192" y="0"/>
                <a:ext cx="5376" cy="4320"/>
                <a:chOff x="192" y="0"/>
                <a:chExt cx="5376" cy="4320"/>
              </a:xfrm>
            </p:grpSpPr>
            <p:sp>
              <p:nvSpPr>
                <p:cNvPr id="27676" name="Line 28"/>
                <p:cNvSpPr>
                  <a:spLocks noChangeShapeType="1"/>
                </p:cNvSpPr>
                <p:nvPr/>
              </p:nvSpPr>
              <p:spPr bwMode="white">
                <a:xfrm>
                  <a:off x="1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7" name="Line 29"/>
                <p:cNvSpPr>
                  <a:spLocks noChangeShapeType="1"/>
                </p:cNvSpPr>
                <p:nvPr/>
              </p:nvSpPr>
              <p:spPr bwMode="white">
                <a:xfrm>
                  <a:off x="3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8" name="Line 30"/>
                <p:cNvSpPr>
                  <a:spLocks noChangeShapeType="1"/>
                </p:cNvSpPr>
                <p:nvPr/>
              </p:nvSpPr>
              <p:spPr bwMode="white">
                <a:xfrm>
                  <a:off x="5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79" name="Line 31"/>
                <p:cNvSpPr>
                  <a:spLocks noChangeShapeType="1"/>
                </p:cNvSpPr>
                <p:nvPr/>
              </p:nvSpPr>
              <p:spPr bwMode="white">
                <a:xfrm>
                  <a:off x="7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0" name="Line 32"/>
                <p:cNvSpPr>
                  <a:spLocks noChangeShapeType="1"/>
                </p:cNvSpPr>
                <p:nvPr/>
              </p:nvSpPr>
              <p:spPr bwMode="white">
                <a:xfrm>
                  <a:off x="96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1" name="Line 33"/>
                <p:cNvSpPr>
                  <a:spLocks noChangeShapeType="1"/>
                </p:cNvSpPr>
                <p:nvPr/>
              </p:nvSpPr>
              <p:spPr bwMode="white">
                <a:xfrm>
                  <a:off x="115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2" name="Line 34"/>
                <p:cNvSpPr>
                  <a:spLocks noChangeShapeType="1"/>
                </p:cNvSpPr>
                <p:nvPr/>
              </p:nvSpPr>
              <p:spPr bwMode="white">
                <a:xfrm>
                  <a:off x="134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3" name="Line 35"/>
                <p:cNvSpPr>
                  <a:spLocks noChangeShapeType="1"/>
                </p:cNvSpPr>
                <p:nvPr/>
              </p:nvSpPr>
              <p:spPr bwMode="white">
                <a:xfrm>
                  <a:off x="153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4" name="Line 36"/>
                <p:cNvSpPr>
                  <a:spLocks noChangeShapeType="1"/>
                </p:cNvSpPr>
                <p:nvPr/>
              </p:nvSpPr>
              <p:spPr bwMode="white">
                <a:xfrm>
                  <a:off x="172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5" name="Line 37"/>
                <p:cNvSpPr>
                  <a:spLocks noChangeShapeType="1"/>
                </p:cNvSpPr>
                <p:nvPr/>
              </p:nvSpPr>
              <p:spPr bwMode="white">
                <a:xfrm>
                  <a:off x="192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6" name="Line 38"/>
                <p:cNvSpPr>
                  <a:spLocks noChangeShapeType="1"/>
                </p:cNvSpPr>
                <p:nvPr/>
              </p:nvSpPr>
              <p:spPr bwMode="white">
                <a:xfrm>
                  <a:off x="211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7" name="Line 39"/>
                <p:cNvSpPr>
                  <a:spLocks noChangeShapeType="1"/>
                </p:cNvSpPr>
                <p:nvPr/>
              </p:nvSpPr>
              <p:spPr bwMode="white">
                <a:xfrm>
                  <a:off x="230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8" name="Line 40"/>
                <p:cNvSpPr>
                  <a:spLocks noChangeShapeType="1"/>
                </p:cNvSpPr>
                <p:nvPr/>
              </p:nvSpPr>
              <p:spPr bwMode="white">
                <a:xfrm>
                  <a:off x="249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89" name="Line 41"/>
                <p:cNvSpPr>
                  <a:spLocks noChangeShapeType="1"/>
                </p:cNvSpPr>
                <p:nvPr/>
              </p:nvSpPr>
              <p:spPr bwMode="white">
                <a:xfrm>
                  <a:off x="268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0" name="Line 42"/>
                <p:cNvSpPr>
                  <a:spLocks noChangeShapeType="1"/>
                </p:cNvSpPr>
                <p:nvPr/>
              </p:nvSpPr>
              <p:spPr bwMode="white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1" name="Line 43"/>
                <p:cNvSpPr>
                  <a:spLocks noChangeShapeType="1"/>
                </p:cNvSpPr>
                <p:nvPr/>
              </p:nvSpPr>
              <p:spPr bwMode="white">
                <a:xfrm>
                  <a:off x="307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2" name="Line 44"/>
                <p:cNvSpPr>
                  <a:spLocks noChangeShapeType="1"/>
                </p:cNvSpPr>
                <p:nvPr/>
              </p:nvSpPr>
              <p:spPr bwMode="white">
                <a:xfrm>
                  <a:off x="326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3" name="Line 45"/>
                <p:cNvSpPr>
                  <a:spLocks noChangeShapeType="1"/>
                </p:cNvSpPr>
                <p:nvPr/>
              </p:nvSpPr>
              <p:spPr bwMode="white">
                <a:xfrm>
                  <a:off x="345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4" name="Line 46"/>
                <p:cNvSpPr>
                  <a:spLocks noChangeShapeType="1"/>
                </p:cNvSpPr>
                <p:nvPr/>
              </p:nvSpPr>
              <p:spPr bwMode="white">
                <a:xfrm>
                  <a:off x="364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5" name="Line 47"/>
                <p:cNvSpPr>
                  <a:spLocks noChangeShapeType="1"/>
                </p:cNvSpPr>
                <p:nvPr/>
              </p:nvSpPr>
              <p:spPr bwMode="white">
                <a:xfrm>
                  <a:off x="384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6" name="Line 48"/>
                <p:cNvSpPr>
                  <a:spLocks noChangeShapeType="1"/>
                </p:cNvSpPr>
                <p:nvPr/>
              </p:nvSpPr>
              <p:spPr bwMode="white">
                <a:xfrm>
                  <a:off x="403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7" name="Line 49"/>
                <p:cNvSpPr>
                  <a:spLocks noChangeShapeType="1"/>
                </p:cNvSpPr>
                <p:nvPr/>
              </p:nvSpPr>
              <p:spPr bwMode="white">
                <a:xfrm>
                  <a:off x="422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8" name="Line 50"/>
                <p:cNvSpPr>
                  <a:spLocks noChangeShapeType="1"/>
                </p:cNvSpPr>
                <p:nvPr/>
              </p:nvSpPr>
              <p:spPr bwMode="white">
                <a:xfrm>
                  <a:off x="441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699" name="Line 51"/>
                <p:cNvSpPr>
                  <a:spLocks noChangeShapeType="1"/>
                </p:cNvSpPr>
                <p:nvPr/>
              </p:nvSpPr>
              <p:spPr bwMode="white">
                <a:xfrm>
                  <a:off x="460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0" name="Line 52"/>
                <p:cNvSpPr>
                  <a:spLocks noChangeShapeType="1"/>
                </p:cNvSpPr>
                <p:nvPr/>
              </p:nvSpPr>
              <p:spPr bwMode="white">
                <a:xfrm>
                  <a:off x="480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1" name="Line 53"/>
                <p:cNvSpPr>
                  <a:spLocks noChangeShapeType="1"/>
                </p:cNvSpPr>
                <p:nvPr/>
              </p:nvSpPr>
              <p:spPr bwMode="white">
                <a:xfrm>
                  <a:off x="49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2" name="Line 54"/>
                <p:cNvSpPr>
                  <a:spLocks noChangeShapeType="1"/>
                </p:cNvSpPr>
                <p:nvPr/>
              </p:nvSpPr>
              <p:spPr bwMode="white">
                <a:xfrm>
                  <a:off x="51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3" name="Line 55"/>
                <p:cNvSpPr>
                  <a:spLocks noChangeShapeType="1"/>
                </p:cNvSpPr>
                <p:nvPr/>
              </p:nvSpPr>
              <p:spPr bwMode="white">
                <a:xfrm>
                  <a:off x="53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  <p:sp>
              <p:nvSpPr>
                <p:cNvPr id="27704" name="Line 56"/>
                <p:cNvSpPr>
                  <a:spLocks noChangeShapeType="1"/>
                </p:cNvSpPr>
                <p:nvPr/>
              </p:nvSpPr>
              <p:spPr bwMode="white">
                <a:xfrm>
                  <a:off x="55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cs-CZ" dirty="0"/>
                </a:p>
              </p:txBody>
            </p:sp>
          </p:grpSp>
        </p:grpSp>
        <p:sp>
          <p:nvSpPr>
            <p:cNvPr id="27705" name="Rectangle 57" descr="60%"/>
            <p:cNvSpPr>
              <a:spLocks noChangeArrowheads="1"/>
            </p:cNvSpPr>
            <p:nvPr/>
          </p:nvSpPr>
          <p:spPr bwMode="ltGray">
            <a:xfrm>
              <a:off x="2112" y="0"/>
              <a:ext cx="3648" cy="96"/>
            </a:xfrm>
            <a:prstGeom prst="rect">
              <a:avLst/>
            </a:prstGeom>
            <a:pattFill prst="pct60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 dirty="0"/>
            </a:p>
          </p:txBody>
        </p:sp>
        <p:sp>
          <p:nvSpPr>
            <p:cNvPr id="27706" name="Line 58"/>
            <p:cNvSpPr>
              <a:spLocks noChangeShapeType="1"/>
            </p:cNvSpPr>
            <p:nvPr/>
          </p:nvSpPr>
          <p:spPr bwMode="ltGray">
            <a:xfrm>
              <a:off x="5568" y="0"/>
              <a:ext cx="0" cy="1488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 dirty="0"/>
            </a:p>
          </p:txBody>
        </p:sp>
        <p:grpSp>
          <p:nvGrpSpPr>
            <p:cNvPr id="27707" name="Group 59"/>
            <p:cNvGrpSpPr>
              <a:grpSpLocks/>
            </p:cNvGrpSpPr>
            <p:nvPr/>
          </p:nvGrpSpPr>
          <p:grpSpPr bwMode="auto">
            <a:xfrm>
              <a:off x="261" y="892"/>
              <a:ext cx="1124" cy="1464"/>
              <a:chOff x="96" y="916"/>
              <a:chExt cx="2208" cy="2876"/>
            </a:xfrm>
          </p:grpSpPr>
          <p:sp>
            <p:nvSpPr>
              <p:cNvPr id="27708" name="Line 60"/>
              <p:cNvSpPr>
                <a:spLocks noChangeShapeType="1"/>
              </p:cNvSpPr>
              <p:nvPr/>
            </p:nvSpPr>
            <p:spPr bwMode="ltGray">
              <a:xfrm flipH="1">
                <a:off x="96" y="1037"/>
                <a:ext cx="220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7709" name="Line 61"/>
              <p:cNvSpPr>
                <a:spLocks noChangeShapeType="1"/>
              </p:cNvSpPr>
              <p:nvPr/>
            </p:nvSpPr>
            <p:spPr bwMode="ltGray">
              <a:xfrm>
                <a:off x="336" y="920"/>
                <a:ext cx="0" cy="287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  <p:sp>
            <p:nvSpPr>
              <p:cNvPr id="27710" name="Arc 62"/>
              <p:cNvSpPr>
                <a:spLocks/>
              </p:cNvSpPr>
              <p:nvPr/>
            </p:nvSpPr>
            <p:spPr bwMode="ltGray">
              <a:xfrm flipH="1">
                <a:off x="217" y="916"/>
                <a:ext cx="239" cy="239"/>
              </a:xfrm>
              <a:custGeom>
                <a:avLst/>
                <a:gdLst>
                  <a:gd name="G0" fmla="+- 21595 0 0"/>
                  <a:gd name="G1" fmla="+- 21600 0 0"/>
                  <a:gd name="G2" fmla="+- 21600 0 0"/>
                  <a:gd name="T0" fmla="*/ 21114 w 43195"/>
                  <a:gd name="T1" fmla="*/ 5 h 43200"/>
                  <a:gd name="T2" fmla="*/ 0 w 43195"/>
                  <a:gd name="T3" fmla="*/ 22056 h 43200"/>
                  <a:gd name="T4" fmla="*/ 21595 w 43195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cs-CZ" dirty="0"/>
              </a:p>
            </p:txBody>
          </p:sp>
        </p:grpSp>
      </p:grpSp>
      <p:sp>
        <p:nvSpPr>
          <p:cNvPr id="27711" name="Rectangle 6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333375"/>
            <a:ext cx="81375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7712" name="Rectangle 64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484313"/>
            <a:ext cx="8137525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7713" name="Rectangle 6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 dirty="0"/>
          </a:p>
        </p:txBody>
      </p:sp>
      <p:sp>
        <p:nvSpPr>
          <p:cNvPr id="27714" name="Rectangle 6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 dirty="0"/>
          </a:p>
        </p:txBody>
      </p:sp>
      <p:sp>
        <p:nvSpPr>
          <p:cNvPr id="27715" name="Rectangle 6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AF1C44-BC15-42A2-B698-DDFA3C3ACACD}" type="slidenum">
              <a:rPr lang="cs-CZ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110000"/>
        <a:buFont typeface="Wingdings" pitchFamily="2" charset="2"/>
        <a:buChar char="Ø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8.jpg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5.wmf"/><Relationship Id="rId4" Type="http://schemas.openxmlformats.org/officeDocument/2006/relationships/oleObject" Target="../embeddings/oleObject4.bin"/><Relationship Id="rId9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lstad.com/circuit/index.html" TargetMode="External"/><Relationship Id="rId2" Type="http://schemas.openxmlformats.org/officeDocument/2006/relationships/hyperlink" Target="http://www.walter-fendt.de/ph14cz/ohmslaw_cz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dcaclab.com/en/lab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pic>
        <p:nvPicPr>
          <p:cNvPr id="5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544" y="125412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8" name="Group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9501801"/>
              </p:ext>
            </p:extLst>
          </p:nvPr>
        </p:nvGraphicFramePr>
        <p:xfrm>
          <a:off x="468313" y="1556792"/>
          <a:ext cx="8348662" cy="4035614"/>
        </p:xfrm>
        <a:graphic>
          <a:graphicData uri="http://schemas.openxmlformats.org/drawingml/2006/table">
            <a:tbl>
              <a:tblPr/>
              <a:tblGrid>
                <a:gridCol w="2855607"/>
                <a:gridCol w="5493055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Jan Weiser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5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Ohmův zákon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963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  <a:endParaRPr kumimoji="0" lang="cs-CZ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elektrotechniky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červenec 2012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cs-CZ" dirty="0">
                <a:latin typeface="Calibri" pitchFamily="34" charset="0"/>
                <a:cs typeface="Arial" charset="0"/>
              </a:rPr>
              <a:t>Záměrem této sady výukových </a:t>
            </a:r>
            <a:r>
              <a:rPr lang="cs-CZ" dirty="0" smtClean="0">
                <a:latin typeface="Calibri" pitchFamily="34" charset="0"/>
                <a:cs typeface="Arial" charset="0"/>
              </a:rPr>
              <a:t>materiálů je poskytnout </a:t>
            </a:r>
            <a:r>
              <a:rPr lang="cs-CZ" dirty="0">
                <a:latin typeface="Calibri" pitchFamily="34" charset="0"/>
                <a:cs typeface="Arial" charset="0"/>
              </a:rPr>
              <a:t>žákům </a:t>
            </a:r>
            <a:r>
              <a:rPr lang="cs-CZ" dirty="0" smtClean="0">
                <a:latin typeface="Calibri" pitchFamily="34" charset="0"/>
                <a:cs typeface="Arial" charset="0"/>
              </a:rPr>
              <a:t>informace o základních principech elektrotechniky potřebné k snazšímu pochopení fungování složitějších elektrických a elektronických systémů v dnešních motorových vozidlech.</a:t>
            </a:r>
            <a:endParaRPr lang="cs-CZ" dirty="0"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dirty="0" smtClean="0">
                <a:latin typeface="Calibri" pitchFamily="34" charset="0"/>
                <a:cs typeface="Arial" charset="0"/>
              </a:rPr>
              <a:t>Jednotlivé </a:t>
            </a:r>
            <a:r>
              <a:rPr lang="cs-CZ" dirty="0">
                <a:latin typeface="Calibri" pitchFamily="34" charset="0"/>
                <a:cs typeface="Arial" charset="0"/>
              </a:rPr>
              <a:t>DUMy (prezentace) v této sadě popíší postupně tematické oblasti, které jsou probírány v předmětu </a:t>
            </a:r>
            <a:r>
              <a:rPr lang="cs-CZ" dirty="0" smtClean="0">
                <a:latin typeface="Calibri" pitchFamily="34" charset="0"/>
                <a:cs typeface="Arial" charset="0"/>
              </a:rPr>
              <a:t>Elektronika. </a:t>
            </a:r>
            <a:endParaRPr lang="cs-CZ" dirty="0"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dirty="0">
                <a:latin typeface="Calibri" pitchFamily="34" charset="0"/>
                <a:cs typeface="Arial" charset="0"/>
              </a:rPr>
              <a:t>Konkrétně tato prezentace je zaměřena na </a:t>
            </a:r>
            <a:r>
              <a:rPr lang="cs-CZ" dirty="0" smtClean="0">
                <a:latin typeface="Calibri" pitchFamily="34" charset="0"/>
                <a:cs typeface="Arial" charset="0"/>
              </a:rPr>
              <a:t>vysvětlení Ohmova zákona.</a:t>
            </a:r>
            <a:r>
              <a:rPr lang="cs-CZ" u="sng" dirty="0" smtClean="0">
                <a:latin typeface="Calibri" pitchFamily="34" charset="0"/>
                <a:cs typeface="Arial" charset="0"/>
              </a:rPr>
              <a:t> </a:t>
            </a:r>
            <a:endParaRPr lang="cs-CZ" u="sng" dirty="0">
              <a:latin typeface="Calibri" pitchFamily="34" charset="0"/>
              <a:cs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921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Ohmův zákon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188" y="1484313"/>
            <a:ext cx="8137525" cy="2160711"/>
          </a:xfrm>
        </p:spPr>
        <p:txBody>
          <a:bodyPr/>
          <a:lstStyle/>
          <a:p>
            <a:r>
              <a:rPr lang="cs-CZ" dirty="0" smtClean="0"/>
              <a:t>vyjadřuje závislost mezi napětím, odporem a proudem</a:t>
            </a:r>
          </a:p>
          <a:p>
            <a:r>
              <a:rPr lang="cs-CZ" dirty="0" smtClean="0"/>
              <a:t>základní a důležitý vztah v elektrotechnice</a:t>
            </a:r>
          </a:p>
          <a:p>
            <a:r>
              <a:rPr lang="cs-CZ" dirty="0" smtClean="0"/>
              <a:t>neobejdeme se bez něj při stavbě různých obvodů</a:t>
            </a:r>
          </a:p>
          <a:p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3365385"/>
              </p:ext>
            </p:extLst>
          </p:nvPr>
        </p:nvGraphicFramePr>
        <p:xfrm>
          <a:off x="2051720" y="3068960"/>
          <a:ext cx="1256904" cy="22350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Equation" r:id="rId3" imgW="571320" imgH="1015920" progId="Equation.DSMT4">
                  <p:embed/>
                </p:oleObj>
              </mc:Choice>
              <mc:Fallback>
                <p:oleObj name="Equation" r:id="rId3" imgW="571320" imgH="1015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51720" y="3068960"/>
                        <a:ext cx="1256904" cy="22350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7028036"/>
              </p:ext>
            </p:extLst>
          </p:nvPr>
        </p:nvGraphicFramePr>
        <p:xfrm>
          <a:off x="4644008" y="3212976"/>
          <a:ext cx="2346696" cy="156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Equation" r:id="rId5" imgW="1066680" imgH="711000" progId="Equation.DSMT4">
                  <p:embed/>
                </p:oleObj>
              </mc:Choice>
              <mc:Fallback>
                <p:oleObj name="Equation" r:id="rId5" imgW="1066680" imgH="711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44008" y="3212976"/>
                        <a:ext cx="2346696" cy="1564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11560" y="5301208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dirty="0" smtClean="0">
                <a:latin typeface="+mn-lt"/>
              </a:rPr>
              <a:t>elektrický proud procházející spotřebičem je přímo úměrný napětí na spotřebiči a nepřímo úměrný odporu spotřebiče.</a:t>
            </a:r>
            <a:endParaRPr lang="cs-CZ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8741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Ohmův zákon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Pro snadnější zapamatování se používá grafického znázornění vzorce ve tvaru trojúhelníka. Zakryjeme hledanou veličinu a uvidíme, v jakém vztahu (dělení nebo násobení) jsou zbývající dvě veličiny:</a:t>
            </a:r>
          </a:p>
        </p:txBody>
      </p:sp>
      <p:sp>
        <p:nvSpPr>
          <p:cNvPr id="4" name="Rovnoramenný trojúhelník 3"/>
          <p:cNvSpPr/>
          <p:nvPr/>
        </p:nvSpPr>
        <p:spPr bwMode="auto">
          <a:xfrm>
            <a:off x="3131840" y="3789040"/>
            <a:ext cx="2736304" cy="2016224"/>
          </a:xfrm>
          <a:prstGeom prst="triangl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6018157"/>
              </p:ext>
            </p:extLst>
          </p:nvPr>
        </p:nvGraphicFramePr>
        <p:xfrm>
          <a:off x="3789352" y="4428084"/>
          <a:ext cx="1421280" cy="1377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Equation" r:id="rId3" imgW="406080" imgH="393480" progId="Equation.DSMT4">
                  <p:embed/>
                </p:oleObj>
              </mc:Choice>
              <mc:Fallback>
                <p:oleObj name="Equation" r:id="rId3" imgW="40608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89352" y="4428084"/>
                        <a:ext cx="1421280" cy="13771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516216" y="5502978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O</a:t>
            </a:r>
            <a:r>
              <a:rPr lang="cs-CZ" sz="1200" dirty="0" smtClean="0"/>
              <a:t>br. 1.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01822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Ohmův zákon</a:t>
            </a:r>
          </a:p>
        </p:txBody>
      </p:sp>
      <p:pic>
        <p:nvPicPr>
          <p:cNvPr id="3091" name="Zástupný symbol pro obsah 3090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81" y="2667000"/>
            <a:ext cx="2647950" cy="3028950"/>
          </a:xfrm>
        </p:spPr>
      </p:pic>
      <p:cxnSp>
        <p:nvCxnSpPr>
          <p:cNvPr id="3093" name="Přímá spojnice se šipkou 3092"/>
          <p:cNvCxnSpPr/>
          <p:nvPr/>
        </p:nvCxnSpPr>
        <p:spPr bwMode="auto">
          <a:xfrm>
            <a:off x="2922453" y="3491160"/>
            <a:ext cx="0" cy="1296144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95" name="Přímá spojnice se šipkou 3094"/>
          <p:cNvCxnSpPr/>
          <p:nvPr/>
        </p:nvCxnSpPr>
        <p:spPr bwMode="auto">
          <a:xfrm>
            <a:off x="1162305" y="2843088"/>
            <a:ext cx="1275117" cy="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aphicFrame>
        <p:nvGraphicFramePr>
          <p:cNvPr id="3098" name="Objekt 309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0699636"/>
              </p:ext>
            </p:extLst>
          </p:nvPr>
        </p:nvGraphicFramePr>
        <p:xfrm>
          <a:off x="3138477" y="3774479"/>
          <a:ext cx="1460500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7" name="Equation" r:id="rId4" imgW="583920" imgH="406080" progId="Equation.DSMT4">
                  <p:embed/>
                </p:oleObj>
              </mc:Choice>
              <mc:Fallback>
                <p:oleObj name="Equation" r:id="rId4" imgW="58392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38477" y="3774479"/>
                        <a:ext cx="1460500" cy="1012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99" name="Objekt 309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6174597"/>
              </p:ext>
            </p:extLst>
          </p:nvPr>
        </p:nvGraphicFramePr>
        <p:xfrm>
          <a:off x="1387213" y="2297112"/>
          <a:ext cx="825300" cy="44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8" name="Equation" r:id="rId6" imgW="330120" imgH="177480" progId="Equation.DSMT4">
                  <p:embed/>
                </p:oleObj>
              </mc:Choice>
              <mc:Fallback>
                <p:oleObj name="Equation" r:id="rId6" imgW="3301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87213" y="2297112"/>
                        <a:ext cx="825300" cy="443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00" name="TextovéPole 3099"/>
          <p:cNvSpPr txBox="1"/>
          <p:nvPr/>
        </p:nvSpPr>
        <p:spPr>
          <a:xfrm>
            <a:off x="4860032" y="1844824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Výpočet proudu</a:t>
            </a:r>
            <a:endParaRPr lang="cs-CZ" dirty="0"/>
          </a:p>
        </p:txBody>
      </p:sp>
      <p:graphicFrame>
        <p:nvGraphicFramePr>
          <p:cNvPr id="3101" name="Objekt 310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2333794"/>
              </p:ext>
            </p:extLst>
          </p:nvPr>
        </p:nvGraphicFramePr>
        <p:xfrm>
          <a:off x="5868144" y="2420888"/>
          <a:ext cx="1428300" cy="25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9" name="Equation" r:id="rId8" imgW="571320" imgH="1015920" progId="Equation.DSMT4">
                  <p:embed/>
                </p:oleObj>
              </mc:Choice>
              <mc:Fallback>
                <p:oleObj name="Equation" r:id="rId8" imgW="571320" imgH="1015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868144" y="2420888"/>
                        <a:ext cx="1428300" cy="2539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02" name="TextovéPole 3101"/>
          <p:cNvSpPr txBox="1"/>
          <p:nvPr/>
        </p:nvSpPr>
        <p:spPr>
          <a:xfrm>
            <a:off x="3275856" y="5445224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Obvodem prochází proud 0,5A.</a:t>
            </a:r>
            <a:endParaRPr lang="cs-CZ" u="sng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5785669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O</a:t>
            </a:r>
            <a:r>
              <a:rPr lang="cs-CZ" sz="1200" dirty="0" smtClean="0"/>
              <a:t>br. 2.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02261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780928"/>
            <a:ext cx="7993137" cy="331236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Applet - externí odkaz: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www.walter-fendt.de/ph14cz/ohmslaw_cz.htm</a:t>
            </a: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Simulátory elektrických obvodů online:</a:t>
            </a:r>
          </a:p>
          <a:p>
            <a:r>
              <a:rPr lang="cs-CZ" dirty="0">
                <a:hlinkClick r:id="rId3"/>
              </a:rPr>
              <a:t>http://www.falstad.com/circuit/index.html</a:t>
            </a:r>
            <a:endParaRPr lang="cs-CZ" dirty="0"/>
          </a:p>
          <a:p>
            <a:r>
              <a:rPr lang="cs-CZ" dirty="0">
                <a:hlinkClick r:id="rId4"/>
              </a:rPr>
              <a:t>http://www.dcaclab.com/en/lab/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0470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600" dirty="0"/>
              <a:t>GSCHEIDLE, Rolf a kol. </a:t>
            </a:r>
            <a:r>
              <a:rPr lang="cs-CZ" sz="1600" i="1" dirty="0"/>
              <a:t>Příručka pro automechanika</a:t>
            </a:r>
            <a:r>
              <a:rPr lang="cs-CZ" sz="1600" dirty="0"/>
              <a:t>. Praha: Sobotáles CZ, 2007, ISBN 978-80-86706-17-7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r>
              <a:rPr lang="cs-CZ" sz="1600" dirty="0"/>
              <a:t>JAN, Zdeněk; ŽDÁNSKÝ, Bronislav; KUBÁT, Jindřich. Elektronika motorových vozidel. Brno: </a:t>
            </a:r>
            <a:r>
              <a:rPr lang="cs-CZ" sz="1600" dirty="0" err="1"/>
              <a:t>Avid</a:t>
            </a:r>
            <a:r>
              <a:rPr lang="cs-CZ" sz="1600" dirty="0"/>
              <a:t>, spol. s r.o., 2008, ISBN 978-80-87143-14-8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Obrázky: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tvorba autora</a:t>
            </a:r>
          </a:p>
          <a:p>
            <a:pPr marL="457200" indent="-457200">
              <a:buFont typeface="+mj-lt"/>
              <a:buAutoNum type="arabicPeriod"/>
            </a:pPr>
            <a:r>
              <a:rPr lang="cs-CZ" smtClean="0">
                <a:solidFill>
                  <a:srgbClr val="40458C"/>
                </a:solidFill>
              </a:rPr>
              <a:t>tvorba </a:t>
            </a:r>
            <a:r>
              <a:rPr lang="cs-CZ" dirty="0">
                <a:solidFill>
                  <a:srgbClr val="40458C"/>
                </a:solidFill>
              </a:rPr>
              <a:t>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403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">
  <a:themeElements>
    <a:clrScheme name="Modrý čtverečkovaný sešit 2">
      <a:dk1>
        <a:srgbClr val="40458C"/>
      </a:dk1>
      <a:lt1>
        <a:srgbClr val="FFFFFF"/>
      </a:lt1>
      <a:dk2>
        <a:srgbClr val="660066"/>
      </a:dk2>
      <a:lt2>
        <a:srgbClr val="B7C1EB"/>
      </a:lt2>
      <a:accent1>
        <a:srgbClr val="ECD882"/>
      </a:accent1>
      <a:accent2>
        <a:srgbClr val="B2B2B2"/>
      </a:accent2>
      <a:accent3>
        <a:srgbClr val="FFFFFF"/>
      </a:accent3>
      <a:accent4>
        <a:srgbClr val="353A77"/>
      </a:accent4>
      <a:accent5>
        <a:srgbClr val="F4E9C1"/>
      </a:accent5>
      <a:accent6>
        <a:srgbClr val="A1A1A1"/>
      </a:accent6>
      <a:hlink>
        <a:srgbClr val="6F89F7"/>
      </a:hlink>
      <a:folHlink>
        <a:srgbClr val="CFDBFD"/>
      </a:folHlink>
    </a:clrScheme>
    <a:fontScheme name="Modrý čtverečkovaný sešit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Modrý čtverečkovaný sešit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rý čtverečkovaný sešit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rý čtverečkovaný sešit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rý čtverečkovaný sešit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rý čtverečkovaný sešit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rý čtverečkovaný sešit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rý čtverečkovaný sešit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rý čtverečkovaný sešit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421</TotalTime>
  <Words>291</Words>
  <Application>Microsoft Office PowerPoint</Application>
  <PresentationFormat>Předvádění na obrazovce (4:3)</PresentationFormat>
  <Paragraphs>46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Šablona</vt:lpstr>
      <vt:lpstr>Equation</vt:lpstr>
      <vt:lpstr>Prezentace aplikace PowerPoint</vt:lpstr>
      <vt:lpstr>ANOTACE</vt:lpstr>
      <vt:lpstr>Ohmův zákon</vt:lpstr>
      <vt:lpstr>Ohmův zákon</vt:lpstr>
      <vt:lpstr>Ohmův zákon</vt:lpstr>
      <vt:lpstr>Odkazy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JW</dc:creator>
  <cp:lastModifiedBy>jw</cp:lastModifiedBy>
  <cp:revision>37</cp:revision>
  <cp:lastPrinted>2002-03-13T07:25:25Z</cp:lastPrinted>
  <dcterms:created xsi:type="dcterms:W3CDTF">2012-08-26T12:20:00Z</dcterms:created>
  <dcterms:modified xsi:type="dcterms:W3CDTF">2013-02-10T20:13:40Z</dcterms:modified>
</cp:coreProperties>
</file>