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1"/>
  </p:handoutMasterIdLst>
  <p:sldIdLst>
    <p:sldId id="260" r:id="rId2"/>
    <p:sldId id="264" r:id="rId3"/>
    <p:sldId id="269" r:id="rId4"/>
    <p:sldId id="270" r:id="rId5"/>
    <p:sldId id="272" r:id="rId6"/>
    <p:sldId id="273" r:id="rId7"/>
    <p:sldId id="274" r:id="rId8"/>
    <p:sldId id="275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71" d="100"/>
          <a:sy n="71" d="100"/>
        </p:scale>
        <p:origin x="-13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het.colorado.edu/en/simulation/faradays-law" TargetMode="External"/><Relationship Id="rId2" Type="http://schemas.openxmlformats.org/officeDocument/2006/relationships/hyperlink" Target="http://phet.colorado.edu/en/simulation/farada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AUTOR%20NEUVEDEN.%203-1.gif%20%5bonline%5d.%20%5bcit.%2025.1.2013%5d.%20Dostupn&#253;%20na%20WWW:%20http:/www.cez.cz/edee/content/microsites/elektrina/obr/3-1.gif" TargetMode="External"/><Relationship Id="rId2" Type="http://schemas.openxmlformats.org/officeDocument/2006/relationships/hyperlink" Target="http://www.cez.cz/edee/content/microsites/elektrina/anim/ani-ind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AUTOR%20NEUVEDEN.%203-2.gif%20%5bonline%5d.%20%5bcit.%2025.1.2013http:/www.cez.cz/edee/content/microsites/elektrina/obr/3-2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2599558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Elektromagnetická indukce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Elektrotechnika.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vysvětlení elektromagnetické indukce.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endParaRPr lang="cs-CZ" u="sng" dirty="0" smtClean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výkon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1"/>
            <a:ext cx="8137525" cy="4176464"/>
          </a:xfrm>
        </p:spPr>
        <p:txBody>
          <a:bodyPr/>
          <a:lstStyle/>
          <a:p>
            <a:r>
              <a:rPr lang="cs-CZ" sz="2800" dirty="0"/>
              <a:t>f</a:t>
            </a:r>
            <a:r>
              <a:rPr lang="cs-CZ" sz="2800" dirty="0" smtClean="0"/>
              <a:t>yzikální veličina</a:t>
            </a:r>
          </a:p>
          <a:p>
            <a:r>
              <a:rPr lang="cs-CZ" sz="2800" dirty="0" smtClean="0"/>
              <a:t>vyjadřuje práci vykonanou elektrickou energií za jednotku času</a:t>
            </a:r>
          </a:p>
          <a:p>
            <a:r>
              <a:rPr lang="cs-CZ" sz="2800" dirty="0" smtClean="0"/>
              <a:t>značka výkonu - P</a:t>
            </a:r>
          </a:p>
          <a:p>
            <a:r>
              <a:rPr lang="cs-CZ" sz="2800" dirty="0" smtClean="0"/>
              <a:t>jednotka Watt, značka W</a:t>
            </a:r>
          </a:p>
          <a:p>
            <a:r>
              <a:rPr lang="cs-CZ" sz="2800" dirty="0" smtClean="0"/>
              <a:t>jednotka je stejná jako u mechanického výkonu</a:t>
            </a:r>
            <a:endParaRPr lang="cs-CZ" sz="2800" dirty="0"/>
          </a:p>
          <a:p>
            <a:r>
              <a:rPr lang="cs-CZ" sz="2800" dirty="0" smtClean="0"/>
              <a:t>uvádí se u elektrických spotřebičů: žárovky, elektromotory …, ale i zdrojů, generátorů, …</a:t>
            </a:r>
          </a:p>
        </p:txBody>
      </p:sp>
    </p:spTree>
    <p:extLst>
      <p:ext uri="{BB962C8B-B14F-4D97-AF65-F5344CB8AC3E}">
        <p14:creationId xmlns:p14="http://schemas.microsoft.com/office/powerpoint/2010/main" val="983707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Elektromagnetická indukce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9" y="1988840"/>
            <a:ext cx="8064896" cy="4320480"/>
          </a:xfrm>
        </p:spPr>
        <p:txBody>
          <a:bodyPr/>
          <a:lstStyle/>
          <a:p>
            <a:pPr algn="just">
              <a:spcAft>
                <a:spcPts val="1200"/>
              </a:spcAft>
            </a:pPr>
            <a:r>
              <a:rPr lang="cs-CZ" dirty="0" smtClean="0"/>
              <a:t>Elektromagnetická </a:t>
            </a:r>
            <a:r>
              <a:rPr lang="cs-CZ" dirty="0"/>
              <a:t>indukce je fyzikální zákon, který vyslovil v r. 1831 Michael Faraday. </a:t>
            </a:r>
            <a:endParaRPr lang="cs-CZ" dirty="0" smtClean="0"/>
          </a:p>
          <a:p>
            <a:pPr algn="just">
              <a:spcAft>
                <a:spcPts val="1200"/>
              </a:spcAft>
            </a:pPr>
            <a:r>
              <a:rPr lang="cs-CZ" dirty="0" smtClean="0"/>
              <a:t>Při změně síly magnetického pole působícího na vodič </a:t>
            </a:r>
            <a:r>
              <a:rPr lang="cs-CZ" dirty="0"/>
              <a:t>(</a:t>
            </a:r>
            <a:r>
              <a:rPr lang="cs-CZ" dirty="0" smtClean="0"/>
              <a:t>cívku) se v něm indukuje = vzniká elektrické napětí.</a:t>
            </a:r>
          </a:p>
          <a:p>
            <a:pPr algn="just">
              <a:spcAft>
                <a:spcPts val="1200"/>
              </a:spcAft>
            </a:pPr>
            <a:r>
              <a:rPr lang="cs-CZ" dirty="0" smtClean="0"/>
              <a:t>Ve vodiči je indukované napětí malé. Stočením vodiče do cívky se napětí zvětšuje, protože se sčítají napětí jednotlivých závitů cívky.</a:t>
            </a:r>
          </a:p>
          <a:p>
            <a:pPr algn="just">
              <a:spcAft>
                <a:spcPts val="1200"/>
              </a:spcAft>
            </a:pPr>
            <a:r>
              <a:rPr lang="cs-CZ" dirty="0" smtClean="0"/>
              <a:t>Působením stacionárního magnetického pole na cívku se napětí neindukuje.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226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Elektromagnetická indukce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633097" cy="4700649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V cívce se indukuje napětí při: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vzájemném pohybu </a:t>
            </a:r>
            <a:r>
              <a:rPr lang="cs-CZ" sz="2800" dirty="0" err="1" smtClean="0"/>
              <a:t>magn</a:t>
            </a:r>
            <a:r>
              <a:rPr lang="cs-CZ" sz="2800" dirty="0" smtClean="0"/>
              <a:t>. pole a cívky</a:t>
            </a:r>
          </a:p>
          <a:p>
            <a:pPr marL="914400" lvl="1" indent="-514350"/>
            <a:r>
              <a:rPr lang="cs-CZ" sz="2600" dirty="0" smtClean="0"/>
              <a:t>pohybem </a:t>
            </a:r>
            <a:r>
              <a:rPr lang="cs-CZ" sz="2600" dirty="0" err="1" smtClean="0"/>
              <a:t>magn</a:t>
            </a:r>
            <a:r>
              <a:rPr lang="cs-CZ" sz="2600" dirty="0" smtClean="0"/>
              <a:t>. pole kolem cívky</a:t>
            </a:r>
          </a:p>
          <a:p>
            <a:pPr marL="914400" lvl="1" indent="-514350"/>
            <a:r>
              <a:rPr lang="cs-CZ" sz="2600" dirty="0"/>
              <a:t>pohybem </a:t>
            </a:r>
            <a:r>
              <a:rPr lang="cs-CZ" sz="2600" dirty="0" smtClean="0"/>
              <a:t>cívky kolem </a:t>
            </a:r>
            <a:r>
              <a:rPr lang="cs-CZ" sz="2600" dirty="0" err="1" smtClean="0"/>
              <a:t>magn</a:t>
            </a:r>
            <a:r>
              <a:rPr lang="cs-CZ" sz="2600" dirty="0" smtClean="0"/>
              <a:t>. pole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časové změně síly magnetického pole působícího na cívku</a:t>
            </a:r>
            <a:endParaRPr lang="cs-CZ" sz="2600" dirty="0"/>
          </a:p>
          <a:p>
            <a:pPr marL="514350" indent="-514350">
              <a:buFont typeface="+mj-lt"/>
              <a:buAutoNum type="arabicPeriod"/>
            </a:pPr>
            <a:endParaRPr lang="cs-CZ" sz="2600" dirty="0"/>
          </a:p>
          <a:p>
            <a:pPr marL="0" indent="0">
              <a:buNone/>
            </a:pPr>
            <a:r>
              <a:rPr lang="cs-CZ" sz="2800" dirty="0" smtClean="0"/>
              <a:t>Časová změna je zesilování nebo zeslabování magnetického pole, nejde o pohyb magnetu.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557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Elektromagnetická indukce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993137" cy="1584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Applety - externí odkazy: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://phet.colorado.edu/en/simulation/faraday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phet.colorado.edu/en/simulation/faradays-law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4" descr="Indukce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56992"/>
            <a:ext cx="4762500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62092" y="608989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7574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Elektromagnetická indukce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137525" cy="2520751"/>
          </a:xfrm>
        </p:spPr>
        <p:txBody>
          <a:bodyPr/>
          <a:lstStyle/>
          <a:p>
            <a:r>
              <a:rPr lang="cs-CZ" dirty="0" smtClean="0"/>
              <a:t>Otáčením vodiče (cívky) v magnetickém poli se mění směr protínání magnetických siločar.</a:t>
            </a:r>
          </a:p>
          <a:p>
            <a:r>
              <a:rPr lang="cs-CZ" dirty="0" smtClean="0"/>
              <a:t>Indukované napětí plynule narůstá, klesá na nulu, narůstá napětí opačné polarity a opět klesá na nulu.</a:t>
            </a:r>
          </a:p>
          <a:p>
            <a:r>
              <a:rPr lang="cs-CZ" dirty="0" smtClean="0"/>
              <a:t>Otáčením cívky v magnetickém poli vzniká střídavé napětí sinusového průběhu.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3949024"/>
              </p:ext>
            </p:extLst>
          </p:nvPr>
        </p:nvGraphicFramePr>
        <p:xfrm>
          <a:off x="4622800" y="2819400"/>
          <a:ext cx="914400" cy="19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9" name="Equation" r:id="rId3" imgW="914400" imgH="198720" progId="Equation.DSMT4">
                  <p:embed/>
                </p:oleObj>
              </mc:Choice>
              <mc:Fallback>
                <p:oleObj name="Equation" r:id="rId3" imgW="914400" imgH="19872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22800" y="2819400"/>
                        <a:ext cx="914400" cy="1984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93096"/>
            <a:ext cx="2300288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149080"/>
            <a:ext cx="40862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3548" y="657307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2.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655617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4616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Elektromagnetická indukce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921129" cy="49682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Okamžitá velikost indukovaného napětí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0429207"/>
              </p:ext>
            </p:extLst>
          </p:nvPr>
        </p:nvGraphicFramePr>
        <p:xfrm>
          <a:off x="2555776" y="2564904"/>
          <a:ext cx="3162240" cy="532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4" name="Equation" r:id="rId3" imgW="1054080" imgH="177480" progId="Equation.DSMT4">
                  <p:embed/>
                </p:oleObj>
              </mc:Choice>
              <mc:Fallback>
                <p:oleObj name="Equation" r:id="rId3" imgW="1054080" imgH="17748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2564904"/>
                        <a:ext cx="3162240" cy="5324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6950081"/>
              </p:ext>
            </p:extLst>
          </p:nvPr>
        </p:nvGraphicFramePr>
        <p:xfrm>
          <a:off x="2339752" y="3645024"/>
          <a:ext cx="4088880" cy="233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5" name="Equation" r:id="rId5" imgW="2044440" imgH="1168200" progId="Equation.DSMT4">
                  <p:embed/>
                </p:oleObj>
              </mc:Choice>
              <mc:Fallback>
                <p:oleObj name="Equation" r:id="rId5" imgW="2044440" imgH="11682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3645024"/>
                        <a:ext cx="4088880" cy="2336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951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ani-ind.gif</a:t>
            </a:r>
            <a:r>
              <a:rPr lang="cs-CZ" sz="1600" dirty="0"/>
              <a:t> [online]. [cit. </a:t>
            </a:r>
            <a:r>
              <a:rPr lang="cs-CZ" sz="1600" dirty="0" smtClean="0"/>
              <a:t>19.8.2012]. </a:t>
            </a:r>
            <a:r>
              <a:rPr lang="cs-CZ" sz="1600" dirty="0"/>
              <a:t>Dostupný na WWW: </a:t>
            </a:r>
            <a:r>
              <a:rPr lang="cs-CZ" sz="1600" dirty="0" smtClean="0">
                <a:hlinkClick r:id="rId2"/>
              </a:rPr>
              <a:t>http://www.cez.cz/edee/content/microsites/elektrina/anim/ani-ind.gif</a:t>
            </a:r>
            <a:r>
              <a:rPr lang="cs-CZ" sz="1600" dirty="0" smtClean="0"/>
              <a:t> </a:t>
            </a:r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3-1.gif</a:t>
            </a:r>
            <a:r>
              <a:rPr lang="cs-CZ" sz="1600" dirty="0"/>
              <a:t> [online]. [cit. 19.8.2012]. Dostupný na WWW: </a:t>
            </a:r>
            <a:r>
              <a:rPr lang="cs-CZ" sz="1600" dirty="0">
                <a:hlinkClick r:id="rId3"/>
              </a:rPr>
              <a:t>http://www.cez.cz/edee/content/microsites/elektrina/obr/3-1.gif </a:t>
            </a:r>
            <a:endParaRPr lang="cs-CZ" sz="16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3-2.gif</a:t>
            </a:r>
            <a:r>
              <a:rPr lang="cs-CZ" sz="1600" dirty="0"/>
              <a:t> [online]. [cit. </a:t>
            </a:r>
            <a:r>
              <a:rPr lang="cs-CZ" sz="1600"/>
              <a:t>19.8.2012]. </a:t>
            </a:r>
            <a:r>
              <a:rPr lang="cs-CZ" sz="1600" dirty="0"/>
              <a:t>Dostupný na WWW: </a:t>
            </a:r>
            <a:r>
              <a:rPr lang="cs-CZ" sz="1600" dirty="0">
                <a:hlinkClick r:id="rId4"/>
              </a:rPr>
              <a:t>http://www.cez.cz/edee/content/microsites/elektrina/obr/3-2.gif </a:t>
            </a:r>
            <a:endParaRPr lang="cs-CZ" sz="16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endParaRPr lang="cs-CZ" sz="16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využitím.</a:t>
            </a:r>
            <a:endParaRPr lang="cs-CZ" dirty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endParaRPr lang="cs-CZ" sz="1600" dirty="0" smtClean="0">
              <a:solidFill>
                <a:srgbClr val="4045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769</TotalTime>
  <Words>502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Šablona</vt:lpstr>
      <vt:lpstr>Equation</vt:lpstr>
      <vt:lpstr>Prezentace aplikace PowerPoint</vt:lpstr>
      <vt:lpstr>ANOTACE</vt:lpstr>
      <vt:lpstr>Elektrický výkon</vt:lpstr>
      <vt:lpstr>Elektromagnetická indukce</vt:lpstr>
      <vt:lpstr>Elektromagnetická indukce</vt:lpstr>
      <vt:lpstr>Elektromagnetická indukce</vt:lpstr>
      <vt:lpstr>Elektromagnetická indukce</vt:lpstr>
      <vt:lpstr>Elektromagnetická indukce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74</cp:revision>
  <cp:lastPrinted>2002-03-13T07:25:25Z</cp:lastPrinted>
  <dcterms:created xsi:type="dcterms:W3CDTF">2012-08-26T12:20:00Z</dcterms:created>
  <dcterms:modified xsi:type="dcterms:W3CDTF">2013-02-10T20:14:28Z</dcterms:modified>
</cp:coreProperties>
</file>