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2"/>
  </p:handoutMasterIdLst>
  <p:sldIdLst>
    <p:sldId id="260" r:id="rId2"/>
    <p:sldId id="264" r:id="rId3"/>
    <p:sldId id="266" r:id="rId4"/>
    <p:sldId id="262" r:id="rId5"/>
    <p:sldId id="265" r:id="rId6"/>
    <p:sldId id="270" r:id="rId7"/>
    <p:sldId id="267" r:id="rId8"/>
    <p:sldId id="269" r:id="rId9"/>
    <p:sldId id="268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a/Voltage_graph_cs.svg/301px-Voltage_graph_cs.svg.png" TargetMode="External"/><Relationship Id="rId2" Type="http://schemas.openxmlformats.org/officeDocument/2006/relationships/hyperlink" Target="http://www.jonathansblog.net/files/electric-circui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497432011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Elektrický obvod, napětí, proud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červenec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mtClean="0">
                <a:latin typeface="Calibri" pitchFamily="34" charset="0"/>
                <a:cs typeface="Arial" charset="0"/>
              </a:rPr>
              <a:t>základy elektrického obvodu, </a:t>
            </a:r>
            <a:r>
              <a:rPr lang="cs-CZ" dirty="0" smtClean="0">
                <a:latin typeface="Calibri" pitchFamily="34" charset="0"/>
                <a:cs typeface="Arial" charset="0"/>
              </a:rPr>
              <a:t>napětí a proud.</a:t>
            </a:r>
            <a:r>
              <a:rPr lang="cs-CZ" u="sng" dirty="0" smtClean="0">
                <a:latin typeface="Calibri" pitchFamily="34" charset="0"/>
                <a:cs typeface="Arial" charset="0"/>
              </a:rPr>
              <a:t> </a:t>
            </a:r>
            <a:endParaRPr lang="cs-CZ" u="sng" dirty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Elektřina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6"/>
            <a:ext cx="8137525" cy="4005064"/>
          </a:xfrm>
        </p:spPr>
        <p:txBody>
          <a:bodyPr/>
          <a:lstStyle/>
          <a:p>
            <a:r>
              <a:rPr lang="cs-CZ" dirty="0" smtClean="0"/>
              <a:t>je jedna z forem energie</a:t>
            </a:r>
          </a:p>
          <a:p>
            <a:r>
              <a:rPr lang="cs-CZ" dirty="0" smtClean="0"/>
              <a:t>nevyrábí se, ale přeměňuje se z jiné energie</a:t>
            </a:r>
          </a:p>
          <a:p>
            <a:r>
              <a:rPr lang="cs-CZ" dirty="0" smtClean="0"/>
              <a:t>snadno se přenáší (elektrickým vedením)</a:t>
            </a:r>
          </a:p>
          <a:p>
            <a:r>
              <a:rPr lang="cs-CZ" dirty="0" smtClean="0"/>
              <a:t>snadno se přeměňuje na jinou energii (mechanickou, tepelnou, světelnou)</a:t>
            </a:r>
          </a:p>
          <a:p>
            <a:r>
              <a:rPr lang="cs-CZ" dirty="0" smtClean="0"/>
              <a:t>špatně se skladuje</a:t>
            </a:r>
          </a:p>
          <a:p>
            <a:r>
              <a:rPr lang="cs-CZ" dirty="0" smtClean="0"/>
              <a:t>elektrické procesy jsou založeny na pohybu volných elektronů – zopakovat fyziku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1988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obvod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1772816"/>
            <a:ext cx="46805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nutný pro činnost každého elektrického zařízení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skládá se z: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dirty="0" smtClean="0"/>
              <a:t>zdroj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dirty="0" smtClean="0"/>
              <a:t>spotřebič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dirty="0" smtClean="0"/>
              <a:t>spojovací cesta / vodiče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dirty="0" smtClean="0"/>
              <a:t>další části – spínače, pojistky, kontrolky, …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musí být uzavřený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3568" y="5445224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to platí i v motorových vozidlech</a:t>
            </a:r>
            <a:r>
              <a:rPr lang="cs-CZ" dirty="0" smtClean="0"/>
              <a:t>, kde jeden z vodičů může tvořit karoserie vozidla – </a:t>
            </a:r>
            <a:r>
              <a:rPr lang="cs-CZ" dirty="0" err="1" smtClean="0"/>
              <a:t>jednovodičová</a:t>
            </a:r>
            <a:r>
              <a:rPr lang="cs-CZ" dirty="0" smtClean="0"/>
              <a:t> soustava </a:t>
            </a:r>
            <a:endParaRPr lang="cs-CZ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4509120"/>
            <a:ext cx="1653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2.</a:t>
            </a:r>
            <a:endParaRPr lang="cs-CZ" dirty="0"/>
          </a:p>
        </p:txBody>
      </p:sp>
      <p:pic>
        <p:nvPicPr>
          <p:cNvPr id="1026" name="Picture 2" descr="http://www.jonathansblog.net/files/electric-circu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12776"/>
            <a:ext cx="3533775" cy="300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736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2276872"/>
            <a:ext cx="8137525" cy="4392216"/>
          </a:xfrm>
        </p:spPr>
        <p:txBody>
          <a:bodyPr/>
          <a:lstStyle/>
          <a:p>
            <a:r>
              <a:rPr lang="cs-CZ" dirty="0" smtClean="0"/>
              <a:t>fyzikální veličina</a:t>
            </a:r>
          </a:p>
          <a:p>
            <a:r>
              <a:rPr lang="cs-CZ" dirty="0" smtClean="0"/>
              <a:t>vzniká v důsledku rozdílného počtu elektronů </a:t>
            </a:r>
            <a:r>
              <a:rPr lang="cs-CZ" dirty="0" smtClean="0"/>
              <a:t>                        mezi </a:t>
            </a:r>
            <a:r>
              <a:rPr lang="cs-CZ" dirty="0" smtClean="0"/>
              <a:t>dvěma tělesy, např. póly akumulátoru</a:t>
            </a:r>
          </a:p>
          <a:p>
            <a:r>
              <a:rPr lang="cs-CZ" dirty="0" smtClean="0"/>
              <a:t>rozdíl elektrických potenciálů</a:t>
            </a:r>
          </a:p>
          <a:p>
            <a:r>
              <a:rPr lang="cs-CZ" dirty="0" smtClean="0"/>
              <a:t>schopnost konat práci</a:t>
            </a:r>
          </a:p>
          <a:p>
            <a:r>
              <a:rPr lang="cs-CZ" dirty="0" smtClean="0"/>
              <a:t>měří se voltmetrem</a:t>
            </a:r>
          </a:p>
          <a:p>
            <a:r>
              <a:rPr lang="cs-CZ" dirty="0" smtClean="0"/>
              <a:t>pro představu lze přirovnat k tlaku vody v potrubí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5903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napětí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2780928"/>
                <a:ext cx="8137525" cy="3888903"/>
              </a:xfrm>
            </p:spPr>
            <p:txBody>
              <a:bodyPr/>
              <a:lstStyle/>
              <a:p>
                <a:r>
                  <a:rPr lang="cs-CZ" dirty="0" smtClean="0"/>
                  <a:t>můžeme se setkat s napětím od miliontin do milionů voltů</a:t>
                </a:r>
              </a:p>
              <a:p>
                <a:r>
                  <a:rPr lang="cs-CZ" dirty="0" smtClean="0"/>
                  <a:t>pro </a:t>
                </a:r>
                <a:r>
                  <a:rPr lang="cs-CZ" dirty="0"/>
                  <a:t>zmenšení počtu nul se k jednotkám přidávají předpony</a:t>
                </a:r>
              </a:p>
              <a:p>
                <a:pPr marL="0" indent="0" algn="ctr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𝜇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=0,000 001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</m:t>
                      </m:r>
                      <m:r>
                        <a:rPr lang="cs-CZ" b="0" i="1" smtClean="0">
                          <a:latin typeface="Cambria Math"/>
                        </a:rPr>
                        <m:t>𝑚𝑉</m:t>
                      </m:r>
                      <m:r>
                        <a:rPr lang="cs-CZ" b="0" i="1" smtClean="0">
                          <a:latin typeface="Cambria Math"/>
                        </a:rPr>
                        <m:t>=0,001 </m:t>
                      </m:r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</m:t>
                      </m:r>
                      <m:r>
                        <a:rPr lang="cs-CZ" b="0" i="1" smtClean="0">
                          <a:latin typeface="Cambria Math"/>
                        </a:rPr>
                        <m:t>𝑘𝑉</m:t>
                      </m:r>
                      <m:r>
                        <a:rPr lang="cs-CZ" b="0" i="1" smtClean="0">
                          <a:latin typeface="Cambria Math"/>
                        </a:rPr>
                        <m:t>=1 000 </m:t>
                      </m:r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</m:t>
                      </m:r>
                      <m:r>
                        <a:rPr lang="cs-CZ" b="0" i="1" smtClean="0">
                          <a:latin typeface="Cambria Math"/>
                        </a:rPr>
                        <m:t>𝑀𝑉</m:t>
                      </m:r>
                      <m:r>
                        <a:rPr lang="cs-CZ" b="0" i="1" smtClean="0">
                          <a:latin typeface="Cambria Math"/>
                        </a:rPr>
                        <m:t>=1 000 000 </m:t>
                      </m:r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2780928"/>
                <a:ext cx="8137525" cy="3888903"/>
              </a:xfrm>
              <a:blipFill rotWithShape="1">
                <a:blip r:embed="rId2" cstate="print"/>
                <a:stretch>
                  <a:fillRect l="-1124" t="-12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27543605"/>
              </p:ext>
            </p:extLst>
          </p:nvPr>
        </p:nvGraphicFramePr>
        <p:xfrm>
          <a:off x="1475656" y="1772816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447824">
                <a:tc gridSpan="2">
                  <a:txBody>
                    <a:bodyPr/>
                    <a:lstStyle/>
                    <a:p>
                      <a:r>
                        <a:rPr lang="cs-CZ" sz="2400" dirty="0" smtClean="0"/>
                        <a:t>Veličina</a:t>
                      </a:r>
                      <a:endParaRPr lang="cs-CZ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2400" dirty="0" smtClean="0"/>
                        <a:t>Jednotka</a:t>
                      </a:r>
                      <a:endParaRPr lang="cs-CZ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Napětí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volt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38121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proud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uspořádaný pohyb nositelů elektrického </a:t>
            </a:r>
            <a:r>
              <a:rPr lang="cs-CZ" dirty="0" smtClean="0"/>
              <a:t>náboje - volných elektronů ve vodiči</a:t>
            </a:r>
          </a:p>
          <a:p>
            <a:r>
              <a:rPr lang="cs-CZ" dirty="0" smtClean="0"/>
              <a:t>příčinou je elektrické napětí</a:t>
            </a:r>
          </a:p>
          <a:p>
            <a:r>
              <a:rPr lang="cs-CZ" dirty="0" smtClean="0"/>
              <a:t>směr pohybu elektronů – od záporného pólu (přebytek elektronů) ke kladnému (nedostatek elektronů)</a:t>
            </a:r>
          </a:p>
          <a:p>
            <a:r>
              <a:rPr lang="cs-CZ" dirty="0" smtClean="0"/>
              <a:t>směr proudu – od kladného k zápornému</a:t>
            </a:r>
          </a:p>
          <a:p>
            <a:pPr lvl="1"/>
            <a:r>
              <a:rPr lang="cs-CZ" dirty="0" smtClean="0"/>
              <a:t>směr přesunu elektrického náboje</a:t>
            </a:r>
          </a:p>
          <a:p>
            <a:pPr lvl="1"/>
            <a:r>
              <a:rPr lang="cs-CZ" dirty="0" smtClean="0"/>
              <a:t>pravidlo vzniklo dávno v minulosti</a:t>
            </a:r>
          </a:p>
          <a:p>
            <a:r>
              <a:rPr lang="cs-CZ" dirty="0" smtClean="0"/>
              <a:t>měří se ampérmetrem</a:t>
            </a:r>
          </a:p>
          <a:p>
            <a:r>
              <a:rPr lang="cs-CZ" dirty="0"/>
              <a:t>pro představu lze přirovnat </a:t>
            </a:r>
            <a:r>
              <a:rPr lang="cs-CZ" dirty="0" smtClean="0"/>
              <a:t>k proudu 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268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proudu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2780928"/>
                <a:ext cx="8137525" cy="3888903"/>
              </a:xfrm>
            </p:spPr>
            <p:txBody>
              <a:bodyPr/>
              <a:lstStyle/>
              <a:p>
                <a:r>
                  <a:rPr lang="cs-CZ" dirty="0" smtClean="0"/>
                  <a:t>můžeme se setkat s proudem </a:t>
                </a:r>
                <a:r>
                  <a:rPr lang="cs-CZ" dirty="0"/>
                  <a:t>od miliontin do </a:t>
                </a:r>
                <a:r>
                  <a:rPr lang="cs-CZ" dirty="0" smtClean="0"/>
                  <a:t>stovek ampér</a:t>
                </a:r>
                <a:endParaRPr lang="cs-CZ" dirty="0"/>
              </a:p>
              <a:p>
                <a:r>
                  <a:rPr lang="cs-CZ" dirty="0"/>
                  <a:t>pro zmenšení počtu nul se k jednotkám přidávají předpony</a:t>
                </a:r>
              </a:p>
              <a:p>
                <a:pPr marL="0" indent="0" algn="ctr">
                  <a:buNone/>
                </a:pPr>
                <a:endParaRPr lang="cs-CZ" dirty="0">
                  <a:ea typeface="Cambria Math"/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1 </m:t>
                      </m:r>
                      <m:r>
                        <a:rPr lang="cs-CZ" sz="2800" i="1">
                          <a:latin typeface="Cambria Math"/>
                        </a:rPr>
                        <m:t>𝑚𝐴</m:t>
                      </m:r>
                      <m:r>
                        <a:rPr lang="cs-CZ" sz="2800" i="1">
                          <a:latin typeface="Cambria Math"/>
                        </a:rPr>
                        <m:t>=0,001 </m:t>
                      </m:r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800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  <m:r>
                        <a:rPr lang="cs-CZ" sz="2800" b="0" i="1" smtClean="0">
                          <a:latin typeface="Cambria Math"/>
                        </a:rPr>
                        <m:t>=1 000 </m:t>
                      </m:r>
                      <m:r>
                        <a:rPr lang="cs-CZ" sz="2800" b="0" i="1" smtClean="0">
                          <a:latin typeface="Cambria Math"/>
                        </a:rPr>
                        <m:t>𝑚𝐴</m:t>
                      </m:r>
                    </m:oMath>
                  </m:oMathPara>
                </a14:m>
                <a:endParaRPr lang="cs-CZ" sz="2800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2780928"/>
                <a:ext cx="8137525" cy="3888903"/>
              </a:xfrm>
              <a:blipFill rotWithShape="1">
                <a:blip r:embed="rId2" cstate="print"/>
                <a:stretch>
                  <a:fillRect l="-1124" t="-12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47662190"/>
              </p:ext>
            </p:extLst>
          </p:nvPr>
        </p:nvGraphicFramePr>
        <p:xfrm>
          <a:off x="1547664" y="1700808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447824">
                <a:tc gridSpan="2">
                  <a:txBody>
                    <a:bodyPr/>
                    <a:lstStyle/>
                    <a:p>
                      <a:r>
                        <a:rPr lang="cs-CZ" sz="2400" dirty="0" smtClean="0"/>
                        <a:t>Veličina</a:t>
                      </a:r>
                      <a:endParaRPr lang="cs-CZ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2400" dirty="0" smtClean="0"/>
                        <a:t>Jednotka</a:t>
                      </a:r>
                      <a:endParaRPr lang="cs-CZ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Proud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ampér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8370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Střídavý proud /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137525" cy="3384847"/>
          </a:xfrm>
        </p:spPr>
        <p:txBody>
          <a:bodyPr/>
          <a:lstStyle/>
          <a:p>
            <a:r>
              <a:rPr lang="cs-CZ" dirty="0" smtClean="0"/>
              <a:t>střídavý </a:t>
            </a:r>
            <a:r>
              <a:rPr lang="cs-CZ" dirty="0"/>
              <a:t>proud </a:t>
            </a:r>
            <a:r>
              <a:rPr lang="cs-CZ" dirty="0" smtClean="0"/>
              <a:t>je elektrický </a:t>
            </a:r>
            <a:r>
              <a:rPr lang="cs-CZ" dirty="0"/>
              <a:t>proud, jehož směr se periodicky </a:t>
            </a:r>
            <a:r>
              <a:rPr lang="cs-CZ" dirty="0" smtClean="0"/>
              <a:t>střídá – alternuje</a:t>
            </a:r>
          </a:p>
          <a:p>
            <a:r>
              <a:rPr lang="cs-CZ" dirty="0"/>
              <a:t>označení AC - </a:t>
            </a:r>
            <a:r>
              <a:rPr lang="cs-CZ" dirty="0" err="1" smtClean="0"/>
              <a:t>alternating</a:t>
            </a:r>
            <a:r>
              <a:rPr lang="cs-CZ" dirty="0" smtClean="0"/>
              <a:t> </a:t>
            </a:r>
            <a:r>
              <a:rPr lang="cs-CZ" dirty="0" err="1" smtClean="0"/>
              <a:t>current</a:t>
            </a:r>
            <a:r>
              <a:rPr lang="cs-CZ" dirty="0" smtClean="0"/>
              <a:t>, značka </a:t>
            </a:r>
            <a:r>
              <a:rPr lang="cs-CZ" sz="3200" b="1" dirty="0" smtClean="0">
                <a:sym typeface="Symbol"/>
              </a:rPr>
              <a:t></a:t>
            </a:r>
            <a:endParaRPr lang="cs-CZ" sz="3200" b="1" dirty="0" smtClean="0"/>
          </a:p>
          <a:p>
            <a:r>
              <a:rPr lang="cs-CZ" dirty="0"/>
              <a:t>označení stejnosměrného proudu - DC (direct </a:t>
            </a:r>
            <a:r>
              <a:rPr lang="cs-CZ" dirty="0" err="1"/>
              <a:t>current</a:t>
            </a:r>
            <a:r>
              <a:rPr lang="cs-CZ" dirty="0"/>
              <a:t>)</a:t>
            </a:r>
            <a:endParaRPr lang="cs-CZ" dirty="0" smtClean="0"/>
          </a:p>
          <a:p>
            <a:r>
              <a:rPr lang="cs-CZ" dirty="0" smtClean="0"/>
              <a:t>střídavé </a:t>
            </a:r>
            <a:r>
              <a:rPr lang="cs-CZ" dirty="0"/>
              <a:t>napětí je takové elektrické napětí, které v čase mění svou </a:t>
            </a:r>
            <a:r>
              <a:rPr lang="cs-CZ" dirty="0" smtClean="0"/>
              <a:t>polaritu</a:t>
            </a:r>
          </a:p>
          <a:p>
            <a:endParaRPr lang="cs-CZ" dirty="0"/>
          </a:p>
        </p:txBody>
      </p:sp>
      <p:pic>
        <p:nvPicPr>
          <p:cNvPr id="2050" name="Picture 2" descr="http://upload.wikimedia.org/wikipedia/commons/thumb/8/8a/Voltage_graph_cs.svg/400px-Voltage_graph_cs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11034"/>
            <a:ext cx="38100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5029022"/>
            <a:ext cx="22824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Obr</a:t>
            </a:r>
            <a:r>
              <a:rPr lang="cs-CZ" dirty="0" err="1" smtClean="0"/>
              <a:t>ázek</a:t>
            </a:r>
            <a:r>
              <a:rPr lang="en-US" dirty="0" smtClean="0"/>
              <a:t> 3.</a:t>
            </a:r>
            <a:endParaRPr lang="cs-CZ" dirty="0"/>
          </a:p>
          <a:p>
            <a:r>
              <a:rPr lang="cs-CZ" dirty="0" smtClean="0"/>
              <a:t>střídavé napětí</a:t>
            </a:r>
            <a:r>
              <a:rPr lang="en-US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389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  <a:endParaRPr lang="cs-CZ" dirty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cs-CZ" sz="1400" dirty="0" smtClean="0"/>
              <a:t>JONATHAN</a:t>
            </a:r>
            <a:r>
              <a:rPr lang="cs-CZ" sz="1400" dirty="0"/>
              <a:t>. </a:t>
            </a:r>
            <a:r>
              <a:rPr lang="cs-CZ" sz="1400" i="1" dirty="0" err="1"/>
              <a:t>Look</a:t>
            </a:r>
            <a:r>
              <a:rPr lang="cs-CZ" sz="1400" i="1" dirty="0"/>
              <a:t>! No </a:t>
            </a:r>
            <a:r>
              <a:rPr lang="cs-CZ" sz="1400" i="1" dirty="0" err="1"/>
              <a:t>wires</a:t>
            </a:r>
            <a:r>
              <a:rPr lang="cs-CZ" sz="1400" dirty="0"/>
              <a:t> [online]. [cit. </a:t>
            </a:r>
            <a:r>
              <a:rPr lang="cs-CZ" sz="1400" dirty="0" smtClean="0"/>
              <a:t>22.7.2012]. </a:t>
            </a:r>
            <a:r>
              <a:rPr lang="cs-CZ" sz="1400" dirty="0"/>
              <a:t>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www.jonathansblog.net/files/electric-circuit.jpg</a:t>
            </a:r>
            <a:endParaRPr lang="cs-CZ" sz="1400" dirty="0" smtClean="0"/>
          </a:p>
          <a:p>
            <a:pPr marL="457200" lvl="0" indent="-457200">
              <a:buClr>
                <a:srgbClr val="6F89F7"/>
              </a:buClr>
              <a:buFont typeface="+mj-lt"/>
              <a:buAutoNum type="arabicPeriod"/>
            </a:pPr>
            <a:r>
              <a:rPr lang="fr-FR" sz="1400" dirty="0"/>
              <a:t>FDOMINEC. </a:t>
            </a:r>
            <a:r>
              <a:rPr lang="fr-FR" sz="1400" i="1" dirty="0"/>
              <a:t>Voltage graph cs</a:t>
            </a:r>
            <a:r>
              <a:rPr lang="fr-FR" sz="1400" dirty="0"/>
              <a:t> [online]. [cit. </a:t>
            </a:r>
            <a:r>
              <a:rPr lang="fr-FR" sz="1400" dirty="0" smtClean="0"/>
              <a:t>22.</a:t>
            </a:r>
            <a:r>
              <a:rPr lang="cs-CZ" sz="1400" dirty="0" smtClean="0"/>
              <a:t>7</a:t>
            </a:r>
            <a:r>
              <a:rPr lang="fr-FR" sz="1400" dirty="0" smtClean="0"/>
              <a:t>.201</a:t>
            </a:r>
            <a:r>
              <a:rPr lang="cs-CZ" sz="1400" dirty="0" smtClean="0"/>
              <a:t>2</a:t>
            </a:r>
            <a:r>
              <a:rPr lang="fr-FR" sz="1400" dirty="0" smtClean="0"/>
              <a:t>]. </a:t>
            </a:r>
            <a:r>
              <a:rPr lang="fr-FR" sz="1400" dirty="0"/>
              <a:t>Dostupný na WWW: </a:t>
            </a:r>
            <a:r>
              <a:rPr lang="fr-FR" sz="1400" dirty="0">
                <a:hlinkClick r:id="rId3"/>
              </a:rPr>
              <a:t>http://</a:t>
            </a:r>
            <a:r>
              <a:rPr lang="fr-FR" sz="1400" dirty="0" smtClean="0">
                <a:hlinkClick r:id="rId3"/>
              </a:rPr>
              <a:t>upload.wikimedia.org/wikipedia/commons/thumb/8/8a/Voltage_graph_cs.svg/301px-Voltage_graph_cs.svg.png</a:t>
            </a:r>
            <a:endParaRPr lang="cs-CZ" sz="14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sz="1400" dirty="0">
                <a:solidFill>
                  <a:srgbClr val="40458C"/>
                </a:solidFill>
              </a:rPr>
              <a:t>Zdroje byly vyhledány vyhledávací službou společnosti Českomoravské informační systémy s.r.o., která zaručuje vyhledání zdrojů, u kterých autor souhlasí s volným a bezplatným využitím.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369</TotalTime>
  <Words>452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</vt:lpstr>
      <vt:lpstr>Snímek 1</vt:lpstr>
      <vt:lpstr>ANOTACE</vt:lpstr>
      <vt:lpstr>Elektřina</vt:lpstr>
      <vt:lpstr>Elektrický obvod</vt:lpstr>
      <vt:lpstr>Elektrické napětí</vt:lpstr>
      <vt:lpstr>Jednotky napětí</vt:lpstr>
      <vt:lpstr>Elektrický proud</vt:lpstr>
      <vt:lpstr>Jednotky proudu</vt:lpstr>
      <vt:lpstr>Střídavý proud / napětí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Dum</cp:lastModifiedBy>
  <cp:revision>33</cp:revision>
  <cp:lastPrinted>2002-03-13T07:25:25Z</cp:lastPrinted>
  <dcterms:created xsi:type="dcterms:W3CDTF">2012-08-26T12:20:00Z</dcterms:created>
  <dcterms:modified xsi:type="dcterms:W3CDTF">2013-02-22T13:19:10Z</dcterms:modified>
</cp:coreProperties>
</file>