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4" r:id="rId5"/>
    <p:sldId id="265" r:id="rId6"/>
    <p:sldId id="257" r:id="rId7"/>
    <p:sldId id="260" r:id="rId8"/>
    <p:sldId id="259" r:id="rId9"/>
    <p:sldId id="268" r:id="rId10"/>
    <p:sldId id="269" r:id="rId11"/>
    <p:sldId id="258" r:id="rId12"/>
    <p:sldId id="266" r:id="rId13"/>
    <p:sldId id="267" r:id="rId14"/>
    <p:sldId id="261" r:id="rId1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66" d="100"/>
          <a:sy n="66" d="100"/>
        </p:scale>
        <p:origin x="-142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aseline="0">
                <a:solidFill>
                  <a:srgbClr val="FFC000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dirty="0" smtClean="0"/>
              <a:t>Kliknutím lze upravit styl předlohy.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0428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2.12.2012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513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2.12.2012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378549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2.12.2012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71713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2773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3674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2.12.2012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0472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2.12.2012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4733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2.12.2012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9558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2.12.2012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7077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2.12.2012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8102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2.12.2012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41826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54C67-D376-4AF3-A4FE-D21E08505F32}" type="datetimeFigureOut">
              <a:rPr lang="cs-CZ" smtClean="0"/>
              <a:t>2.12.2012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6856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C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formatovani.docx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sz="4000" dirty="0" smtClean="0"/>
              <a:t>Základní pojmy a formátování textu – MS Word 2010</a:t>
            </a:r>
            <a:endParaRPr lang="cs-CZ" sz="4000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09468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mazání znaků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000" dirty="0"/>
              <a:t>Klávesa „</a:t>
            </a:r>
            <a:r>
              <a:rPr lang="cs-CZ" sz="2000" dirty="0" err="1"/>
              <a:t>Backspace</a:t>
            </a:r>
            <a:r>
              <a:rPr lang="cs-CZ" sz="2000" dirty="0"/>
              <a:t>“ slouží k smazání znaku před pozicí  kurzoru (vlevo), klávesa „</a:t>
            </a:r>
            <a:r>
              <a:rPr lang="cs-CZ" sz="2000" dirty="0" err="1"/>
              <a:t>Delete</a:t>
            </a:r>
            <a:r>
              <a:rPr lang="cs-CZ" sz="2000" dirty="0"/>
              <a:t>“ ke smazání znaku za pozicí kurzoru (vpravo</a:t>
            </a:r>
            <a:r>
              <a:rPr lang="cs-CZ" sz="2000" dirty="0" smtClean="0"/>
              <a:t>)</a:t>
            </a:r>
          </a:p>
          <a:p>
            <a:endParaRPr lang="cs-CZ" sz="2000" dirty="0"/>
          </a:p>
          <a:p>
            <a:endParaRPr lang="cs-CZ" sz="2000" dirty="0" smtClean="0"/>
          </a:p>
          <a:p>
            <a:endParaRPr lang="cs-CZ" sz="2000" dirty="0"/>
          </a:p>
          <a:p>
            <a:endParaRPr lang="cs-CZ" sz="2000" dirty="0" smtClean="0"/>
          </a:p>
          <a:p>
            <a:endParaRPr lang="cs-CZ" sz="2000" dirty="0"/>
          </a:p>
          <a:p>
            <a:endParaRPr lang="cs-CZ" sz="2000" dirty="0" smtClean="0"/>
          </a:p>
          <a:p>
            <a:endParaRPr lang="cs-CZ" sz="2000" dirty="0"/>
          </a:p>
          <a:p>
            <a:endParaRPr lang="cs-CZ" sz="2000" dirty="0" smtClean="0"/>
          </a:p>
          <a:p>
            <a:r>
              <a:rPr lang="cs-CZ" sz="2000" dirty="0" smtClean="0"/>
              <a:t>CTRL + </a:t>
            </a:r>
            <a:r>
              <a:rPr lang="cs-CZ" sz="2000" dirty="0" err="1" smtClean="0"/>
              <a:t>Backspace</a:t>
            </a:r>
            <a:r>
              <a:rPr lang="cs-CZ" sz="2000" dirty="0" smtClean="0"/>
              <a:t> smaže celé slovo (nebo jeho část) před pozicí kurzoru</a:t>
            </a:r>
          </a:p>
          <a:p>
            <a:r>
              <a:rPr lang="cs-CZ" sz="2000" dirty="0" smtClean="0"/>
              <a:t>CTRL + </a:t>
            </a:r>
            <a:r>
              <a:rPr lang="cs-CZ" sz="2000" dirty="0" err="1" smtClean="0"/>
              <a:t>Delete</a:t>
            </a:r>
            <a:r>
              <a:rPr lang="cs-CZ" sz="2000" dirty="0" smtClean="0"/>
              <a:t> </a:t>
            </a:r>
            <a:r>
              <a:rPr lang="cs-CZ" sz="2000" dirty="0"/>
              <a:t>smaže celé </a:t>
            </a:r>
            <a:r>
              <a:rPr lang="cs-CZ" sz="2000"/>
              <a:t>slovo </a:t>
            </a:r>
            <a:r>
              <a:rPr lang="cs-CZ" sz="2000"/>
              <a:t>(</a:t>
            </a:r>
            <a:r>
              <a:rPr lang="cs-CZ" sz="2000" smtClean="0"/>
              <a:t>nebo </a:t>
            </a:r>
            <a:r>
              <a:rPr lang="cs-CZ" sz="2000"/>
              <a:t>jeho část) </a:t>
            </a:r>
            <a:r>
              <a:rPr lang="cs-CZ" sz="2000" smtClean="0"/>
              <a:t>za </a:t>
            </a:r>
            <a:r>
              <a:rPr lang="cs-CZ" sz="2000" dirty="0" smtClean="0"/>
              <a:t>pozicí </a:t>
            </a:r>
            <a:r>
              <a:rPr lang="cs-CZ" sz="2000" dirty="0"/>
              <a:t>kurzoru</a:t>
            </a:r>
          </a:p>
          <a:p>
            <a:endParaRPr lang="cs-CZ" sz="2000" dirty="0" smtClean="0"/>
          </a:p>
          <a:p>
            <a:endParaRPr lang="cs-CZ" sz="2000" dirty="0"/>
          </a:p>
          <a:p>
            <a:endParaRPr lang="cs-CZ" b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1" y="2564904"/>
            <a:ext cx="4810125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0551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úkoly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800" dirty="0" smtClean="0"/>
              <a:t>Opište </a:t>
            </a:r>
            <a:r>
              <a:rPr lang="cs-CZ" sz="2800" dirty="0" smtClean="0">
                <a:solidFill>
                  <a:srgbClr val="FFC000"/>
                </a:solidFill>
                <a:hlinkClick r:id="rId2" action="ppaction://hlinkfile"/>
              </a:rPr>
              <a:t>text</a:t>
            </a:r>
            <a:r>
              <a:rPr lang="cs-CZ" sz="2800" dirty="0" smtClean="0"/>
              <a:t> dle předlohy a naformátujte dle požadavků </a:t>
            </a:r>
          </a:p>
          <a:p>
            <a:r>
              <a:rPr lang="cs-CZ" sz="2800" dirty="0" smtClean="0"/>
              <a:t>Nadpis font </a:t>
            </a:r>
            <a:r>
              <a:rPr lang="cs-CZ" sz="2800" dirty="0" err="1" smtClean="0"/>
              <a:t>Arial</a:t>
            </a:r>
            <a:r>
              <a:rPr lang="cs-CZ" sz="2800" dirty="0" smtClean="0"/>
              <a:t>, velikost 13,5 barva červená</a:t>
            </a:r>
          </a:p>
          <a:p>
            <a:r>
              <a:rPr lang="cs-CZ" sz="2800" dirty="0" smtClean="0"/>
              <a:t>První odstavec  font </a:t>
            </a:r>
            <a:r>
              <a:rPr lang="cs-CZ" sz="2800" dirty="0" err="1" smtClean="0"/>
              <a:t>Calibri</a:t>
            </a:r>
            <a:r>
              <a:rPr lang="cs-CZ" sz="2800" dirty="0" smtClean="0"/>
              <a:t>, velikost písma 12 nebo 10 (podle vzoru), tučné nebo normální, zarovnat do bloku</a:t>
            </a:r>
          </a:p>
          <a:p>
            <a:r>
              <a:rPr lang="cs-CZ" sz="2800" dirty="0" smtClean="0"/>
              <a:t>Druhý odstavec </a:t>
            </a:r>
            <a:r>
              <a:rPr lang="cs-CZ" sz="2800" dirty="0" err="1" smtClean="0"/>
              <a:t>Bookman</a:t>
            </a:r>
            <a:r>
              <a:rPr lang="cs-CZ" sz="2800" dirty="0" smtClean="0"/>
              <a:t> </a:t>
            </a:r>
            <a:r>
              <a:rPr lang="cs-CZ" sz="2800" dirty="0" err="1" smtClean="0"/>
              <a:t>Old</a:t>
            </a:r>
            <a:r>
              <a:rPr lang="cs-CZ" sz="2800" dirty="0" smtClean="0"/>
              <a:t> Style, kurzívou, zarovnat vlevo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997392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r>
              <a:rPr lang="cs-CZ" dirty="0" smtClean="0"/>
              <a:t>uložení souboru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arenR"/>
            </a:pPr>
            <a:r>
              <a:rPr lang="cs-CZ" sz="2000" dirty="0" smtClean="0"/>
              <a:t>Ikona diskety</a:t>
            </a:r>
          </a:p>
          <a:p>
            <a:pPr marL="457200" indent="-457200">
              <a:buFont typeface="+mj-lt"/>
              <a:buAutoNum type="arabicParenR"/>
            </a:pPr>
            <a:endParaRPr lang="cs-CZ" sz="2000" dirty="0"/>
          </a:p>
          <a:p>
            <a:pPr marL="457200" indent="-457200">
              <a:buFont typeface="+mj-lt"/>
              <a:buAutoNum type="arabicParenR"/>
            </a:pPr>
            <a:endParaRPr lang="cs-CZ" sz="2000" dirty="0" smtClean="0"/>
          </a:p>
          <a:p>
            <a:pPr marL="457200" indent="-457200">
              <a:buFont typeface="+mj-lt"/>
              <a:buAutoNum type="arabicParenR"/>
            </a:pPr>
            <a:endParaRPr lang="cs-CZ" sz="2000" dirty="0"/>
          </a:p>
          <a:p>
            <a:pPr marL="457200" indent="-457200">
              <a:buFont typeface="+mj-lt"/>
              <a:buAutoNum type="arabicParenR"/>
            </a:pPr>
            <a:endParaRPr lang="cs-CZ" sz="2000" dirty="0" smtClean="0"/>
          </a:p>
          <a:p>
            <a:pPr marL="457200" indent="-457200">
              <a:buFont typeface="+mj-lt"/>
              <a:buAutoNum type="arabicParenR"/>
            </a:pPr>
            <a:endParaRPr lang="cs-CZ" sz="2000" dirty="0"/>
          </a:p>
          <a:p>
            <a:pPr marL="457200" indent="-457200">
              <a:buFont typeface="+mj-lt"/>
              <a:buAutoNum type="arabicParenR"/>
            </a:pPr>
            <a:r>
              <a:rPr lang="cs-CZ" sz="2000" dirty="0" smtClean="0"/>
              <a:t>Menu soubor        Uložit, popř. Uložit jako</a:t>
            </a:r>
          </a:p>
          <a:p>
            <a:pPr marL="2171700" lvl="5" indent="0">
              <a:buNone/>
            </a:pPr>
            <a:r>
              <a:rPr lang="cs-CZ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Menu </a:t>
            </a:r>
            <a:r>
              <a:rPr lang="cs-CZ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„Uložit jako“ se od „Uložit“ liší tím, že vyvolá průzkumníka, který nabídne možnost uložení a pojmenování souboru. (Pokud ukládáme dokument poprvé, obě možnosti jsou totožné)</a:t>
            </a:r>
            <a:endParaRPr lang="cs-CZ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marL="457200" indent="-457200">
              <a:buFont typeface="+mj-lt"/>
              <a:buAutoNum type="arabicParenR"/>
            </a:pPr>
            <a:endParaRPr lang="cs-CZ" sz="2000" dirty="0" smtClean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060848"/>
            <a:ext cx="2152650" cy="149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219526"/>
            <a:ext cx="1134687" cy="224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Přímá spojnice se šipkou 4"/>
          <p:cNvCxnSpPr/>
          <p:nvPr/>
        </p:nvCxnSpPr>
        <p:spPr>
          <a:xfrm>
            <a:off x="2483768" y="4005064"/>
            <a:ext cx="288032" cy="0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83021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</a:t>
            </a:r>
            <a:r>
              <a:rPr lang="cs-CZ" dirty="0" smtClean="0"/>
              <a:t>měna typu souboru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000" dirty="0" smtClean="0"/>
              <a:t>Někdy je třeba změnit typ souboru, aby šel správně otevřít v jiném PC či </a:t>
            </a:r>
          </a:p>
          <a:p>
            <a:pPr marL="0" indent="0">
              <a:buNone/>
            </a:pPr>
            <a:r>
              <a:rPr lang="cs-CZ" sz="2000" dirty="0"/>
              <a:t> </a:t>
            </a:r>
            <a:r>
              <a:rPr lang="cs-CZ" sz="2000" dirty="0" smtClean="0"/>
              <a:t>     v jiném softwaru</a:t>
            </a:r>
          </a:p>
          <a:p>
            <a:pPr marL="0" indent="0">
              <a:buNone/>
            </a:pPr>
            <a:r>
              <a:rPr lang="cs-CZ" sz="2000" dirty="0" smtClean="0"/>
              <a:t>      Pomocí menu „Uložit jako“</a:t>
            </a:r>
          </a:p>
          <a:p>
            <a:pPr marL="457200" indent="-457200">
              <a:buFont typeface="+mj-lt"/>
              <a:buAutoNum type="arabicParenR"/>
            </a:pPr>
            <a:endParaRPr lang="cs-CZ" sz="2000" dirty="0" smtClean="0"/>
          </a:p>
          <a:p>
            <a:pPr marL="457200" indent="-457200">
              <a:buFont typeface="+mj-lt"/>
              <a:buAutoNum type="arabicParenR"/>
            </a:pPr>
            <a:endParaRPr lang="cs-CZ" sz="2000" dirty="0" smtClean="0"/>
          </a:p>
          <a:p>
            <a:pPr marL="0" indent="0">
              <a:buNone/>
            </a:pPr>
            <a:endParaRPr lang="cs-CZ" sz="2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204864"/>
            <a:ext cx="4544169" cy="3771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Přímá spojnice se šipkou 4"/>
          <p:cNvCxnSpPr/>
          <p:nvPr/>
        </p:nvCxnSpPr>
        <p:spPr>
          <a:xfrm>
            <a:off x="3887924" y="2564904"/>
            <a:ext cx="540060" cy="2016224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42809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800" dirty="0" smtClean="0"/>
              <a:t>Byly použity výřezy z MS Word  2010</a:t>
            </a:r>
            <a:r>
              <a:rPr lang="cs-CZ" sz="2800" smtClean="0"/>
              <a:t>, text </a:t>
            </a:r>
            <a:r>
              <a:rPr lang="cs-CZ" sz="2800" dirty="0" smtClean="0"/>
              <a:t>je zkopírován z internetových stránek školy www.stavarna.com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2056572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Základní pojmy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000" dirty="0" smtClean="0"/>
              <a:t>Ikona MS Word –</a:t>
            </a:r>
          </a:p>
          <a:p>
            <a:endParaRPr lang="cs-CZ" sz="2000" dirty="0"/>
          </a:p>
          <a:p>
            <a:r>
              <a:rPr lang="cs-CZ" sz="2000" dirty="0" smtClean="0"/>
              <a:t>Úvodní rozložení </a:t>
            </a:r>
          </a:p>
          <a:p>
            <a:endParaRPr lang="cs-CZ" sz="2000" dirty="0" smtClean="0"/>
          </a:p>
          <a:p>
            <a:endParaRPr lang="cs-CZ" sz="2000" dirty="0"/>
          </a:p>
          <a:p>
            <a:endParaRPr lang="cs-CZ" sz="2000" dirty="0" smtClean="0"/>
          </a:p>
          <a:p>
            <a:endParaRPr lang="cs-CZ" sz="2000" dirty="0"/>
          </a:p>
          <a:p>
            <a:endParaRPr lang="cs-CZ" sz="2000" dirty="0" smtClean="0"/>
          </a:p>
          <a:p>
            <a:r>
              <a:rPr lang="cs-CZ" sz="2000" dirty="0" smtClean="0"/>
              <a:t>Slouží k formátování písma, odstavce, nastavení stylu…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0513" y="1484784"/>
            <a:ext cx="609600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83" y="3313351"/>
            <a:ext cx="8964488" cy="915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5810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Otevření souboru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000" dirty="0" smtClean="0"/>
              <a:t>Najdeme umístění souboru na našem PC</a:t>
            </a:r>
          </a:p>
          <a:p>
            <a:endParaRPr lang="cs-CZ" sz="2000" dirty="0" smtClean="0"/>
          </a:p>
          <a:p>
            <a:endParaRPr lang="cs-CZ" sz="2000" dirty="0"/>
          </a:p>
          <a:p>
            <a:endParaRPr lang="cs-CZ" sz="2000" dirty="0"/>
          </a:p>
          <a:p>
            <a:endParaRPr lang="cs-CZ" sz="2000" dirty="0" smtClean="0"/>
          </a:p>
          <a:p>
            <a:endParaRPr lang="cs-CZ" sz="2000" dirty="0"/>
          </a:p>
          <a:p>
            <a:pPr marL="0" indent="0">
              <a:buNone/>
            </a:pPr>
            <a:r>
              <a:rPr lang="cs-CZ" sz="2000" dirty="0" smtClean="0"/>
              <a:t>dvojklikem na ikonu či název souboru se dokument otevře, celá cesta </a:t>
            </a:r>
          </a:p>
          <a:p>
            <a:pPr marL="0" indent="0">
              <a:buNone/>
            </a:pPr>
            <a:r>
              <a:rPr lang="cs-CZ" sz="2000" dirty="0" smtClean="0"/>
              <a:t>k souboru se zobrazuje v „adresním řádku“</a:t>
            </a:r>
          </a:p>
          <a:p>
            <a:endParaRPr lang="cs-CZ" sz="2000" dirty="0"/>
          </a:p>
          <a:p>
            <a:endParaRPr lang="cs-CZ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1" y="1988840"/>
            <a:ext cx="9115425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34471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lnSpcReduction="10000"/>
          </a:bodyPr>
          <a:lstStyle/>
          <a:p>
            <a:r>
              <a:rPr lang="cs-CZ" sz="2000" dirty="0"/>
              <a:t>Druhý způsob: </a:t>
            </a:r>
            <a:r>
              <a:rPr lang="cs-CZ" sz="2000" dirty="0" err="1" smtClean="0"/>
              <a:t>spustime</a:t>
            </a:r>
            <a:r>
              <a:rPr lang="cs-CZ" sz="2000" dirty="0" smtClean="0"/>
              <a:t> nejprve </a:t>
            </a:r>
            <a:r>
              <a:rPr lang="cs-CZ" sz="2000" dirty="0"/>
              <a:t>MS Word, </a:t>
            </a:r>
            <a:r>
              <a:rPr lang="cs-CZ" sz="2000" dirty="0" smtClean="0"/>
              <a:t>vybereme nabídku Soubor</a:t>
            </a:r>
          </a:p>
          <a:p>
            <a:endParaRPr lang="cs-CZ" sz="2000" dirty="0"/>
          </a:p>
          <a:p>
            <a:endParaRPr lang="cs-CZ" sz="2000" dirty="0" smtClean="0"/>
          </a:p>
          <a:p>
            <a:endParaRPr lang="cs-CZ" sz="2000" dirty="0"/>
          </a:p>
          <a:p>
            <a:endParaRPr lang="cs-CZ" sz="2000" dirty="0" smtClean="0"/>
          </a:p>
          <a:p>
            <a:endParaRPr lang="cs-CZ" sz="2000" dirty="0"/>
          </a:p>
          <a:p>
            <a:endParaRPr lang="cs-CZ" sz="2000" dirty="0" smtClean="0"/>
          </a:p>
          <a:p>
            <a:endParaRPr lang="cs-CZ" sz="2000" dirty="0"/>
          </a:p>
          <a:p>
            <a:endParaRPr lang="cs-CZ" sz="2000" dirty="0" smtClean="0"/>
          </a:p>
          <a:p>
            <a:pPr marL="0" indent="0">
              <a:buNone/>
            </a:pPr>
            <a:endParaRPr lang="cs-CZ" sz="2000" dirty="0" smtClean="0"/>
          </a:p>
          <a:p>
            <a:pPr marL="0" indent="0">
              <a:buNone/>
            </a:pPr>
            <a:endParaRPr lang="cs-CZ" sz="2000" dirty="0"/>
          </a:p>
          <a:p>
            <a:pPr marL="0" indent="0">
              <a:buNone/>
            </a:pPr>
            <a:endParaRPr lang="cs-CZ" sz="2000" dirty="0" smtClean="0"/>
          </a:p>
          <a:p>
            <a:pPr marL="0" indent="0">
              <a:buNone/>
            </a:pPr>
            <a:r>
              <a:rPr lang="cs-CZ" sz="2000" smtClean="0"/>
              <a:t>a </a:t>
            </a:r>
            <a:r>
              <a:rPr lang="cs-CZ" sz="2000" dirty="0" smtClean="0"/>
              <a:t>buď vidíme soubor mezi naposledy otevřenými, či složku, kde je umístěn, nebo jej najdeme  pomocí průzkumníka</a:t>
            </a:r>
            <a:endParaRPr lang="cs-CZ" sz="2000" dirty="0"/>
          </a:p>
          <a:p>
            <a:endParaRPr lang="cs-CZ" sz="20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16832"/>
            <a:ext cx="8676456" cy="3645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85420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nový dokument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256584"/>
          </a:xfrm>
        </p:spPr>
        <p:txBody>
          <a:bodyPr/>
          <a:lstStyle/>
          <a:p>
            <a:pPr marL="457200" indent="-457200">
              <a:buFont typeface="+mj-lt"/>
              <a:buAutoNum type="arabicParenR"/>
            </a:pPr>
            <a:r>
              <a:rPr lang="cs-CZ" sz="2000" dirty="0" smtClean="0"/>
              <a:t>Otevře se přímo po nastartování MS Word</a:t>
            </a:r>
          </a:p>
          <a:p>
            <a:pPr marL="457200" indent="-457200">
              <a:buFont typeface="+mj-lt"/>
              <a:buAutoNum type="arabicParenR"/>
            </a:pPr>
            <a:r>
              <a:rPr lang="cs-CZ" sz="2000" dirty="0" smtClean="0"/>
              <a:t>Z nabídky Soubor           Nový</a:t>
            </a:r>
          </a:p>
          <a:p>
            <a:endParaRPr lang="cs-CZ" sz="2000" dirty="0"/>
          </a:p>
          <a:p>
            <a:endParaRPr lang="cs-CZ" sz="2000" dirty="0" smtClean="0"/>
          </a:p>
          <a:p>
            <a:endParaRPr lang="cs-CZ" sz="2000" dirty="0"/>
          </a:p>
          <a:p>
            <a:endParaRPr lang="cs-CZ" sz="2000" dirty="0" smtClean="0"/>
          </a:p>
          <a:p>
            <a:endParaRPr lang="cs-CZ" sz="2000" dirty="0"/>
          </a:p>
          <a:p>
            <a:endParaRPr lang="cs-CZ" sz="2000" dirty="0" smtClean="0"/>
          </a:p>
          <a:p>
            <a:endParaRPr lang="cs-CZ" sz="2000" dirty="0"/>
          </a:p>
          <a:p>
            <a:endParaRPr lang="cs-CZ" sz="2000" dirty="0" smtClean="0"/>
          </a:p>
          <a:p>
            <a:endParaRPr lang="cs-CZ" sz="2000" dirty="0"/>
          </a:p>
          <a:p>
            <a:endParaRPr lang="cs-CZ" sz="2000" dirty="0" smtClean="0"/>
          </a:p>
          <a:p>
            <a:endParaRPr lang="cs-CZ" sz="2000" dirty="0"/>
          </a:p>
          <a:p>
            <a:pPr marL="0" indent="0">
              <a:buNone/>
            </a:pPr>
            <a:r>
              <a:rPr lang="cs-CZ" sz="2000" dirty="0" smtClean="0"/>
              <a:t>Lze si vybrat konkrétní typ dokumentu</a:t>
            </a:r>
          </a:p>
          <a:p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11" y="2276872"/>
            <a:ext cx="9040546" cy="3881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Přímá spojnice se šipkou 4"/>
          <p:cNvCxnSpPr/>
          <p:nvPr/>
        </p:nvCxnSpPr>
        <p:spPr>
          <a:xfrm>
            <a:off x="2867717" y="2000794"/>
            <a:ext cx="275807" cy="0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14405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218" y="1833947"/>
            <a:ext cx="4867275" cy="134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písmo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525963"/>
          </a:xfrm>
        </p:spPr>
        <p:txBody>
          <a:bodyPr>
            <a:normAutofit lnSpcReduction="10000"/>
          </a:bodyPr>
          <a:lstStyle/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r>
              <a:rPr lang="cs-CZ" sz="2000" dirty="0" smtClean="0"/>
              <a:t>Vzhled písma</a:t>
            </a:r>
          </a:p>
          <a:p>
            <a:r>
              <a:rPr lang="cs-CZ" sz="2000" dirty="0" smtClean="0"/>
              <a:t>Velikost písma – rozevírací nabídka libovolné velikosti</a:t>
            </a:r>
          </a:p>
          <a:p>
            <a:r>
              <a:rPr lang="cs-CZ" sz="2000" dirty="0" smtClean="0"/>
              <a:t>Zvětšení (</a:t>
            </a:r>
            <a:r>
              <a:rPr lang="cs-CZ" sz="2000" dirty="0"/>
              <a:t>z</a:t>
            </a:r>
            <a:r>
              <a:rPr lang="cs-CZ" sz="2000" dirty="0" smtClean="0"/>
              <a:t>menšení) písma – postupná změna velikosti písma</a:t>
            </a:r>
          </a:p>
          <a:p>
            <a:r>
              <a:rPr lang="cs-CZ" sz="2000" b="1" dirty="0" smtClean="0"/>
              <a:t>Tučné písmo</a:t>
            </a:r>
          </a:p>
          <a:p>
            <a:r>
              <a:rPr lang="cs-CZ" sz="2000" i="1" dirty="0" smtClean="0"/>
              <a:t>Kurzíva </a:t>
            </a:r>
            <a:r>
              <a:rPr lang="cs-CZ" sz="2000" dirty="0" smtClean="0"/>
              <a:t>                        </a:t>
            </a:r>
          </a:p>
          <a:p>
            <a:r>
              <a:rPr lang="cs-CZ" sz="2000" u="sng" dirty="0" smtClean="0"/>
              <a:t>Podtržené písmo</a:t>
            </a:r>
            <a:endParaRPr lang="cs-CZ" sz="2000" u="sng" dirty="0"/>
          </a:p>
        </p:txBody>
      </p:sp>
      <p:cxnSp>
        <p:nvCxnSpPr>
          <p:cNvPr id="5" name="Přímá spojnice se šipkou 4"/>
          <p:cNvCxnSpPr/>
          <p:nvPr/>
        </p:nvCxnSpPr>
        <p:spPr>
          <a:xfrm flipV="1">
            <a:off x="2051720" y="2636912"/>
            <a:ext cx="504056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Přímá spojnice se šipkou 6"/>
          <p:cNvCxnSpPr/>
          <p:nvPr/>
        </p:nvCxnSpPr>
        <p:spPr>
          <a:xfrm flipV="1">
            <a:off x="2411760" y="2636912"/>
            <a:ext cx="1260140" cy="16561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se šipkou 8"/>
          <p:cNvCxnSpPr/>
          <p:nvPr/>
        </p:nvCxnSpPr>
        <p:spPr>
          <a:xfrm flipV="1">
            <a:off x="3275856" y="2636912"/>
            <a:ext cx="792088" cy="18722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225" y="5013176"/>
            <a:ext cx="1274719" cy="510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8623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písmo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r>
              <a:rPr lang="cs-CZ" sz="2000" dirty="0" smtClean="0"/>
              <a:t>Přeškrtnuté písmo</a:t>
            </a:r>
          </a:p>
          <a:p>
            <a:r>
              <a:rPr lang="cs-CZ" sz="2000" dirty="0" smtClean="0"/>
              <a:t>Dolní index</a:t>
            </a:r>
          </a:p>
          <a:p>
            <a:r>
              <a:rPr lang="cs-CZ" sz="2000" dirty="0" smtClean="0"/>
              <a:t>Horní index</a:t>
            </a:r>
          </a:p>
          <a:p>
            <a:endParaRPr lang="cs-CZ" sz="2000" dirty="0"/>
          </a:p>
          <a:p>
            <a:r>
              <a:rPr lang="cs-CZ" sz="2000" dirty="0" smtClean="0"/>
              <a:t>Efekty písma</a:t>
            </a:r>
          </a:p>
          <a:p>
            <a:r>
              <a:rPr lang="cs-CZ" sz="2000" dirty="0" smtClean="0"/>
              <a:t>Pozadí písma</a:t>
            </a:r>
          </a:p>
          <a:p>
            <a:r>
              <a:rPr lang="cs-CZ" sz="2000" dirty="0" smtClean="0"/>
              <a:t>Barva písma</a:t>
            </a:r>
            <a:endParaRPr lang="cs-CZ" sz="2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575875"/>
            <a:ext cx="4660091" cy="1467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Přímá spojnice se šipkou 4"/>
          <p:cNvCxnSpPr/>
          <p:nvPr/>
        </p:nvCxnSpPr>
        <p:spPr>
          <a:xfrm flipV="1">
            <a:off x="2914780" y="2686465"/>
            <a:ext cx="648072" cy="117458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Skupina 24"/>
          <p:cNvGrpSpPr/>
          <p:nvPr/>
        </p:nvGrpSpPr>
        <p:grpSpPr>
          <a:xfrm>
            <a:off x="2405918" y="2686464"/>
            <a:ext cx="1440161" cy="1596199"/>
            <a:chOff x="2411760" y="2686465"/>
            <a:chExt cx="1440160" cy="1750647"/>
          </a:xfrm>
        </p:grpSpPr>
        <p:cxnSp>
          <p:nvCxnSpPr>
            <p:cNvPr id="22" name="Přímá spojnice 21"/>
            <p:cNvCxnSpPr/>
            <p:nvPr/>
          </p:nvCxnSpPr>
          <p:spPr>
            <a:xfrm>
              <a:off x="2411760" y="4437112"/>
              <a:ext cx="115212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Přímá spojnice se šipkou 23"/>
            <p:cNvCxnSpPr/>
            <p:nvPr/>
          </p:nvCxnSpPr>
          <p:spPr>
            <a:xfrm flipV="1">
              <a:off x="3563888" y="2686465"/>
              <a:ext cx="288032" cy="1750647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Skupina 29"/>
          <p:cNvGrpSpPr/>
          <p:nvPr/>
        </p:nvGrpSpPr>
        <p:grpSpPr>
          <a:xfrm>
            <a:off x="2411760" y="2688055"/>
            <a:ext cx="1800200" cy="1893073"/>
            <a:chOff x="2411760" y="2688055"/>
            <a:chExt cx="1800200" cy="2109097"/>
          </a:xfrm>
        </p:grpSpPr>
        <p:cxnSp>
          <p:nvCxnSpPr>
            <p:cNvPr id="27" name="Přímá spojnice 26"/>
            <p:cNvCxnSpPr/>
            <p:nvPr/>
          </p:nvCxnSpPr>
          <p:spPr>
            <a:xfrm>
              <a:off x="2411760" y="4797152"/>
              <a:ext cx="144016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Přímá spojnice se šipkou 28"/>
            <p:cNvCxnSpPr/>
            <p:nvPr/>
          </p:nvCxnSpPr>
          <p:spPr>
            <a:xfrm flipV="1">
              <a:off x="3851920" y="2688055"/>
              <a:ext cx="360040" cy="2109097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Skupina 34"/>
          <p:cNvGrpSpPr/>
          <p:nvPr/>
        </p:nvGrpSpPr>
        <p:grpSpPr>
          <a:xfrm>
            <a:off x="2411759" y="2686465"/>
            <a:ext cx="2295255" cy="2542735"/>
            <a:chOff x="2411760" y="2852936"/>
            <a:chExt cx="2232248" cy="2376264"/>
          </a:xfrm>
        </p:grpSpPr>
        <p:cxnSp>
          <p:nvCxnSpPr>
            <p:cNvPr id="32" name="Přímá spojnice 31"/>
            <p:cNvCxnSpPr/>
            <p:nvPr/>
          </p:nvCxnSpPr>
          <p:spPr>
            <a:xfrm>
              <a:off x="2411760" y="5229200"/>
              <a:ext cx="162018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Přímá spojnice se šipkou 33"/>
            <p:cNvCxnSpPr/>
            <p:nvPr/>
          </p:nvCxnSpPr>
          <p:spPr>
            <a:xfrm flipV="1">
              <a:off x="4031940" y="2852936"/>
              <a:ext cx="612068" cy="237626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Skupina 39"/>
          <p:cNvGrpSpPr/>
          <p:nvPr/>
        </p:nvGrpSpPr>
        <p:grpSpPr>
          <a:xfrm>
            <a:off x="2411760" y="2688055"/>
            <a:ext cx="2664296" cy="2901185"/>
            <a:chOff x="2411760" y="2852936"/>
            <a:chExt cx="2664296" cy="2736304"/>
          </a:xfrm>
        </p:grpSpPr>
        <p:cxnSp>
          <p:nvCxnSpPr>
            <p:cNvPr id="37" name="Přímá spojnice 36"/>
            <p:cNvCxnSpPr/>
            <p:nvPr/>
          </p:nvCxnSpPr>
          <p:spPr>
            <a:xfrm>
              <a:off x="2411760" y="5589240"/>
              <a:ext cx="189799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Přímá spojnice se šipkou 38"/>
            <p:cNvCxnSpPr/>
            <p:nvPr/>
          </p:nvCxnSpPr>
          <p:spPr>
            <a:xfrm flipV="1">
              <a:off x="4337974" y="2852936"/>
              <a:ext cx="738082" cy="273630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Skupina 44"/>
          <p:cNvGrpSpPr/>
          <p:nvPr/>
        </p:nvGrpSpPr>
        <p:grpSpPr>
          <a:xfrm>
            <a:off x="2411759" y="2688055"/>
            <a:ext cx="3168353" cy="3189217"/>
            <a:chOff x="2411759" y="2688055"/>
            <a:chExt cx="3168353" cy="3189217"/>
          </a:xfrm>
        </p:grpSpPr>
        <p:cxnSp>
          <p:nvCxnSpPr>
            <p:cNvPr id="42" name="Přímá spojnice 41"/>
            <p:cNvCxnSpPr/>
            <p:nvPr/>
          </p:nvCxnSpPr>
          <p:spPr>
            <a:xfrm>
              <a:off x="2411759" y="5877272"/>
              <a:ext cx="244827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Přímá spojnice se šipkou 43"/>
            <p:cNvCxnSpPr/>
            <p:nvPr/>
          </p:nvCxnSpPr>
          <p:spPr>
            <a:xfrm flipV="1">
              <a:off x="4860032" y="2688055"/>
              <a:ext cx="720080" cy="3189217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49109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odstavce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pPr marL="0" indent="0">
              <a:buNone/>
            </a:pPr>
            <a:endParaRPr lang="cs-CZ" sz="2000" dirty="0" smtClean="0"/>
          </a:p>
          <a:p>
            <a:pPr marL="0" indent="0">
              <a:buNone/>
            </a:pPr>
            <a:r>
              <a:rPr lang="cs-CZ" sz="2000" dirty="0" smtClean="0"/>
              <a:t>Zarovnávání textu:</a:t>
            </a:r>
          </a:p>
          <a:p>
            <a:r>
              <a:rPr lang="cs-CZ" sz="2000" dirty="0" smtClean="0"/>
              <a:t>Vpravo</a:t>
            </a:r>
          </a:p>
          <a:p>
            <a:r>
              <a:rPr lang="cs-CZ" sz="2000" dirty="0" smtClean="0"/>
              <a:t>Na střed</a:t>
            </a:r>
          </a:p>
          <a:p>
            <a:r>
              <a:rPr lang="cs-CZ" sz="2000" dirty="0" smtClean="0"/>
              <a:t>Vlevo</a:t>
            </a:r>
          </a:p>
          <a:p>
            <a:r>
              <a:rPr lang="cs-CZ" sz="2000" dirty="0" smtClean="0"/>
              <a:t>Do bloku</a:t>
            </a:r>
            <a:endParaRPr lang="cs-CZ" sz="2000" dirty="0"/>
          </a:p>
          <a:p>
            <a:endParaRPr lang="cs-CZ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340768"/>
            <a:ext cx="4149460" cy="1907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Přímá spojnice se šipkou 4"/>
          <p:cNvCxnSpPr/>
          <p:nvPr/>
        </p:nvCxnSpPr>
        <p:spPr>
          <a:xfrm flipV="1">
            <a:off x="1979712" y="2780928"/>
            <a:ext cx="1008112" cy="15121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Skupina 10"/>
          <p:cNvGrpSpPr/>
          <p:nvPr/>
        </p:nvGrpSpPr>
        <p:grpSpPr>
          <a:xfrm>
            <a:off x="1979712" y="2708920"/>
            <a:ext cx="1296144" cy="1944216"/>
            <a:chOff x="1835696" y="2780928"/>
            <a:chExt cx="1440160" cy="1872208"/>
          </a:xfrm>
        </p:grpSpPr>
        <p:cxnSp>
          <p:nvCxnSpPr>
            <p:cNvPr id="8" name="Přímá spojnice 7"/>
            <p:cNvCxnSpPr/>
            <p:nvPr/>
          </p:nvCxnSpPr>
          <p:spPr>
            <a:xfrm>
              <a:off x="1835696" y="4653136"/>
              <a:ext cx="100811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Přímá spojnice se šipkou 9"/>
            <p:cNvCxnSpPr/>
            <p:nvPr/>
          </p:nvCxnSpPr>
          <p:spPr>
            <a:xfrm flipV="1">
              <a:off x="2843808" y="2780928"/>
              <a:ext cx="432048" cy="187220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Skupina 15"/>
          <p:cNvGrpSpPr/>
          <p:nvPr/>
        </p:nvGrpSpPr>
        <p:grpSpPr>
          <a:xfrm>
            <a:off x="1979712" y="2708920"/>
            <a:ext cx="1728192" cy="2304256"/>
            <a:chOff x="1979712" y="2708920"/>
            <a:chExt cx="1728192" cy="2304256"/>
          </a:xfrm>
        </p:grpSpPr>
        <p:cxnSp>
          <p:nvCxnSpPr>
            <p:cNvPr id="13" name="Přímá spojnice 12"/>
            <p:cNvCxnSpPr/>
            <p:nvPr/>
          </p:nvCxnSpPr>
          <p:spPr>
            <a:xfrm>
              <a:off x="1979712" y="5013176"/>
              <a:ext cx="129614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Přímá spojnice se šipkou 14"/>
            <p:cNvCxnSpPr/>
            <p:nvPr/>
          </p:nvCxnSpPr>
          <p:spPr>
            <a:xfrm flipV="1">
              <a:off x="3275856" y="2708920"/>
              <a:ext cx="432048" cy="230425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Skupina 20"/>
          <p:cNvGrpSpPr/>
          <p:nvPr/>
        </p:nvGrpSpPr>
        <p:grpSpPr>
          <a:xfrm>
            <a:off x="1979712" y="2708920"/>
            <a:ext cx="2088232" cy="2664296"/>
            <a:chOff x="1979712" y="2780928"/>
            <a:chExt cx="2088232" cy="2592288"/>
          </a:xfrm>
        </p:grpSpPr>
        <p:cxnSp>
          <p:nvCxnSpPr>
            <p:cNvPr id="18" name="Přímá spojnice 17"/>
            <p:cNvCxnSpPr/>
            <p:nvPr/>
          </p:nvCxnSpPr>
          <p:spPr>
            <a:xfrm>
              <a:off x="1979712" y="5373216"/>
              <a:ext cx="172819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Přímá spojnice se šipkou 19"/>
            <p:cNvCxnSpPr/>
            <p:nvPr/>
          </p:nvCxnSpPr>
          <p:spPr>
            <a:xfrm flipV="1">
              <a:off x="3707904" y="2780928"/>
              <a:ext cx="360040" cy="25922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78229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pohyb kurzoru v textu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000" dirty="0" smtClean="0"/>
              <a:t>Kurzor myši označuje pozici, na  které se zobrazí znak, jež stiskneme na klávesnici</a:t>
            </a:r>
          </a:p>
          <a:p>
            <a:r>
              <a:rPr lang="cs-CZ" sz="2000" dirty="0" smtClean="0"/>
              <a:t>Pozici kurzoru lze měnit pomocí myši, kurzorových kláves (šipek) na klávesnici</a:t>
            </a:r>
          </a:p>
          <a:p>
            <a:r>
              <a:rPr lang="cs-CZ" sz="2000" dirty="0" smtClean="0"/>
              <a:t>Pro rychlý přesun lze použít i klávesové zkratky:</a:t>
            </a:r>
          </a:p>
          <a:p>
            <a:pPr marL="0" indent="0">
              <a:buNone/>
            </a:pPr>
            <a:endParaRPr lang="cs-CZ" sz="2000" dirty="0" smtClean="0"/>
          </a:p>
          <a:p>
            <a:pPr marL="0" indent="0">
              <a:buNone/>
            </a:pPr>
            <a:r>
              <a:rPr lang="cs-CZ" sz="2000" dirty="0"/>
              <a:t> </a:t>
            </a:r>
            <a:r>
              <a:rPr lang="cs-CZ" sz="2000" dirty="0" smtClean="0"/>
              <a:t>     HOME		kurzor se umístí na začátek řádku</a:t>
            </a:r>
          </a:p>
          <a:p>
            <a:pPr marL="0" indent="0">
              <a:buNone/>
            </a:pPr>
            <a:r>
              <a:rPr lang="cs-CZ" sz="2000" dirty="0" smtClean="0"/>
              <a:t>      CTRL + HOME		kurzor se umístí na začátek textu</a:t>
            </a:r>
          </a:p>
          <a:p>
            <a:pPr marL="0" indent="0">
              <a:buNone/>
            </a:pPr>
            <a:r>
              <a:rPr lang="cs-CZ" sz="2000" dirty="0" smtClean="0"/>
              <a:t>      END 			kurzor </a:t>
            </a:r>
            <a:r>
              <a:rPr lang="cs-CZ" sz="2000" dirty="0"/>
              <a:t>se umístí na </a:t>
            </a:r>
            <a:r>
              <a:rPr lang="cs-CZ" sz="2000" dirty="0" smtClean="0"/>
              <a:t>konec řádku</a:t>
            </a:r>
          </a:p>
          <a:p>
            <a:pPr marL="0" indent="0">
              <a:buNone/>
            </a:pPr>
            <a:r>
              <a:rPr lang="cs-CZ" sz="2000" dirty="0"/>
              <a:t> </a:t>
            </a:r>
            <a:r>
              <a:rPr lang="cs-CZ" sz="2000" dirty="0" smtClean="0"/>
              <a:t>     </a:t>
            </a:r>
            <a:r>
              <a:rPr lang="cs-CZ" sz="2000" dirty="0" err="1" smtClean="0"/>
              <a:t>CTRl</a:t>
            </a:r>
            <a:r>
              <a:rPr lang="cs-CZ" sz="2000" dirty="0" smtClean="0"/>
              <a:t> + END		</a:t>
            </a:r>
            <a:r>
              <a:rPr lang="cs-CZ" sz="2000" dirty="0"/>
              <a:t>kurzor se umístí na </a:t>
            </a:r>
            <a:r>
              <a:rPr lang="cs-CZ" sz="2000" dirty="0" smtClean="0"/>
              <a:t>konec </a:t>
            </a:r>
            <a:r>
              <a:rPr lang="cs-CZ" sz="2000" dirty="0"/>
              <a:t>textu</a:t>
            </a:r>
          </a:p>
          <a:p>
            <a:pPr marL="0" indent="0">
              <a:buNone/>
            </a:pPr>
            <a:endParaRPr lang="cs-CZ" sz="2000" dirty="0" smtClean="0"/>
          </a:p>
        </p:txBody>
      </p:sp>
    </p:spTree>
    <p:extLst>
      <p:ext uri="{BB962C8B-B14F-4D97-AF65-F5344CB8AC3E}">
        <p14:creationId xmlns:p14="http://schemas.microsoft.com/office/powerpoint/2010/main" val="282405031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605</TotalTime>
  <Words>396</Words>
  <Application>Microsoft Office PowerPoint</Application>
  <PresentationFormat>Předvádění na obrazovce (4:3)</PresentationFormat>
  <Paragraphs>123</Paragraphs>
  <Slides>14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Motiv systému Office</vt:lpstr>
      <vt:lpstr>Základní pojmy a formátování textu – MS Word 2010</vt:lpstr>
      <vt:lpstr>Základní pojmy</vt:lpstr>
      <vt:lpstr>Otevření souboru</vt:lpstr>
      <vt:lpstr>Prezentace aplikace PowerPoint</vt:lpstr>
      <vt:lpstr>nový dokument</vt:lpstr>
      <vt:lpstr>písmo</vt:lpstr>
      <vt:lpstr>písmo</vt:lpstr>
      <vt:lpstr>odstavce</vt:lpstr>
      <vt:lpstr>pohyb kurzoru v textu</vt:lpstr>
      <vt:lpstr>mazání znaků</vt:lpstr>
      <vt:lpstr>úkoly</vt:lpstr>
      <vt:lpstr>uložení souboru</vt:lpstr>
      <vt:lpstr>změna typu souboru</vt:lpstr>
      <vt:lpstr>Prezentace aplikace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kantor</dc:creator>
  <cp:lastModifiedBy>kantor</cp:lastModifiedBy>
  <cp:revision>31</cp:revision>
  <dcterms:created xsi:type="dcterms:W3CDTF">2012-11-16T17:01:48Z</dcterms:created>
  <dcterms:modified xsi:type="dcterms:W3CDTF">2012-12-02T16:36:21Z</dcterms:modified>
</cp:coreProperties>
</file>