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handoutMasterIdLst>
    <p:handoutMasterId r:id="rId10"/>
  </p:handoutMasterIdLst>
  <p:sldIdLst>
    <p:sldId id="260" r:id="rId2"/>
    <p:sldId id="264" r:id="rId3"/>
    <p:sldId id="269" r:id="rId4"/>
    <p:sldId id="270" r:id="rId5"/>
    <p:sldId id="272" r:id="rId6"/>
    <p:sldId id="27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5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2" autoAdjust="0"/>
    <p:restoredTop sz="94577" autoAdjust="0"/>
  </p:normalViewPr>
  <p:slideViewPr>
    <p:cSldViewPr>
      <p:cViewPr varScale="1">
        <p:scale>
          <a:sx n="71" d="100"/>
          <a:sy n="71" d="100"/>
        </p:scale>
        <p:origin x="-13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 dirty="0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171122D8-28E7-45F4-9810-C06D033AF22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237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8675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sp>
            <p:nvSpPr>
              <p:cNvPr id="28676" name="Rectangle 4"/>
              <p:cNvSpPr>
                <a:spLocks noChangeArrowheads="1"/>
              </p:cNvSpPr>
              <p:nvPr/>
            </p:nvSpPr>
            <p:spPr bwMode="ltGray">
              <a:xfrm>
                <a:off x="2112" y="0"/>
                <a:ext cx="3648" cy="9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grpSp>
            <p:nvGrpSpPr>
              <p:cNvPr id="28677" name="Group 5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60" cy="4320"/>
                <a:chOff x="0" y="0"/>
                <a:chExt cx="5760" cy="4320"/>
              </a:xfrm>
            </p:grpSpPr>
            <p:sp>
              <p:nvSpPr>
                <p:cNvPr id="28678" name="Line 6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79" name="Line 7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0" name="Line 8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1" name="Line 9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2" name="Line 10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3" name="Line 11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4" name="Line 12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5" name="Line 13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6" name="Line 14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7" name="Line 15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8" name="Line 16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89" name="Line 17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0" name="Line 18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1" name="Line 19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2" name="Line 20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3" name="Line 21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4" name="Line 22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5" name="Line 23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6" name="Line 24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7" name="Line 25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8" name="Line 26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699" name="Line 27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0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1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2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3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4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5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6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7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8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09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0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1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2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3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4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5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6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7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8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19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0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1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2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3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4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5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6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7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8728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sp>
            <p:nvSpPr>
              <p:cNvPr id="28729" name="Line 57"/>
              <p:cNvSpPr>
                <a:spLocks noChangeShapeType="1"/>
              </p:cNvSpPr>
              <p:nvPr/>
            </p:nvSpPr>
            <p:spPr bwMode="ltGray">
              <a:xfrm>
                <a:off x="5568" y="0"/>
                <a:ext cx="0" cy="1488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0" name="Group 58"/>
            <p:cNvGrpSpPr>
              <a:grpSpLocks/>
            </p:cNvGrpSpPr>
            <p:nvPr userDrawn="1"/>
          </p:nvGrpSpPr>
          <p:grpSpPr bwMode="auto">
            <a:xfrm>
              <a:off x="3" y="559"/>
              <a:ext cx="4192" cy="1796"/>
              <a:chOff x="3" y="559"/>
              <a:chExt cx="4192" cy="1796"/>
            </a:xfrm>
          </p:grpSpPr>
          <p:sp>
            <p:nvSpPr>
              <p:cNvPr id="28731" name="Line 59"/>
              <p:cNvSpPr>
                <a:spLocks noChangeShapeType="1"/>
              </p:cNvSpPr>
              <p:nvPr/>
            </p:nvSpPr>
            <p:spPr bwMode="ltGray">
              <a:xfrm>
                <a:off x="506" y="559"/>
                <a:ext cx="0" cy="1796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2" name="Line 60"/>
              <p:cNvSpPr>
                <a:spLocks noChangeShapeType="1"/>
              </p:cNvSpPr>
              <p:nvPr/>
            </p:nvSpPr>
            <p:spPr bwMode="ltGray">
              <a:xfrm flipH="1" flipV="1">
                <a:off x="3" y="1924"/>
                <a:ext cx="32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3" name="Line 61"/>
              <p:cNvSpPr>
                <a:spLocks noChangeShapeType="1"/>
              </p:cNvSpPr>
              <p:nvPr/>
            </p:nvSpPr>
            <p:spPr bwMode="ltGray">
              <a:xfrm flipH="1" flipV="1">
                <a:off x="384" y="938"/>
                <a:ext cx="3811" cy="1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4" name="Arc 62"/>
              <p:cNvSpPr>
                <a:spLocks/>
              </p:cNvSpPr>
              <p:nvPr/>
            </p:nvSpPr>
            <p:spPr bwMode="ltGray">
              <a:xfrm rot="16200000" flipH="1">
                <a:off x="426" y="860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  <p:grpSp>
          <p:nvGrpSpPr>
            <p:cNvPr id="28735" name="Group 63"/>
            <p:cNvGrpSpPr>
              <a:grpSpLocks/>
            </p:cNvGrpSpPr>
            <p:nvPr userDrawn="1"/>
          </p:nvGrpSpPr>
          <p:grpSpPr bwMode="auto">
            <a:xfrm>
              <a:off x="1480" y="1952"/>
              <a:ext cx="3808" cy="1812"/>
              <a:chOff x="1480" y="1952"/>
              <a:chExt cx="3808" cy="1812"/>
            </a:xfrm>
          </p:grpSpPr>
          <p:sp>
            <p:nvSpPr>
              <p:cNvPr id="28736" name="Line 64"/>
              <p:cNvSpPr>
                <a:spLocks noChangeShapeType="1"/>
              </p:cNvSpPr>
              <p:nvPr/>
            </p:nvSpPr>
            <p:spPr bwMode="ltGray">
              <a:xfrm flipV="1">
                <a:off x="1480" y="3442"/>
                <a:ext cx="38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7" name="Line 65"/>
              <p:cNvSpPr>
                <a:spLocks noChangeShapeType="1"/>
              </p:cNvSpPr>
              <p:nvPr/>
            </p:nvSpPr>
            <p:spPr bwMode="ltGray">
              <a:xfrm flipH="1">
                <a:off x="5172" y="1952"/>
                <a:ext cx="0" cy="181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8738" name="Arc 66"/>
              <p:cNvSpPr>
                <a:spLocks/>
              </p:cNvSpPr>
              <p:nvPr/>
            </p:nvSpPr>
            <p:spPr bwMode="ltGray">
              <a:xfrm rot="5400000">
                <a:off x="5097" y="3346"/>
                <a:ext cx="156" cy="157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8739" name="Rectangle 67"/>
          <p:cNvSpPr>
            <a:spLocks noGrp="1" noChangeArrowheads="1"/>
          </p:cNvSpPr>
          <p:nvPr>
            <p:ph type="ctrTitle"/>
          </p:nvPr>
        </p:nvSpPr>
        <p:spPr>
          <a:xfrm>
            <a:off x="990600" y="17526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28740" name="Rectangle 68" descr="Rectangle: Click to edit Master text styles&#10;Second level&#10;Third level&#10;Fourth level&#10;Fifth level"/>
          <p:cNvSpPr>
            <a:spLocks noGrp="1" noChangeArrowheads="1"/>
          </p:cNvSpPr>
          <p:nvPr>
            <p:ph type="subTitle" idx="1"/>
          </p:nvPr>
        </p:nvSpPr>
        <p:spPr>
          <a:xfrm>
            <a:off x="990600" y="3309938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8741" name="Rectangle 6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2" name="Rectangle 7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28743" name="Rectangle 7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906FBD6-3420-4B3D-A5A9-D9E7F66129F0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§"/>
              <a:defRPr/>
            </a:lvl1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3BC09F-69A4-499B-9584-51460F4667A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765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5A531-5003-426C-99A3-9E4800BF5149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315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188" y="1484313"/>
            <a:ext cx="3992562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150" y="1484313"/>
            <a:ext cx="3992563" cy="5184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7C4C2-53B3-43F1-9F77-FD51DF76D2F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51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E4B5A3-201B-43E7-B103-E6D91FB8790B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76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72CB9-F90B-4CDA-A41D-30CAA3EE29D1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02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9A30B-5097-4B6C-BB5C-41163D97160D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79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E8B24-4AE1-425D-9E83-B82143A7BD20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23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B1F238-2997-440D-B546-D298CB8E20A5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570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4F238E-94E9-482E-A7CC-3DB0146EEA7A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15125" y="333375"/>
            <a:ext cx="2033588" cy="63357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11188" y="333375"/>
            <a:ext cx="5951537" cy="63357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6687B6-47E8-4964-9CC6-7115D43BFBF7}" type="slidenum">
              <a:rPr lang="cs-CZ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939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pSp>
          <p:nvGrpSpPr>
            <p:cNvPr id="27651" name="Group 3"/>
            <p:cNvGrpSpPr>
              <a:grpSpLocks/>
            </p:cNvGrpSpPr>
            <p:nvPr/>
          </p:nvGrpSpPr>
          <p:grpSpPr bwMode="auto">
            <a:xfrm>
              <a:off x="0" y="0"/>
              <a:ext cx="5760" cy="4320"/>
              <a:chOff x="0" y="0"/>
              <a:chExt cx="5760" cy="4320"/>
            </a:xfrm>
          </p:grpSpPr>
          <p:grpSp>
            <p:nvGrpSpPr>
              <p:cNvPr id="27652" name="Group 4"/>
              <p:cNvGrpSpPr>
                <a:grpSpLocks/>
              </p:cNvGrpSpPr>
              <p:nvPr/>
            </p:nvGrpSpPr>
            <p:grpSpPr bwMode="auto">
              <a:xfrm>
                <a:off x="0" y="192"/>
                <a:ext cx="5760" cy="4032"/>
                <a:chOff x="0" y="192"/>
                <a:chExt cx="5760" cy="4032"/>
              </a:xfrm>
            </p:grpSpPr>
            <p:sp>
              <p:nvSpPr>
                <p:cNvPr id="27653" name="Line 5"/>
                <p:cNvSpPr>
                  <a:spLocks noChangeShapeType="1"/>
                </p:cNvSpPr>
                <p:nvPr/>
              </p:nvSpPr>
              <p:spPr bwMode="white">
                <a:xfrm>
                  <a:off x="0" y="19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4" name="Line 6"/>
                <p:cNvSpPr>
                  <a:spLocks noChangeShapeType="1"/>
                </p:cNvSpPr>
                <p:nvPr/>
              </p:nvSpPr>
              <p:spPr bwMode="white">
                <a:xfrm>
                  <a:off x="0" y="38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5" name="Line 7"/>
                <p:cNvSpPr>
                  <a:spLocks noChangeShapeType="1"/>
                </p:cNvSpPr>
                <p:nvPr/>
              </p:nvSpPr>
              <p:spPr bwMode="white">
                <a:xfrm>
                  <a:off x="0" y="57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6" name="Line 8"/>
                <p:cNvSpPr>
                  <a:spLocks noChangeShapeType="1"/>
                </p:cNvSpPr>
                <p:nvPr/>
              </p:nvSpPr>
              <p:spPr bwMode="white">
                <a:xfrm>
                  <a:off x="0" y="76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7" name="Line 9"/>
                <p:cNvSpPr>
                  <a:spLocks noChangeShapeType="1"/>
                </p:cNvSpPr>
                <p:nvPr/>
              </p:nvSpPr>
              <p:spPr bwMode="white">
                <a:xfrm>
                  <a:off x="0" y="96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8" name="Line 10"/>
                <p:cNvSpPr>
                  <a:spLocks noChangeShapeType="1"/>
                </p:cNvSpPr>
                <p:nvPr/>
              </p:nvSpPr>
              <p:spPr bwMode="white">
                <a:xfrm>
                  <a:off x="0" y="115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59" name="Line 11"/>
                <p:cNvSpPr>
                  <a:spLocks noChangeShapeType="1"/>
                </p:cNvSpPr>
                <p:nvPr/>
              </p:nvSpPr>
              <p:spPr bwMode="white">
                <a:xfrm>
                  <a:off x="0" y="134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0" name="Line 12"/>
                <p:cNvSpPr>
                  <a:spLocks noChangeShapeType="1"/>
                </p:cNvSpPr>
                <p:nvPr/>
              </p:nvSpPr>
              <p:spPr bwMode="white">
                <a:xfrm>
                  <a:off x="0" y="153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1" name="Line 13"/>
                <p:cNvSpPr>
                  <a:spLocks noChangeShapeType="1"/>
                </p:cNvSpPr>
                <p:nvPr/>
              </p:nvSpPr>
              <p:spPr bwMode="white">
                <a:xfrm>
                  <a:off x="0" y="172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2" name="Line 14"/>
                <p:cNvSpPr>
                  <a:spLocks noChangeShapeType="1"/>
                </p:cNvSpPr>
                <p:nvPr/>
              </p:nvSpPr>
              <p:spPr bwMode="white">
                <a:xfrm>
                  <a:off x="0" y="192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3" name="Line 15"/>
                <p:cNvSpPr>
                  <a:spLocks noChangeShapeType="1"/>
                </p:cNvSpPr>
                <p:nvPr/>
              </p:nvSpPr>
              <p:spPr bwMode="white">
                <a:xfrm>
                  <a:off x="0" y="211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4" name="Line 16"/>
                <p:cNvSpPr>
                  <a:spLocks noChangeShapeType="1"/>
                </p:cNvSpPr>
                <p:nvPr/>
              </p:nvSpPr>
              <p:spPr bwMode="white">
                <a:xfrm>
                  <a:off x="0" y="230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5" name="Line 17"/>
                <p:cNvSpPr>
                  <a:spLocks noChangeShapeType="1"/>
                </p:cNvSpPr>
                <p:nvPr/>
              </p:nvSpPr>
              <p:spPr bwMode="white">
                <a:xfrm>
                  <a:off x="0" y="249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6" name="Line 18"/>
                <p:cNvSpPr>
                  <a:spLocks noChangeShapeType="1"/>
                </p:cNvSpPr>
                <p:nvPr/>
              </p:nvSpPr>
              <p:spPr bwMode="white">
                <a:xfrm>
                  <a:off x="0" y="268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7" name="Line 19"/>
                <p:cNvSpPr>
                  <a:spLocks noChangeShapeType="1"/>
                </p:cNvSpPr>
                <p:nvPr/>
              </p:nvSpPr>
              <p:spPr bwMode="white">
                <a:xfrm>
                  <a:off x="0" y="288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8" name="Line 20"/>
                <p:cNvSpPr>
                  <a:spLocks noChangeShapeType="1"/>
                </p:cNvSpPr>
                <p:nvPr/>
              </p:nvSpPr>
              <p:spPr bwMode="white">
                <a:xfrm>
                  <a:off x="0" y="307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69" name="Line 21"/>
                <p:cNvSpPr>
                  <a:spLocks noChangeShapeType="1"/>
                </p:cNvSpPr>
                <p:nvPr/>
              </p:nvSpPr>
              <p:spPr bwMode="white">
                <a:xfrm>
                  <a:off x="0" y="326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0" name="Line 22"/>
                <p:cNvSpPr>
                  <a:spLocks noChangeShapeType="1"/>
                </p:cNvSpPr>
                <p:nvPr/>
              </p:nvSpPr>
              <p:spPr bwMode="white">
                <a:xfrm>
                  <a:off x="0" y="3456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1" name="Line 23"/>
                <p:cNvSpPr>
                  <a:spLocks noChangeShapeType="1"/>
                </p:cNvSpPr>
                <p:nvPr/>
              </p:nvSpPr>
              <p:spPr bwMode="white">
                <a:xfrm>
                  <a:off x="0" y="3648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2" name="Line 24"/>
                <p:cNvSpPr>
                  <a:spLocks noChangeShapeType="1"/>
                </p:cNvSpPr>
                <p:nvPr/>
              </p:nvSpPr>
              <p:spPr bwMode="white">
                <a:xfrm>
                  <a:off x="0" y="3840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3" name="Line 25"/>
                <p:cNvSpPr>
                  <a:spLocks noChangeShapeType="1"/>
                </p:cNvSpPr>
                <p:nvPr/>
              </p:nvSpPr>
              <p:spPr bwMode="white">
                <a:xfrm>
                  <a:off x="0" y="4032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4" name="Line 26"/>
                <p:cNvSpPr>
                  <a:spLocks noChangeShapeType="1"/>
                </p:cNvSpPr>
                <p:nvPr/>
              </p:nvSpPr>
              <p:spPr bwMode="white">
                <a:xfrm>
                  <a:off x="0" y="4224"/>
                  <a:ext cx="5760" cy="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  <p:grpSp>
            <p:nvGrpSpPr>
              <p:cNvPr id="27675" name="Group 27"/>
              <p:cNvGrpSpPr>
                <a:grpSpLocks/>
              </p:cNvGrpSpPr>
              <p:nvPr/>
            </p:nvGrpSpPr>
            <p:grpSpPr bwMode="auto">
              <a:xfrm>
                <a:off x="192" y="0"/>
                <a:ext cx="5376" cy="4320"/>
                <a:chOff x="192" y="0"/>
                <a:chExt cx="5376" cy="4320"/>
              </a:xfrm>
            </p:grpSpPr>
            <p:sp>
              <p:nvSpPr>
                <p:cNvPr id="27676" name="Line 28"/>
                <p:cNvSpPr>
                  <a:spLocks noChangeShapeType="1"/>
                </p:cNvSpPr>
                <p:nvPr/>
              </p:nvSpPr>
              <p:spPr bwMode="white">
                <a:xfrm>
                  <a:off x="1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7" name="Line 29"/>
                <p:cNvSpPr>
                  <a:spLocks noChangeShapeType="1"/>
                </p:cNvSpPr>
                <p:nvPr/>
              </p:nvSpPr>
              <p:spPr bwMode="white">
                <a:xfrm>
                  <a:off x="3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8" name="Line 30"/>
                <p:cNvSpPr>
                  <a:spLocks noChangeShapeType="1"/>
                </p:cNvSpPr>
                <p:nvPr/>
              </p:nvSpPr>
              <p:spPr bwMode="white">
                <a:xfrm>
                  <a:off x="5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79" name="Line 31"/>
                <p:cNvSpPr>
                  <a:spLocks noChangeShapeType="1"/>
                </p:cNvSpPr>
                <p:nvPr/>
              </p:nvSpPr>
              <p:spPr bwMode="white">
                <a:xfrm>
                  <a:off x="7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0" name="Line 32"/>
                <p:cNvSpPr>
                  <a:spLocks noChangeShapeType="1"/>
                </p:cNvSpPr>
                <p:nvPr/>
              </p:nvSpPr>
              <p:spPr bwMode="white">
                <a:xfrm>
                  <a:off x="96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1" name="Line 33"/>
                <p:cNvSpPr>
                  <a:spLocks noChangeShapeType="1"/>
                </p:cNvSpPr>
                <p:nvPr/>
              </p:nvSpPr>
              <p:spPr bwMode="white">
                <a:xfrm>
                  <a:off x="115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2" name="Line 34"/>
                <p:cNvSpPr>
                  <a:spLocks noChangeShapeType="1"/>
                </p:cNvSpPr>
                <p:nvPr/>
              </p:nvSpPr>
              <p:spPr bwMode="white">
                <a:xfrm>
                  <a:off x="134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3" name="Line 35"/>
                <p:cNvSpPr>
                  <a:spLocks noChangeShapeType="1"/>
                </p:cNvSpPr>
                <p:nvPr/>
              </p:nvSpPr>
              <p:spPr bwMode="white">
                <a:xfrm>
                  <a:off x="153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4" name="Line 36"/>
                <p:cNvSpPr>
                  <a:spLocks noChangeShapeType="1"/>
                </p:cNvSpPr>
                <p:nvPr/>
              </p:nvSpPr>
              <p:spPr bwMode="white">
                <a:xfrm>
                  <a:off x="172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5" name="Line 37"/>
                <p:cNvSpPr>
                  <a:spLocks noChangeShapeType="1"/>
                </p:cNvSpPr>
                <p:nvPr/>
              </p:nvSpPr>
              <p:spPr bwMode="white">
                <a:xfrm>
                  <a:off x="192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6" name="Line 38"/>
                <p:cNvSpPr>
                  <a:spLocks noChangeShapeType="1"/>
                </p:cNvSpPr>
                <p:nvPr/>
              </p:nvSpPr>
              <p:spPr bwMode="white">
                <a:xfrm>
                  <a:off x="211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7" name="Line 39"/>
                <p:cNvSpPr>
                  <a:spLocks noChangeShapeType="1"/>
                </p:cNvSpPr>
                <p:nvPr/>
              </p:nvSpPr>
              <p:spPr bwMode="white">
                <a:xfrm>
                  <a:off x="230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8" name="Line 40"/>
                <p:cNvSpPr>
                  <a:spLocks noChangeShapeType="1"/>
                </p:cNvSpPr>
                <p:nvPr/>
              </p:nvSpPr>
              <p:spPr bwMode="white">
                <a:xfrm>
                  <a:off x="249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89" name="Line 41"/>
                <p:cNvSpPr>
                  <a:spLocks noChangeShapeType="1"/>
                </p:cNvSpPr>
                <p:nvPr/>
              </p:nvSpPr>
              <p:spPr bwMode="white">
                <a:xfrm>
                  <a:off x="268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0" name="Line 42"/>
                <p:cNvSpPr>
                  <a:spLocks noChangeShapeType="1"/>
                </p:cNvSpPr>
                <p:nvPr/>
              </p:nvSpPr>
              <p:spPr bwMode="white">
                <a:xfrm>
                  <a:off x="288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1" name="Line 43"/>
                <p:cNvSpPr>
                  <a:spLocks noChangeShapeType="1"/>
                </p:cNvSpPr>
                <p:nvPr/>
              </p:nvSpPr>
              <p:spPr bwMode="white">
                <a:xfrm>
                  <a:off x="307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2" name="Line 44"/>
                <p:cNvSpPr>
                  <a:spLocks noChangeShapeType="1"/>
                </p:cNvSpPr>
                <p:nvPr/>
              </p:nvSpPr>
              <p:spPr bwMode="white">
                <a:xfrm>
                  <a:off x="326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3" name="Line 45"/>
                <p:cNvSpPr>
                  <a:spLocks noChangeShapeType="1"/>
                </p:cNvSpPr>
                <p:nvPr/>
              </p:nvSpPr>
              <p:spPr bwMode="white">
                <a:xfrm>
                  <a:off x="345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4" name="Line 46"/>
                <p:cNvSpPr>
                  <a:spLocks noChangeShapeType="1"/>
                </p:cNvSpPr>
                <p:nvPr/>
              </p:nvSpPr>
              <p:spPr bwMode="white">
                <a:xfrm>
                  <a:off x="364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5" name="Line 47"/>
                <p:cNvSpPr>
                  <a:spLocks noChangeShapeType="1"/>
                </p:cNvSpPr>
                <p:nvPr/>
              </p:nvSpPr>
              <p:spPr bwMode="white">
                <a:xfrm>
                  <a:off x="384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6" name="Line 48"/>
                <p:cNvSpPr>
                  <a:spLocks noChangeShapeType="1"/>
                </p:cNvSpPr>
                <p:nvPr/>
              </p:nvSpPr>
              <p:spPr bwMode="white">
                <a:xfrm>
                  <a:off x="403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7" name="Line 49"/>
                <p:cNvSpPr>
                  <a:spLocks noChangeShapeType="1"/>
                </p:cNvSpPr>
                <p:nvPr/>
              </p:nvSpPr>
              <p:spPr bwMode="white">
                <a:xfrm>
                  <a:off x="422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8" name="Line 50"/>
                <p:cNvSpPr>
                  <a:spLocks noChangeShapeType="1"/>
                </p:cNvSpPr>
                <p:nvPr/>
              </p:nvSpPr>
              <p:spPr bwMode="white">
                <a:xfrm>
                  <a:off x="441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699" name="Line 51"/>
                <p:cNvSpPr>
                  <a:spLocks noChangeShapeType="1"/>
                </p:cNvSpPr>
                <p:nvPr/>
              </p:nvSpPr>
              <p:spPr bwMode="white">
                <a:xfrm>
                  <a:off x="460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0" name="Line 52"/>
                <p:cNvSpPr>
                  <a:spLocks noChangeShapeType="1"/>
                </p:cNvSpPr>
                <p:nvPr/>
              </p:nvSpPr>
              <p:spPr bwMode="white">
                <a:xfrm>
                  <a:off x="4800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1" name="Line 53"/>
                <p:cNvSpPr>
                  <a:spLocks noChangeShapeType="1"/>
                </p:cNvSpPr>
                <p:nvPr/>
              </p:nvSpPr>
              <p:spPr bwMode="white">
                <a:xfrm>
                  <a:off x="4992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2" name="Line 54"/>
                <p:cNvSpPr>
                  <a:spLocks noChangeShapeType="1"/>
                </p:cNvSpPr>
                <p:nvPr/>
              </p:nvSpPr>
              <p:spPr bwMode="white">
                <a:xfrm>
                  <a:off x="5184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3" name="Line 55"/>
                <p:cNvSpPr>
                  <a:spLocks noChangeShapeType="1"/>
                </p:cNvSpPr>
                <p:nvPr/>
              </p:nvSpPr>
              <p:spPr bwMode="white">
                <a:xfrm>
                  <a:off x="5376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  <p:sp>
              <p:nvSpPr>
                <p:cNvPr id="27704" name="Line 56"/>
                <p:cNvSpPr>
                  <a:spLocks noChangeShapeType="1"/>
                </p:cNvSpPr>
                <p:nvPr/>
              </p:nvSpPr>
              <p:spPr bwMode="white">
                <a:xfrm>
                  <a:off x="5568" y="0"/>
                  <a:ext cx="0" cy="4320"/>
                </a:xfrm>
                <a:prstGeom prst="line">
                  <a:avLst/>
                </a:prstGeom>
                <a:noFill/>
                <a:ln w="9525">
                  <a:pattFill prst="pct30">
                    <a:fgClr>
                      <a:schemeClr val="folHlink"/>
                    </a:fgClr>
                    <a:bgClr>
                      <a:schemeClr val="bg1"/>
                    </a:bgClr>
                  </a:patt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cs-CZ" dirty="0"/>
                </a:p>
              </p:txBody>
            </p:sp>
          </p:grpSp>
        </p:grpSp>
        <p:sp>
          <p:nvSpPr>
            <p:cNvPr id="27705" name="Rectangle 57" descr="60%"/>
            <p:cNvSpPr>
              <a:spLocks noChangeArrowheads="1"/>
            </p:cNvSpPr>
            <p:nvPr/>
          </p:nvSpPr>
          <p:spPr bwMode="ltGray">
            <a:xfrm>
              <a:off x="2112" y="0"/>
              <a:ext cx="3648" cy="96"/>
            </a:xfrm>
            <a:prstGeom prst="rect">
              <a:avLst/>
            </a:prstGeom>
            <a:pattFill prst="pct60">
              <a:fgClr>
                <a:schemeClr val="folHlink"/>
              </a:fgClr>
              <a:bgClr>
                <a:schemeClr val="bg1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7706" name="Line 58"/>
            <p:cNvSpPr>
              <a:spLocks noChangeShapeType="1"/>
            </p:cNvSpPr>
            <p:nvPr/>
          </p:nvSpPr>
          <p:spPr bwMode="ltGray">
            <a:xfrm>
              <a:off x="5568" y="0"/>
              <a:ext cx="0" cy="1488"/>
            </a:xfrm>
            <a:prstGeom prst="line">
              <a:avLst/>
            </a:prstGeom>
            <a:noFill/>
            <a:ln w="952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 dirty="0"/>
            </a:p>
          </p:txBody>
        </p:sp>
        <p:grpSp>
          <p:nvGrpSpPr>
            <p:cNvPr id="27707" name="Group 59"/>
            <p:cNvGrpSpPr>
              <a:grpSpLocks/>
            </p:cNvGrpSpPr>
            <p:nvPr/>
          </p:nvGrpSpPr>
          <p:grpSpPr bwMode="auto">
            <a:xfrm>
              <a:off x="261" y="892"/>
              <a:ext cx="1124" cy="1464"/>
              <a:chOff x="96" y="916"/>
              <a:chExt cx="2208" cy="2876"/>
            </a:xfrm>
          </p:grpSpPr>
          <p:sp>
            <p:nvSpPr>
              <p:cNvPr id="27708" name="Line 60"/>
              <p:cNvSpPr>
                <a:spLocks noChangeShapeType="1"/>
              </p:cNvSpPr>
              <p:nvPr/>
            </p:nvSpPr>
            <p:spPr bwMode="ltGray">
              <a:xfrm flipH="1">
                <a:off x="96" y="1037"/>
                <a:ext cx="2208" cy="0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09" name="Line 61"/>
              <p:cNvSpPr>
                <a:spLocks noChangeShapeType="1"/>
              </p:cNvSpPr>
              <p:nvPr/>
            </p:nvSpPr>
            <p:spPr bwMode="ltGray">
              <a:xfrm>
                <a:off x="336" y="920"/>
                <a:ext cx="0" cy="2872"/>
              </a:xfrm>
              <a:prstGeom prst="line">
                <a:avLst/>
              </a:pr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27710" name="Arc 62"/>
              <p:cNvSpPr>
                <a:spLocks/>
              </p:cNvSpPr>
              <p:nvPr/>
            </p:nvSpPr>
            <p:spPr bwMode="ltGray">
              <a:xfrm flipH="1">
                <a:off x="217" y="916"/>
                <a:ext cx="239" cy="239"/>
              </a:xfrm>
              <a:custGeom>
                <a:avLst/>
                <a:gdLst>
                  <a:gd name="G0" fmla="+- 21595 0 0"/>
                  <a:gd name="G1" fmla="+- 21600 0 0"/>
                  <a:gd name="G2" fmla="+- 21600 0 0"/>
                  <a:gd name="T0" fmla="*/ 21114 w 43195"/>
                  <a:gd name="T1" fmla="*/ 5 h 43200"/>
                  <a:gd name="T2" fmla="*/ 0 w 43195"/>
                  <a:gd name="T3" fmla="*/ 22056 h 43200"/>
                  <a:gd name="T4" fmla="*/ 21595 w 43195"/>
                  <a:gd name="T5" fmla="*/ 21600 h 43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3195" h="43200" fill="none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</a:path>
                  <a:path w="43195" h="43200" stroke="0" extrusionOk="0">
                    <a:moveTo>
                      <a:pt x="21114" y="5"/>
                    </a:moveTo>
                    <a:cubicBezTo>
                      <a:pt x="21274" y="1"/>
                      <a:pt x="21434" y="-1"/>
                      <a:pt x="21595" y="0"/>
                    </a:cubicBezTo>
                    <a:cubicBezTo>
                      <a:pt x="33524" y="0"/>
                      <a:pt x="43195" y="9670"/>
                      <a:pt x="43195" y="21600"/>
                    </a:cubicBezTo>
                    <a:cubicBezTo>
                      <a:pt x="43195" y="33529"/>
                      <a:pt x="33524" y="43200"/>
                      <a:pt x="21595" y="43200"/>
                    </a:cubicBezTo>
                    <a:cubicBezTo>
                      <a:pt x="9843" y="43200"/>
                      <a:pt x="247" y="33805"/>
                      <a:pt x="-1" y="22056"/>
                    </a:cubicBezTo>
                    <a:lnTo>
                      <a:pt x="21595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 dirty="0"/>
              </a:p>
            </p:txBody>
          </p:sp>
        </p:grpSp>
      </p:grpSp>
      <p:sp>
        <p:nvSpPr>
          <p:cNvPr id="27711" name="Rectangle 63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333375"/>
            <a:ext cx="81375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7712" name="Rectangle 64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484313"/>
            <a:ext cx="8137525" cy="51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13" name="Rectangle 6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dirty="0"/>
          </a:p>
        </p:txBody>
      </p:sp>
      <p:sp>
        <p:nvSpPr>
          <p:cNvPr id="27714" name="Rectangle 6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dirty="0"/>
          </a:p>
        </p:txBody>
      </p:sp>
      <p:sp>
        <p:nvSpPr>
          <p:cNvPr id="27715" name="Rectangle 6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CAF1C44-BC15-42A2-B698-DDFA3C3ACACD}" type="slidenum">
              <a:rPr lang="cs-CZ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110000"/>
        <a:buFont typeface="Wingdings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itchFamily="2" charset="2"/>
        <a:buChar char="w"/>
        <a:defRPr sz="20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1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8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5893853"/>
              </p:ext>
            </p:extLst>
          </p:nvPr>
        </p:nvGraphicFramePr>
        <p:xfrm>
          <a:off x="468313" y="1556792"/>
          <a:ext cx="8348662" cy="4035614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Elektrotechnické materiály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96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elektrotechniky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materiálů je poskytnout </a:t>
            </a:r>
            <a:r>
              <a:rPr lang="cs-CZ" dirty="0">
                <a:latin typeface="Calibri" pitchFamily="34" charset="0"/>
                <a:cs typeface="Arial" charset="0"/>
              </a:rPr>
              <a:t>žákům </a:t>
            </a:r>
            <a:r>
              <a:rPr lang="cs-CZ" dirty="0" smtClean="0">
                <a:latin typeface="Calibri" pitchFamily="34" charset="0"/>
                <a:cs typeface="Arial" charset="0"/>
              </a:rPr>
              <a:t>informace o základních principech elektrotechniky potřebné k snazšímu pochopení fungování složitějších elektrických a elektronických systémů v dnešních motorových vozidlech.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 smtClean="0">
                <a:latin typeface="Calibri" pitchFamily="34" charset="0"/>
                <a:cs typeface="Arial" charset="0"/>
              </a:rPr>
              <a:t>Jednotlivé </a:t>
            </a:r>
            <a:r>
              <a:rPr lang="cs-CZ" dirty="0"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dirty="0" smtClean="0">
                <a:latin typeface="Calibri" pitchFamily="34" charset="0"/>
                <a:cs typeface="Arial" charset="0"/>
              </a:rPr>
              <a:t>Elektrotechnika. 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dirty="0"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dirty="0" smtClean="0">
                <a:latin typeface="Calibri" pitchFamily="34" charset="0"/>
                <a:cs typeface="Arial" charset="0"/>
              </a:rPr>
              <a:t>materiály používané v elektrotechnice.</a:t>
            </a:r>
            <a:endParaRPr lang="cs-CZ" dirty="0">
              <a:latin typeface="Calibri" pitchFamily="34" charset="0"/>
              <a:cs typeface="Arial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endParaRPr lang="cs-CZ" u="sng" dirty="0" smtClean="0">
              <a:latin typeface="Calibri" pitchFamily="34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2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Elektrotechnické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137525" cy="5040560"/>
          </a:xfrm>
        </p:spPr>
        <p:txBody>
          <a:bodyPr/>
          <a:lstStyle/>
          <a:p>
            <a:r>
              <a:rPr lang="cs-CZ" sz="2800" dirty="0" smtClean="0"/>
              <a:t>V elektrotechnice je důležité volit správné materiály pro konkrétní použití.</a:t>
            </a:r>
          </a:p>
          <a:p>
            <a:r>
              <a:rPr lang="cs-CZ" sz="2800" dirty="0" smtClean="0"/>
              <a:t>Materiály posuzujeme podle mnoha hledisek:</a:t>
            </a:r>
          </a:p>
          <a:p>
            <a:pPr lvl="1"/>
            <a:r>
              <a:rPr lang="cs-CZ" sz="2600" dirty="0" smtClean="0"/>
              <a:t>vodivost</a:t>
            </a:r>
          </a:p>
          <a:p>
            <a:pPr lvl="1"/>
            <a:r>
              <a:rPr lang="cs-CZ" sz="2600" dirty="0" smtClean="0"/>
              <a:t>pevnost, křehkost</a:t>
            </a:r>
          </a:p>
          <a:p>
            <a:pPr lvl="1"/>
            <a:r>
              <a:rPr lang="cs-CZ" sz="2600" dirty="0" smtClean="0"/>
              <a:t>odolnost proti vlhkosti, chemikáliím, korozi</a:t>
            </a:r>
          </a:p>
          <a:p>
            <a:pPr lvl="1"/>
            <a:r>
              <a:rPr lang="cs-CZ" sz="2600" dirty="0" smtClean="0"/>
              <a:t>teplota tavení</a:t>
            </a:r>
          </a:p>
          <a:p>
            <a:pPr lvl="1"/>
            <a:r>
              <a:rPr lang="cs-CZ" sz="2600" dirty="0" smtClean="0"/>
              <a:t>měrná hmotnost</a:t>
            </a:r>
          </a:p>
          <a:p>
            <a:pPr lvl="1"/>
            <a:r>
              <a:rPr lang="cs-CZ" sz="2600" dirty="0" smtClean="0"/>
              <a:t>magnetické vlastnosti</a:t>
            </a:r>
          </a:p>
          <a:p>
            <a:pPr lvl="1"/>
            <a:r>
              <a:rPr lang="cs-CZ" sz="2600" dirty="0" smtClean="0"/>
              <a:t>životnost, cena</a:t>
            </a:r>
          </a:p>
        </p:txBody>
      </p:sp>
    </p:spTree>
    <p:extLst>
      <p:ext uri="{BB962C8B-B14F-4D97-AF65-F5344CB8AC3E}">
        <p14:creationId xmlns:p14="http://schemas.microsoft.com/office/powerpoint/2010/main" val="983707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Elektrotechnické materiály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9" y="1628800"/>
            <a:ext cx="7704856" cy="4680520"/>
          </a:xfrm>
        </p:spPr>
        <p:txBody>
          <a:bodyPr/>
          <a:lstStyle/>
          <a:p>
            <a:pPr marL="0" indent="0" algn="just">
              <a:spcAft>
                <a:spcPts val="0"/>
              </a:spcAft>
              <a:buNone/>
            </a:pPr>
            <a:r>
              <a:rPr lang="cs-CZ" dirty="0" smtClean="0"/>
              <a:t>Dle vodivosti:</a:t>
            </a:r>
          </a:p>
          <a:p>
            <a:pPr marL="0" indent="0" algn="just">
              <a:spcAft>
                <a:spcPts val="0"/>
              </a:spcAft>
              <a:buNone/>
            </a:pPr>
            <a:r>
              <a:rPr lang="cs-CZ" dirty="0" smtClean="0"/>
              <a:t>1. vodiče</a:t>
            </a:r>
          </a:p>
          <a:p>
            <a:pPr lvl="1" algn="just">
              <a:spcAft>
                <a:spcPts val="0"/>
              </a:spcAft>
            </a:pPr>
            <a:r>
              <a:rPr lang="cs-CZ" dirty="0" smtClean="0"/>
              <a:t>většinou tuhé, ale i kapaliny a plyny</a:t>
            </a:r>
          </a:p>
          <a:p>
            <a:pPr lvl="1" algn="just">
              <a:spcAft>
                <a:spcPts val="0"/>
              </a:spcAft>
            </a:pPr>
            <a:r>
              <a:rPr lang="cs-CZ" dirty="0" smtClean="0"/>
              <a:t>mají volné elektrony</a:t>
            </a:r>
          </a:p>
          <a:p>
            <a:pPr lvl="1" algn="just">
              <a:spcAft>
                <a:spcPts val="0"/>
              </a:spcAft>
            </a:pPr>
            <a:r>
              <a:rPr lang="cs-CZ" dirty="0" smtClean="0"/>
              <a:t>ocel, litina, měď, hliník, stříbro, zlato, olovo, …</a:t>
            </a:r>
          </a:p>
          <a:p>
            <a:pPr algn="just">
              <a:spcAft>
                <a:spcPts val="0"/>
              </a:spcAft>
            </a:pPr>
            <a:endParaRPr lang="cs-CZ" dirty="0" smtClean="0"/>
          </a:p>
          <a:p>
            <a:pPr marL="0" indent="0" algn="just">
              <a:spcAft>
                <a:spcPts val="0"/>
              </a:spcAft>
              <a:buNone/>
            </a:pPr>
            <a:r>
              <a:rPr lang="cs-CZ" dirty="0" smtClean="0"/>
              <a:t>2. nevodiče</a:t>
            </a:r>
          </a:p>
          <a:p>
            <a:pPr lvl="1" algn="just">
              <a:spcAft>
                <a:spcPts val="0"/>
              </a:spcAft>
            </a:pPr>
            <a:r>
              <a:rPr lang="cs-CZ" dirty="0" smtClean="0"/>
              <a:t>nemají volné elektrony</a:t>
            </a:r>
          </a:p>
          <a:p>
            <a:pPr lvl="1" algn="just">
              <a:spcAft>
                <a:spcPts val="0"/>
              </a:spcAft>
            </a:pPr>
            <a:r>
              <a:rPr lang="cs-CZ" dirty="0" smtClean="0"/>
              <a:t>plasty, sklo, barva, slída,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226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Elektrotechnické materiály</a:t>
            </a:r>
          </a:p>
        </p:txBody>
      </p:sp>
      <p:sp>
        <p:nvSpPr>
          <p:cNvPr id="7" name="Zástupný symbol pro obsah 4"/>
          <p:cNvSpPr>
            <a:spLocks noGrp="1"/>
          </p:cNvSpPr>
          <p:nvPr>
            <p:ph idx="1"/>
          </p:nvPr>
        </p:nvSpPr>
        <p:spPr>
          <a:xfrm>
            <a:off x="755576" y="1628800"/>
            <a:ext cx="7992889" cy="4680520"/>
          </a:xfrm>
        </p:spPr>
        <p:txBody>
          <a:bodyPr/>
          <a:lstStyle/>
          <a:p>
            <a:pPr marL="0" indent="0" algn="just">
              <a:spcAft>
                <a:spcPts val="0"/>
              </a:spcAft>
              <a:buNone/>
            </a:pPr>
            <a:r>
              <a:rPr lang="cs-CZ" dirty="0" smtClean="0"/>
              <a:t>3. polovodiče</a:t>
            </a:r>
          </a:p>
          <a:p>
            <a:pPr lvl="1" indent="-342900" algn="just">
              <a:spcAft>
                <a:spcPts val="0"/>
              </a:spcAft>
            </a:pPr>
            <a:r>
              <a:rPr lang="cs-CZ" sz="2400" dirty="0" smtClean="0"/>
              <a:t>jejich vodivost leží mezi vodiči a nevodiči, jsou to špatné vodiče, ale ne nevodiče</a:t>
            </a:r>
          </a:p>
          <a:p>
            <a:pPr lvl="1" indent="-342900" algn="just">
              <a:spcAft>
                <a:spcPts val="0"/>
              </a:spcAft>
            </a:pPr>
            <a:r>
              <a:rPr lang="cs-CZ" sz="2400" dirty="0" smtClean="0"/>
              <a:t>jejich vodivost a odpor se výrazně mění podle vnějších vlivů, podle působení tepla, světla, magnetického nebo elektrického pole, elektrického náboje</a:t>
            </a:r>
          </a:p>
          <a:p>
            <a:pPr lvl="1" indent="-342900" algn="just">
              <a:spcAft>
                <a:spcPts val="0"/>
              </a:spcAft>
            </a:pPr>
            <a:r>
              <a:rPr lang="cs-CZ" sz="2400" dirty="0" smtClean="0"/>
              <a:t>změny odporu se využívá ke:</a:t>
            </a:r>
          </a:p>
          <a:p>
            <a:pPr lvl="2" indent="-342900" algn="just">
              <a:spcAft>
                <a:spcPts val="0"/>
              </a:spcAft>
            </a:pPr>
            <a:r>
              <a:rPr lang="cs-CZ" sz="2400" dirty="0" smtClean="0"/>
              <a:t>snímání nejrůznějších veličin</a:t>
            </a:r>
          </a:p>
          <a:p>
            <a:pPr lvl="2" indent="-342900" algn="just">
              <a:spcAft>
                <a:spcPts val="0"/>
              </a:spcAft>
            </a:pPr>
            <a:r>
              <a:rPr lang="cs-CZ" sz="2400" dirty="0" smtClean="0"/>
              <a:t>konstrukci elektronických součástek různých funkcí, od diod po procesory</a:t>
            </a:r>
          </a:p>
        </p:txBody>
      </p:sp>
    </p:spTree>
    <p:extLst>
      <p:ext uri="{BB962C8B-B14F-4D97-AF65-F5344CB8AC3E}">
        <p14:creationId xmlns:p14="http://schemas.microsoft.com/office/powerpoint/2010/main" val="139173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Elektrotechnické materiály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1188" y="1700808"/>
            <a:ext cx="8137525" cy="4968280"/>
          </a:xfrm>
        </p:spPr>
        <p:txBody>
          <a:bodyPr/>
          <a:lstStyle/>
          <a:p>
            <a:r>
              <a:rPr lang="cs-CZ" b="1" dirty="0"/>
              <a:t>Feromagnetické</a:t>
            </a:r>
            <a:r>
              <a:rPr lang="cs-CZ" dirty="0"/>
              <a:t> - jsou přitahovány magnetem, vedou magnetické pole, silně jej zesilují.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/>
              <a:t>magneticky tvrdé</a:t>
            </a:r>
            <a:r>
              <a:rPr lang="cs-CZ" dirty="0"/>
              <a:t> - </a:t>
            </a:r>
            <a:r>
              <a:rPr lang="cs-CZ" dirty="0" smtClean="0"/>
              <a:t>působením jiného magnetu zůstávají trvale zmagnetované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b="1" dirty="0" smtClean="0"/>
              <a:t>magneticky měkké</a:t>
            </a:r>
            <a:r>
              <a:rPr lang="cs-CZ" dirty="0" smtClean="0"/>
              <a:t> - nezůstávají zmagnetované</a:t>
            </a:r>
          </a:p>
          <a:p>
            <a:pPr marL="400050"/>
            <a:r>
              <a:rPr lang="cs-CZ" b="1" dirty="0" err="1" smtClean="0"/>
              <a:t>Neferomagnetické</a:t>
            </a:r>
            <a:r>
              <a:rPr lang="cs-CZ" dirty="0" smtClean="0"/>
              <a:t> - magnety je nepřitahují, nevedou magnetické pole</a:t>
            </a:r>
          </a:p>
          <a:p>
            <a:pPr marL="857250" lvl="1" indent="-342900">
              <a:buFont typeface="Arial" pitchFamily="34" charset="0"/>
              <a:buChar char="•"/>
            </a:pPr>
            <a:r>
              <a:rPr lang="cs-CZ" b="1" dirty="0" smtClean="0"/>
              <a:t>diamagnetické</a:t>
            </a:r>
            <a:r>
              <a:rPr lang="cs-CZ" dirty="0" smtClean="0"/>
              <a:t> - slabě zeslabují magnetické pole, např. zlato, měď</a:t>
            </a:r>
          </a:p>
          <a:p>
            <a:pPr marL="857250" lvl="1" indent="-342900">
              <a:buFont typeface="Arial" pitchFamily="34" charset="0"/>
              <a:buChar char="•"/>
            </a:pPr>
            <a:r>
              <a:rPr lang="cs-CZ" b="1" dirty="0" smtClean="0"/>
              <a:t>paramagnetické</a:t>
            </a:r>
            <a:r>
              <a:rPr lang="cs-CZ" dirty="0" smtClean="0"/>
              <a:t> - </a:t>
            </a:r>
            <a:r>
              <a:rPr lang="cs-CZ" dirty="0"/>
              <a:t>slabě </a:t>
            </a:r>
            <a:r>
              <a:rPr lang="cs-CZ" dirty="0" smtClean="0"/>
              <a:t>zesilují </a:t>
            </a:r>
            <a:r>
              <a:rPr lang="cs-CZ" dirty="0"/>
              <a:t>magnetické pole, např. </a:t>
            </a:r>
            <a:r>
              <a:rPr lang="cs-CZ" dirty="0" smtClean="0"/>
              <a:t>hliník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5745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Příklady vodičů - vlastnosti - použití:</a:t>
            </a:r>
          </a:p>
          <a:p>
            <a:r>
              <a:rPr lang="cs-CZ" dirty="0" smtClean="0"/>
              <a:t>měď - velmi dobrý vodič - kabely, kontakty, cívky</a:t>
            </a:r>
          </a:p>
          <a:p>
            <a:r>
              <a:rPr lang="cs-CZ" dirty="0" smtClean="0"/>
              <a:t>stříbro, zlato - nejlepší vodiče, nekorodují, neoxidují, vysoká cena - povrchová vrstva konektorů</a:t>
            </a:r>
          </a:p>
          <a:p>
            <a:r>
              <a:rPr lang="cs-CZ" dirty="0" smtClean="0"/>
              <a:t>uhlík - horší vodivost, pevný, neopaluje se, má mazací schopnost, neotírá se, odolává vysokým teplotám, netaví se, ale při teplotě </a:t>
            </a:r>
            <a:r>
              <a:rPr lang="cs-CZ" smtClean="0"/>
              <a:t>3 847 °</a:t>
            </a:r>
            <a:r>
              <a:rPr lang="cs-CZ" dirty="0" smtClean="0"/>
              <a:t>C se rovnou vypařuje - konstrukce kluzných kontaktů</a:t>
            </a:r>
          </a:p>
          <a:p>
            <a:r>
              <a:rPr lang="cs-CZ" dirty="0" smtClean="0"/>
              <a:t>slitiny cínu - pájení</a:t>
            </a:r>
          </a:p>
          <a:p>
            <a:r>
              <a:rPr lang="cs-CZ" dirty="0" smtClean="0"/>
              <a:t>olovo - akumulátory</a:t>
            </a:r>
          </a:p>
          <a:p>
            <a:r>
              <a:rPr lang="cs-CZ" dirty="0" smtClean="0"/>
              <a:t>wolfram - vlákna žárovek</a:t>
            </a:r>
          </a:p>
          <a:p>
            <a:r>
              <a:rPr lang="cs-CZ" dirty="0" smtClean="0"/>
              <a:t>a mnoho dalších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471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/>
              <a:t>JAN, Zdeněk; ŽDÁNSKÝ, Bronislav; KUBÁT, Jindřich. Elektronika motorových vozidel. Brno: </a:t>
            </a:r>
            <a:r>
              <a:rPr lang="cs-CZ" sz="1600" dirty="0" err="1"/>
              <a:t>Avid</a:t>
            </a:r>
            <a:r>
              <a:rPr lang="cs-CZ" sz="1600" dirty="0"/>
              <a:t>, spol. s r.o., 2008, ISBN 978-80-87143-14-8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1403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Modrý čtverečkovaný sešit 2">
      <a:dk1>
        <a:srgbClr val="40458C"/>
      </a:dk1>
      <a:lt1>
        <a:srgbClr val="FFFFFF"/>
      </a:lt1>
      <a:dk2>
        <a:srgbClr val="660066"/>
      </a:dk2>
      <a:lt2>
        <a:srgbClr val="B7C1EB"/>
      </a:lt2>
      <a:accent1>
        <a:srgbClr val="ECD882"/>
      </a:accent1>
      <a:accent2>
        <a:srgbClr val="B2B2B2"/>
      </a:accent2>
      <a:accent3>
        <a:srgbClr val="FFFFFF"/>
      </a:accent3>
      <a:accent4>
        <a:srgbClr val="353A77"/>
      </a:accent4>
      <a:accent5>
        <a:srgbClr val="F4E9C1"/>
      </a:accent5>
      <a:accent6>
        <a:srgbClr val="A1A1A1"/>
      </a:accent6>
      <a:hlink>
        <a:srgbClr val="6F89F7"/>
      </a:hlink>
      <a:folHlink>
        <a:srgbClr val="CFDBFD"/>
      </a:folHlink>
    </a:clrScheme>
    <a:fontScheme name="Modrý čtverečkovaný seš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Modrý čtverečkovaný sešit 1">
        <a:dk1>
          <a:srgbClr val="000000"/>
        </a:dk1>
        <a:lt1>
          <a:srgbClr val="FFFFFF"/>
        </a:lt1>
        <a:dk2>
          <a:srgbClr val="40458C"/>
        </a:dk2>
        <a:lt2>
          <a:srgbClr val="FFFFCC"/>
        </a:lt2>
        <a:accent1>
          <a:srgbClr val="8D8DB3"/>
        </a:accent1>
        <a:accent2>
          <a:srgbClr val="B2B2B2"/>
        </a:accent2>
        <a:accent3>
          <a:srgbClr val="AFB0C5"/>
        </a:accent3>
        <a:accent4>
          <a:srgbClr val="DADADA"/>
        </a:accent4>
        <a:accent5>
          <a:srgbClr val="C5C5D6"/>
        </a:accent5>
        <a:accent6>
          <a:srgbClr val="A1A1A1"/>
        </a:accent6>
        <a:hlink>
          <a:srgbClr val="6F89F7"/>
        </a:hlink>
        <a:folHlink>
          <a:srgbClr val="4F56A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2">
        <a:dk1>
          <a:srgbClr val="40458C"/>
        </a:dk1>
        <a:lt1>
          <a:srgbClr val="FFFFFF"/>
        </a:lt1>
        <a:dk2>
          <a:srgbClr val="660066"/>
        </a:dk2>
        <a:lt2>
          <a:srgbClr val="B7C1EB"/>
        </a:lt2>
        <a:accent1>
          <a:srgbClr val="ECD882"/>
        </a:accent1>
        <a:accent2>
          <a:srgbClr val="B2B2B2"/>
        </a:accent2>
        <a:accent3>
          <a:srgbClr val="FFFFFF"/>
        </a:accent3>
        <a:accent4>
          <a:srgbClr val="353A77"/>
        </a:accent4>
        <a:accent5>
          <a:srgbClr val="F4E9C1"/>
        </a:accent5>
        <a:accent6>
          <a:srgbClr val="A1A1A1"/>
        </a:accent6>
        <a:hlink>
          <a:srgbClr val="6F89F7"/>
        </a:hlink>
        <a:folHlink>
          <a:srgbClr val="CFDB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3">
        <a:dk1>
          <a:srgbClr val="000000"/>
        </a:dk1>
        <a:lt1>
          <a:srgbClr val="FFFFFF"/>
        </a:lt1>
        <a:dk2>
          <a:srgbClr val="4D4D4D"/>
        </a:dk2>
        <a:lt2>
          <a:srgbClr val="B2B2B2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777777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4">
        <a:dk1>
          <a:srgbClr val="333300"/>
        </a:dk1>
        <a:lt1>
          <a:srgbClr val="FFFFFF"/>
        </a:lt1>
        <a:dk2>
          <a:srgbClr val="663300"/>
        </a:dk2>
        <a:lt2>
          <a:srgbClr val="B2B2B2"/>
        </a:lt2>
        <a:accent1>
          <a:srgbClr val="DDC6A7"/>
        </a:accent1>
        <a:accent2>
          <a:srgbClr val="D9C167"/>
        </a:accent2>
        <a:accent3>
          <a:srgbClr val="FFFFFF"/>
        </a:accent3>
        <a:accent4>
          <a:srgbClr val="2A2A00"/>
        </a:accent4>
        <a:accent5>
          <a:srgbClr val="EBDFD0"/>
        </a:accent5>
        <a:accent6>
          <a:srgbClr val="C4AF5D"/>
        </a:accent6>
        <a:hlink>
          <a:srgbClr val="8A7A66"/>
        </a:hlink>
        <a:folHlink>
          <a:srgbClr val="C0AE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rý čtverečkovaný sešit 5">
        <a:dk1>
          <a:srgbClr val="000000"/>
        </a:dk1>
        <a:lt1>
          <a:srgbClr val="FFFFFF"/>
        </a:lt1>
        <a:dk2>
          <a:srgbClr val="003366"/>
        </a:dk2>
        <a:lt2>
          <a:srgbClr val="CCFFCC"/>
        </a:lt2>
        <a:accent1>
          <a:srgbClr val="006699"/>
        </a:accent1>
        <a:accent2>
          <a:srgbClr val="009999"/>
        </a:accent2>
        <a:accent3>
          <a:srgbClr val="AAADB8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99CC"/>
        </a:hlink>
        <a:folHlink>
          <a:srgbClr val="0045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6">
        <a:dk1>
          <a:srgbClr val="000000"/>
        </a:dk1>
        <a:lt1>
          <a:srgbClr val="FFFFFF"/>
        </a:lt1>
        <a:dk2>
          <a:srgbClr val="004A48"/>
        </a:dk2>
        <a:lt2>
          <a:srgbClr val="33CCCC"/>
        </a:lt2>
        <a:accent1>
          <a:srgbClr val="006699"/>
        </a:accent1>
        <a:accent2>
          <a:srgbClr val="009999"/>
        </a:accent2>
        <a:accent3>
          <a:srgbClr val="AAB1B1"/>
        </a:accent3>
        <a:accent4>
          <a:srgbClr val="DADADA"/>
        </a:accent4>
        <a:accent5>
          <a:srgbClr val="AAB8CA"/>
        </a:accent5>
        <a:accent6>
          <a:srgbClr val="008A8A"/>
        </a:accent6>
        <a:hlink>
          <a:srgbClr val="00CC99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7">
        <a:dk1>
          <a:srgbClr val="000000"/>
        </a:dk1>
        <a:lt1>
          <a:srgbClr val="FFFFFF"/>
        </a:lt1>
        <a:dk2>
          <a:srgbClr val="333300"/>
        </a:dk2>
        <a:lt2>
          <a:srgbClr val="FFFFCC"/>
        </a:lt2>
        <a:accent1>
          <a:srgbClr val="CC9900"/>
        </a:accent1>
        <a:accent2>
          <a:srgbClr val="CC6600"/>
        </a:accent2>
        <a:accent3>
          <a:srgbClr val="ADAD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808000"/>
        </a:hlink>
        <a:folHlink>
          <a:srgbClr val="525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rý čtverečkovaný sešit 8">
        <a:dk1>
          <a:srgbClr val="003D62"/>
        </a:dk1>
        <a:lt1>
          <a:srgbClr val="FFFFFF"/>
        </a:lt1>
        <a:dk2>
          <a:srgbClr val="006699"/>
        </a:dk2>
        <a:lt2>
          <a:srgbClr val="C8D1DA"/>
        </a:lt2>
        <a:accent1>
          <a:srgbClr val="9AC0EA"/>
        </a:accent1>
        <a:accent2>
          <a:srgbClr val="80C3C8"/>
        </a:accent2>
        <a:accent3>
          <a:srgbClr val="FFFFFF"/>
        </a:accent3>
        <a:accent4>
          <a:srgbClr val="003353"/>
        </a:accent4>
        <a:accent5>
          <a:srgbClr val="CADCF3"/>
        </a:accent5>
        <a:accent6>
          <a:srgbClr val="73B0B5"/>
        </a:accent6>
        <a:hlink>
          <a:srgbClr val="81ABCB"/>
        </a:hlink>
        <a:folHlink>
          <a:srgbClr val="B6CBD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859</TotalTime>
  <Words>477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Prezentace aplikace PowerPoint</vt:lpstr>
      <vt:lpstr>ANOTACE</vt:lpstr>
      <vt:lpstr>Elektrotechnické materiály</vt:lpstr>
      <vt:lpstr>Elektrotechnické materiály</vt:lpstr>
      <vt:lpstr>Elektrotechnické materiály</vt:lpstr>
      <vt:lpstr>Elektrotechnické materiály</vt:lpstr>
      <vt:lpstr>Elektrotechnické materiály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82</cp:revision>
  <cp:lastPrinted>2002-03-13T07:25:25Z</cp:lastPrinted>
  <dcterms:created xsi:type="dcterms:W3CDTF">2012-08-26T12:20:00Z</dcterms:created>
  <dcterms:modified xsi:type="dcterms:W3CDTF">2013-02-10T20:14:54Z</dcterms:modified>
</cp:coreProperties>
</file>