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9"/>
  </p:handoutMasterIdLst>
  <p:sldIdLst>
    <p:sldId id="260" r:id="rId2"/>
    <p:sldId id="264" r:id="rId3"/>
    <p:sldId id="266" r:id="rId4"/>
    <p:sldId id="267" r:id="rId5"/>
    <p:sldId id="268" r:id="rId6"/>
    <p:sldId id="269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z.cz/edee/content/microsites/elektrina/f/f2-6.jpg" TargetMode="External"/><Relationship Id="rId2" Type="http://schemas.openxmlformats.org/officeDocument/2006/relationships/hyperlink" Target="http://www.cez.cz/edee/content/microsites/elektrina/f/f2-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861679758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Polovodiče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Elektrotechnika.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Calibri" pitchFamily="34" charset="0"/>
                <a:cs typeface="Arial" charset="0"/>
              </a:rPr>
              <a:t>vysvětlení základů funkce a použití polovodičových diod.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endParaRPr lang="cs-CZ" u="sng" dirty="0" smtClean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Polovodiče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708920"/>
            <a:ext cx="7993137" cy="3960168"/>
          </a:xfrm>
        </p:spPr>
        <p:txBody>
          <a:bodyPr/>
          <a:lstStyle/>
          <a:p>
            <a:r>
              <a:rPr lang="cs-CZ" dirty="0" smtClean="0"/>
              <a:t>jsou špatné vodiče</a:t>
            </a:r>
          </a:p>
          <a:p>
            <a:r>
              <a:rPr lang="cs-CZ" dirty="0" smtClean="0"/>
              <a:t>téměř všechny elektrony jsou vázány okolními atomy</a:t>
            </a:r>
          </a:p>
          <a:p>
            <a:r>
              <a:rPr lang="cs-CZ" dirty="0" smtClean="0"/>
              <a:t>působením vnějších vlivů - teplota, světlo, atd. se elektrony uvolňují a se zvyšuje vodivost</a:t>
            </a:r>
          </a:p>
          <a:p>
            <a:r>
              <a:rPr lang="cs-CZ" dirty="0" smtClean="0"/>
              <a:t>místo s chybějícím elektronem se nazývá </a:t>
            </a:r>
            <a:r>
              <a:rPr lang="cs-CZ" b="1" dirty="0" smtClean="0"/>
              <a:t>díra</a:t>
            </a:r>
            <a:r>
              <a:rPr lang="cs-CZ" dirty="0" smtClean="0"/>
              <a:t>, chová se jako kladný náboj</a:t>
            </a:r>
          </a:p>
          <a:p>
            <a:r>
              <a:rPr lang="cs-CZ" dirty="0"/>
              <a:t>p</a:t>
            </a:r>
            <a:r>
              <a:rPr lang="cs-CZ" dirty="0" smtClean="0"/>
              <a:t>okud </a:t>
            </a:r>
            <a:r>
              <a:rPr lang="cs-CZ" dirty="0"/>
              <a:t>v polovodiči vedou elektrický proud elektrony </a:t>
            </a:r>
            <a:r>
              <a:rPr lang="cs-CZ" dirty="0" smtClean="0"/>
              <a:t>              a </a:t>
            </a:r>
            <a:r>
              <a:rPr lang="cs-CZ" dirty="0" smtClean="0"/>
              <a:t>díry, </a:t>
            </a:r>
            <a:r>
              <a:rPr lang="cs-CZ" dirty="0"/>
              <a:t>hovoříme o </a:t>
            </a:r>
            <a:r>
              <a:rPr lang="cs-CZ" b="1" dirty="0"/>
              <a:t>vlastní </a:t>
            </a:r>
            <a:r>
              <a:rPr lang="cs-CZ" b="1" dirty="0" smtClean="0"/>
              <a:t>vodivosti</a:t>
            </a:r>
            <a:endParaRPr lang="cs-CZ" dirty="0"/>
          </a:p>
        </p:txBody>
      </p:sp>
      <p:pic>
        <p:nvPicPr>
          <p:cNvPr id="1026" name="Picture 2" descr="Polovodi&amp;ccaron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4251"/>
            <a:ext cx="2830323" cy="278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24328" y="2132856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1.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740610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Polovodiče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91880" y="620688"/>
            <a:ext cx="5256833" cy="606813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Polovodič typu N</a:t>
            </a:r>
          </a:p>
          <a:p>
            <a:r>
              <a:rPr lang="cs-CZ" dirty="0" smtClean="0"/>
              <a:t>přidáním malého množství </a:t>
            </a:r>
            <a:r>
              <a:rPr lang="cs-CZ" dirty="0" smtClean="0"/>
              <a:t>prvku               </a:t>
            </a:r>
            <a:r>
              <a:rPr lang="cs-CZ" dirty="0" smtClean="0"/>
              <a:t>s pěti atomy v poslední vrstvě vznikne přebytek elektronů</a:t>
            </a:r>
          </a:p>
          <a:p>
            <a:r>
              <a:rPr lang="cs-CZ" dirty="0"/>
              <a:t>po připojení ke zdroji způsobují </a:t>
            </a:r>
            <a:r>
              <a:rPr lang="cs-CZ" dirty="0" smtClean="0"/>
              <a:t>volné elektrony </a:t>
            </a:r>
            <a:r>
              <a:rPr lang="cs-CZ" b="1" dirty="0"/>
              <a:t>elektronovou </a:t>
            </a:r>
            <a:r>
              <a:rPr lang="cs-CZ" b="1" dirty="0" smtClean="0"/>
              <a:t>vodivost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b="1" dirty="0"/>
              <a:t>Polovodič typu </a:t>
            </a:r>
            <a:r>
              <a:rPr lang="cs-CZ" b="1" dirty="0" smtClean="0"/>
              <a:t>P</a:t>
            </a:r>
            <a:endParaRPr lang="cs-CZ" b="1" dirty="0"/>
          </a:p>
          <a:p>
            <a:r>
              <a:rPr lang="cs-CZ" dirty="0"/>
              <a:t>přidáním malého množství prvku </a:t>
            </a:r>
            <a:r>
              <a:rPr lang="cs-CZ" dirty="0" smtClean="0"/>
              <a:t>             s </a:t>
            </a:r>
            <a:r>
              <a:rPr lang="cs-CZ" dirty="0" smtClean="0"/>
              <a:t>třemi </a:t>
            </a:r>
            <a:r>
              <a:rPr lang="cs-CZ" dirty="0"/>
              <a:t>atomy v poslední vrstvě vznikne </a:t>
            </a:r>
            <a:r>
              <a:rPr lang="cs-CZ" dirty="0" smtClean="0"/>
              <a:t>nedostatek </a:t>
            </a:r>
            <a:r>
              <a:rPr lang="cs-CZ" dirty="0"/>
              <a:t>elektronů</a:t>
            </a:r>
          </a:p>
          <a:p>
            <a:r>
              <a:rPr lang="cs-CZ" dirty="0"/>
              <a:t>po připojení ke zdroji způsobují volné elektrony </a:t>
            </a:r>
            <a:r>
              <a:rPr lang="cs-CZ" b="1" dirty="0" smtClean="0"/>
              <a:t>děrovou vodivost</a:t>
            </a:r>
            <a:endParaRPr lang="cs-CZ" b="1" dirty="0"/>
          </a:p>
        </p:txBody>
      </p:sp>
      <p:pic>
        <p:nvPicPr>
          <p:cNvPr id="2050" name="Picture 2" descr="typ 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1"/>
            <a:ext cx="2286000" cy="225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yp 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49080"/>
            <a:ext cx="2286000" cy="225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6427412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</a:t>
            </a:r>
            <a:r>
              <a:rPr lang="cs-CZ" sz="1200" dirty="0"/>
              <a:t>2</a:t>
            </a:r>
            <a:r>
              <a:rPr lang="cs-CZ" sz="1200" dirty="0" smtClean="0"/>
              <a:t>, 3.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249069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Polovodičové součástky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základem dnešní elektroniky</a:t>
            </a:r>
          </a:p>
          <a:p>
            <a:r>
              <a:rPr lang="cs-CZ" dirty="0" smtClean="0"/>
              <a:t>nemají žádné mechanicky pohyblivé části (spínače, …)</a:t>
            </a:r>
          </a:p>
          <a:p>
            <a:r>
              <a:rPr lang="cs-CZ" dirty="0" smtClean="0"/>
              <a:t>přesto dokáží spínat a řídit tok elektrického proudu</a:t>
            </a:r>
          </a:p>
          <a:p>
            <a:r>
              <a:rPr lang="cs-CZ" dirty="0" smtClean="0"/>
              <a:t>jsou </a:t>
            </a:r>
            <a:r>
              <a:rPr lang="cs-CZ" dirty="0"/>
              <a:t>vyrobeny z jedné, nebo několika vrstev polovodičů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Rozdělení: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jednoduché - vykovávají nějakou jednoduchou funkci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integrované obvody - jsou vyrobeny integrací = spojením mnoha jednoduchých součástek do jedné, která vykonává nějakou složitější funkci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69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Polovodičové součástky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628800"/>
            <a:ext cx="8137525" cy="5040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Rozdělení podle počtu vrstev a příklady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s jednou vrstvou = bez přechodu</a:t>
            </a:r>
          </a:p>
          <a:p>
            <a:pPr lvl="1"/>
            <a:r>
              <a:rPr lang="cs-CZ" dirty="0" smtClean="0"/>
              <a:t>termistory, fotorezistory, </a:t>
            </a:r>
            <a:r>
              <a:rPr lang="cs-CZ" dirty="0" err="1"/>
              <a:t>H</a:t>
            </a:r>
            <a:r>
              <a:rPr lang="cs-CZ" dirty="0" err="1" smtClean="0"/>
              <a:t>allovy</a:t>
            </a:r>
            <a:r>
              <a:rPr lang="cs-CZ" dirty="0" smtClean="0"/>
              <a:t> články</a:t>
            </a:r>
          </a:p>
          <a:p>
            <a:endParaRPr lang="cs-CZ" u="sng" dirty="0" smtClean="0"/>
          </a:p>
          <a:p>
            <a:r>
              <a:rPr lang="cs-CZ" u="sng" dirty="0" smtClean="0"/>
              <a:t>s dvěma vrstvami = s jedním přechodem</a:t>
            </a:r>
          </a:p>
          <a:p>
            <a:pPr lvl="1"/>
            <a:r>
              <a:rPr lang="cs-CZ" dirty="0" smtClean="0"/>
              <a:t>diody</a:t>
            </a:r>
          </a:p>
          <a:p>
            <a:pPr marL="457200" lvl="1" indent="0">
              <a:buNone/>
            </a:pPr>
            <a:endParaRPr lang="cs-CZ" dirty="0" smtClean="0"/>
          </a:p>
          <a:p>
            <a:r>
              <a:rPr lang="cs-CZ" u="sng" dirty="0" smtClean="0"/>
              <a:t>s třemi a více vrstvami = dva a více přechodů</a:t>
            </a:r>
          </a:p>
          <a:p>
            <a:pPr lvl="1"/>
            <a:r>
              <a:rPr lang="cs-CZ" dirty="0" smtClean="0"/>
              <a:t>tranzistory, integrované obvody</a:t>
            </a:r>
          </a:p>
          <a:p>
            <a:pPr lvl="1"/>
            <a:endParaRPr lang="cs-CZ" dirty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566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dirty="0" smtClean="0"/>
              <a:t>Seznam obrázků</a:t>
            </a:r>
            <a:endParaRPr lang="cs-CZ" dirty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Elektřina</a:t>
            </a:r>
            <a:r>
              <a:rPr lang="cs-CZ" sz="1400" dirty="0"/>
              <a:t> [online]. [cit. </a:t>
            </a:r>
            <a:r>
              <a:rPr lang="cs-CZ" sz="1400" dirty="0" smtClean="0"/>
              <a:t>25.8.2012].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www.cez.cz/edee/content/microsites/elektrina/f/f2-4.jpg</a:t>
            </a:r>
            <a:endParaRPr lang="cs-CZ" sz="1400" dirty="0" smtClean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Elektřina</a:t>
            </a:r>
            <a:r>
              <a:rPr lang="cs-CZ" sz="1400" dirty="0"/>
              <a:t> [online]. [cit. </a:t>
            </a:r>
            <a:r>
              <a:rPr lang="cs-CZ" sz="1400" dirty="0" smtClean="0"/>
              <a:t>25.8.2012]. </a:t>
            </a:r>
            <a:r>
              <a:rPr lang="cs-CZ" sz="1400" dirty="0"/>
              <a:t>Dostupný na WWW: http://www.cez.cz/edee/content/microsites/elektrina/f/f2-5.jpg </a:t>
            </a:r>
            <a:endParaRPr lang="cs-CZ" sz="1400" dirty="0" smtClean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Elektřina</a:t>
            </a:r>
            <a:r>
              <a:rPr lang="cs-CZ" sz="1400" dirty="0"/>
              <a:t> [online]. [cit. </a:t>
            </a:r>
            <a:r>
              <a:rPr lang="cs-CZ" sz="1400" smtClean="0"/>
              <a:t>25.8.2012].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www.cez.cz/edee/content/microsites/elektrina/f/f2-6.jpg</a:t>
            </a:r>
            <a:endParaRPr lang="cs-CZ" sz="14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600" dirty="0" smtClean="0">
              <a:solidFill>
                <a:srgbClr val="40458C"/>
              </a:solidFill>
            </a:endParaRPr>
          </a:p>
          <a:p>
            <a:pPr marL="0" lvl="0" indent="0">
              <a:buClr>
                <a:srgbClr val="6F89F7"/>
              </a:buClr>
              <a:buNone/>
            </a:pPr>
            <a:endParaRPr lang="cs-CZ" sz="1600" dirty="0" smtClean="0">
              <a:solidFill>
                <a:srgbClr val="40458C"/>
              </a:solidFill>
            </a:endParaRPr>
          </a:p>
          <a:p>
            <a:pPr marL="0" lvl="0" indent="0">
              <a:buClr>
                <a:srgbClr val="6F89F7"/>
              </a:buClr>
              <a:buNone/>
            </a:pPr>
            <a:r>
              <a:rPr lang="cs-CZ" sz="1400" dirty="0">
                <a:solidFill>
                  <a:srgbClr val="40458C"/>
                </a:solidFill>
              </a:rPr>
              <a:t>Zdroje byly vyhledány vyhledávací službou společnosti Českomoravské informační systémy s.r.o., která zaručuje vyhledání zdrojů, u kterých autor souhlasí s volným a bezplatným využitím</a:t>
            </a:r>
            <a:r>
              <a:rPr lang="cs-CZ" sz="1400" dirty="0" smtClean="0">
                <a:solidFill>
                  <a:srgbClr val="40458C"/>
                </a:solidFill>
              </a:rPr>
              <a:t>.</a:t>
            </a:r>
            <a:endParaRPr lang="cs-CZ" dirty="0">
              <a:solidFill>
                <a:srgbClr val="40458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975</TotalTime>
  <Words>479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Snímek 1</vt:lpstr>
      <vt:lpstr>ANOTACE</vt:lpstr>
      <vt:lpstr>Polovodiče</vt:lpstr>
      <vt:lpstr>Polovodiče</vt:lpstr>
      <vt:lpstr>Polovodičové součástky</vt:lpstr>
      <vt:lpstr>Polovodičové součástky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Dum</cp:lastModifiedBy>
  <cp:revision>98</cp:revision>
  <cp:lastPrinted>2002-03-13T07:25:25Z</cp:lastPrinted>
  <dcterms:created xsi:type="dcterms:W3CDTF">2012-08-26T12:20:00Z</dcterms:created>
  <dcterms:modified xsi:type="dcterms:W3CDTF">2013-02-22T13:47:08Z</dcterms:modified>
</cp:coreProperties>
</file>