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handoutMasterIdLst>
    <p:handoutMasterId r:id="rId11"/>
  </p:handoutMasterIdLst>
  <p:sldIdLst>
    <p:sldId id="260" r:id="rId2"/>
    <p:sldId id="264" r:id="rId3"/>
    <p:sldId id="266" r:id="rId4"/>
    <p:sldId id="267" r:id="rId5"/>
    <p:sldId id="265" r:id="rId6"/>
    <p:sldId id="269" r:id="rId7"/>
    <p:sldId id="270" r:id="rId8"/>
    <p:sldId id="268" r:id="rId9"/>
    <p:sldId id="263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575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2" autoAdjust="0"/>
    <p:restoredTop sz="94577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hart>
    <c:plotArea>
      <c:layout/>
      <c:lineChart>
        <c:grouping val="standard"/>
        <c:ser>
          <c:idx val="0"/>
          <c:order val="0"/>
          <c:tx>
            <c:strRef>
              <c:f>List1!$B$1</c:f>
              <c:strCache>
                <c:ptCount val="1"/>
                <c:pt idx="0">
                  <c:v>PTC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marker>
            <c:symbol val="none"/>
          </c:marker>
          <c:cat>
            <c:numRef>
              <c:f>List1!$A$2:$A$5</c:f>
              <c:numCache>
                <c:formatCode>#,##0" "\°\C</c:formatCode>
                <c:ptCount val="4"/>
                <c:pt idx="0">
                  <c:v>20</c:v>
                </c:pt>
                <c:pt idx="1">
                  <c:v>40</c:v>
                </c:pt>
                <c:pt idx="2">
                  <c:v>60</c:v>
                </c:pt>
                <c:pt idx="3">
                  <c:v>80</c:v>
                </c:pt>
              </c:numCache>
            </c:numRef>
          </c:cat>
          <c:val>
            <c:numRef>
              <c:f>List1!$B$2:$B$5</c:f>
              <c:numCache>
                <c:formatCode>General</c:formatCode>
                <c:ptCount val="4"/>
                <c:pt idx="0">
                  <c:v>100</c:v>
                </c:pt>
                <c:pt idx="1">
                  <c:v>115</c:v>
                </c:pt>
                <c:pt idx="2">
                  <c:v>130</c:v>
                </c:pt>
                <c:pt idx="3">
                  <c:v>145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NTC</c:v>
                </c:pt>
              </c:strCache>
            </c:strRef>
          </c:tx>
          <c:spPr>
            <a:ln>
              <a:solidFill>
                <a:srgbClr val="C00000"/>
              </a:solidFill>
              <a:round/>
            </a:ln>
          </c:spPr>
          <c:marker>
            <c:symbol val="none"/>
          </c:marker>
          <c:cat>
            <c:numRef>
              <c:f>List1!$A$2:$A$5</c:f>
              <c:numCache>
                <c:formatCode>#,##0" "\°\C</c:formatCode>
                <c:ptCount val="4"/>
                <c:pt idx="0">
                  <c:v>20</c:v>
                </c:pt>
                <c:pt idx="1">
                  <c:v>40</c:v>
                </c:pt>
                <c:pt idx="2">
                  <c:v>60</c:v>
                </c:pt>
                <c:pt idx="3">
                  <c:v>80</c:v>
                </c:pt>
              </c:numCache>
            </c:numRef>
          </c:cat>
          <c:val>
            <c:numRef>
              <c:f>List1!$C$2:$C$5</c:f>
              <c:numCache>
                <c:formatCode>General</c:formatCode>
                <c:ptCount val="4"/>
                <c:pt idx="0">
                  <c:v>2500</c:v>
                </c:pt>
                <c:pt idx="1">
                  <c:v>1550</c:v>
                </c:pt>
                <c:pt idx="2">
                  <c:v>1000</c:v>
                </c:pt>
                <c:pt idx="3">
                  <c:v>700</c:v>
                </c:pt>
              </c:numCache>
            </c:numRef>
          </c:val>
          <c:smooth val="1"/>
        </c:ser>
        <c:dLbls/>
        <c:marker val="1"/>
        <c:axId val="148682624"/>
        <c:axId val="148684160"/>
      </c:lineChart>
      <c:catAx>
        <c:axId val="148682624"/>
        <c:scaling>
          <c:orientation val="minMax"/>
        </c:scaling>
        <c:axPos val="b"/>
        <c:numFmt formatCode="#,##0&quot; &quot;\°\C" sourceLinked="1"/>
        <c:tickLblPos val="nextTo"/>
        <c:crossAx val="148684160"/>
        <c:crosses val="autoZero"/>
        <c:auto val="1"/>
        <c:lblAlgn val="ctr"/>
        <c:lblOffset val="100"/>
      </c:catAx>
      <c:valAx>
        <c:axId val="148684160"/>
        <c:scaling>
          <c:orientation val="minMax"/>
        </c:scaling>
        <c:axPos val="l"/>
        <c:majorGridlines/>
        <c:numFmt formatCode="General" sourceLinked="1"/>
        <c:tickLblPos val="nextTo"/>
        <c:crossAx val="148682624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sz="2400" baseline="0"/>
          </a:pPr>
          <a:endParaRPr lang="cs-CZ"/>
        </a:p>
      </c:txPr>
    </c:legend>
    <c:plotVisOnly val="1"/>
    <c:dispBlanksAs val="gap"/>
  </c:chart>
  <c:txPr>
    <a:bodyPr/>
    <a:lstStyle/>
    <a:p>
      <a:pPr>
        <a:defRPr sz="1800"/>
      </a:pPr>
      <a:endParaRPr lang="cs-CZ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endParaRPr lang="cs-CZ" dirty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endParaRPr lang="cs-CZ" dirty="0"/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endParaRPr lang="cs-CZ" dirty="0"/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fld id="{171122D8-28E7-45F4-9810-C06D033AF225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882374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grpSp>
          <p:nvGrpSpPr>
            <p:cNvPr id="28675" name="Group 3"/>
            <p:cNvGrpSpPr>
              <a:grpSpLocks/>
            </p:cNvGrpSpPr>
            <p:nvPr/>
          </p:nvGrpSpPr>
          <p:grpSpPr bwMode="auto">
            <a:xfrm>
              <a:off x="0" y="0"/>
              <a:ext cx="5760" cy="4320"/>
              <a:chOff x="0" y="0"/>
              <a:chExt cx="5760" cy="4320"/>
            </a:xfrm>
          </p:grpSpPr>
          <p:sp>
            <p:nvSpPr>
              <p:cNvPr id="28676" name="Rectangle 4"/>
              <p:cNvSpPr>
                <a:spLocks noChangeArrowheads="1"/>
              </p:cNvSpPr>
              <p:nvPr/>
            </p:nvSpPr>
            <p:spPr bwMode="ltGray">
              <a:xfrm>
                <a:off x="2112" y="0"/>
                <a:ext cx="3648" cy="9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  <p:grpSp>
            <p:nvGrpSpPr>
              <p:cNvPr id="28677" name="Group 5"/>
              <p:cNvGrpSpPr>
                <a:grpSpLocks/>
              </p:cNvGrpSpPr>
              <p:nvPr userDrawn="1"/>
            </p:nvGrpSpPr>
            <p:grpSpPr bwMode="auto">
              <a:xfrm>
                <a:off x="0" y="0"/>
                <a:ext cx="5760" cy="4320"/>
                <a:chOff x="0" y="0"/>
                <a:chExt cx="5760" cy="4320"/>
              </a:xfrm>
            </p:grpSpPr>
            <p:sp>
              <p:nvSpPr>
                <p:cNvPr id="28678" name="Line 6"/>
                <p:cNvSpPr>
                  <a:spLocks noChangeShapeType="1"/>
                </p:cNvSpPr>
                <p:nvPr/>
              </p:nvSpPr>
              <p:spPr bwMode="white">
                <a:xfrm>
                  <a:off x="0" y="19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79" name="Line 7"/>
                <p:cNvSpPr>
                  <a:spLocks noChangeShapeType="1"/>
                </p:cNvSpPr>
                <p:nvPr/>
              </p:nvSpPr>
              <p:spPr bwMode="white">
                <a:xfrm>
                  <a:off x="0" y="38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0" name="Line 8"/>
                <p:cNvSpPr>
                  <a:spLocks noChangeShapeType="1"/>
                </p:cNvSpPr>
                <p:nvPr/>
              </p:nvSpPr>
              <p:spPr bwMode="white">
                <a:xfrm>
                  <a:off x="0" y="57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1" name="Line 9"/>
                <p:cNvSpPr>
                  <a:spLocks noChangeShapeType="1"/>
                </p:cNvSpPr>
                <p:nvPr/>
              </p:nvSpPr>
              <p:spPr bwMode="white">
                <a:xfrm>
                  <a:off x="0" y="76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2" name="Line 10"/>
                <p:cNvSpPr>
                  <a:spLocks noChangeShapeType="1"/>
                </p:cNvSpPr>
                <p:nvPr/>
              </p:nvSpPr>
              <p:spPr bwMode="white">
                <a:xfrm>
                  <a:off x="0" y="96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3" name="Line 11"/>
                <p:cNvSpPr>
                  <a:spLocks noChangeShapeType="1"/>
                </p:cNvSpPr>
                <p:nvPr/>
              </p:nvSpPr>
              <p:spPr bwMode="white">
                <a:xfrm>
                  <a:off x="0" y="115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4" name="Line 12"/>
                <p:cNvSpPr>
                  <a:spLocks noChangeShapeType="1"/>
                </p:cNvSpPr>
                <p:nvPr/>
              </p:nvSpPr>
              <p:spPr bwMode="white">
                <a:xfrm>
                  <a:off x="0" y="134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5" name="Line 13"/>
                <p:cNvSpPr>
                  <a:spLocks noChangeShapeType="1"/>
                </p:cNvSpPr>
                <p:nvPr/>
              </p:nvSpPr>
              <p:spPr bwMode="white">
                <a:xfrm>
                  <a:off x="0" y="153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6" name="Line 14"/>
                <p:cNvSpPr>
                  <a:spLocks noChangeShapeType="1"/>
                </p:cNvSpPr>
                <p:nvPr/>
              </p:nvSpPr>
              <p:spPr bwMode="white">
                <a:xfrm>
                  <a:off x="0" y="172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7" name="Line 15"/>
                <p:cNvSpPr>
                  <a:spLocks noChangeShapeType="1"/>
                </p:cNvSpPr>
                <p:nvPr/>
              </p:nvSpPr>
              <p:spPr bwMode="white">
                <a:xfrm>
                  <a:off x="0" y="192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8" name="Line 16"/>
                <p:cNvSpPr>
                  <a:spLocks noChangeShapeType="1"/>
                </p:cNvSpPr>
                <p:nvPr/>
              </p:nvSpPr>
              <p:spPr bwMode="white">
                <a:xfrm>
                  <a:off x="0" y="211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9" name="Line 17"/>
                <p:cNvSpPr>
                  <a:spLocks noChangeShapeType="1"/>
                </p:cNvSpPr>
                <p:nvPr/>
              </p:nvSpPr>
              <p:spPr bwMode="white">
                <a:xfrm>
                  <a:off x="0" y="230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0" name="Line 18"/>
                <p:cNvSpPr>
                  <a:spLocks noChangeShapeType="1"/>
                </p:cNvSpPr>
                <p:nvPr/>
              </p:nvSpPr>
              <p:spPr bwMode="white">
                <a:xfrm>
                  <a:off x="0" y="249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1" name="Line 19"/>
                <p:cNvSpPr>
                  <a:spLocks noChangeShapeType="1"/>
                </p:cNvSpPr>
                <p:nvPr/>
              </p:nvSpPr>
              <p:spPr bwMode="white">
                <a:xfrm>
                  <a:off x="0" y="268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2" name="Line 20"/>
                <p:cNvSpPr>
                  <a:spLocks noChangeShapeType="1"/>
                </p:cNvSpPr>
                <p:nvPr/>
              </p:nvSpPr>
              <p:spPr bwMode="white">
                <a:xfrm>
                  <a:off x="0" y="288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3" name="Line 21"/>
                <p:cNvSpPr>
                  <a:spLocks noChangeShapeType="1"/>
                </p:cNvSpPr>
                <p:nvPr/>
              </p:nvSpPr>
              <p:spPr bwMode="white">
                <a:xfrm>
                  <a:off x="0" y="307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4" name="Line 22"/>
                <p:cNvSpPr>
                  <a:spLocks noChangeShapeType="1"/>
                </p:cNvSpPr>
                <p:nvPr/>
              </p:nvSpPr>
              <p:spPr bwMode="white">
                <a:xfrm>
                  <a:off x="0" y="326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5" name="Line 23"/>
                <p:cNvSpPr>
                  <a:spLocks noChangeShapeType="1"/>
                </p:cNvSpPr>
                <p:nvPr/>
              </p:nvSpPr>
              <p:spPr bwMode="white">
                <a:xfrm>
                  <a:off x="0" y="345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6" name="Line 24"/>
                <p:cNvSpPr>
                  <a:spLocks noChangeShapeType="1"/>
                </p:cNvSpPr>
                <p:nvPr/>
              </p:nvSpPr>
              <p:spPr bwMode="white">
                <a:xfrm>
                  <a:off x="0" y="364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7" name="Line 25"/>
                <p:cNvSpPr>
                  <a:spLocks noChangeShapeType="1"/>
                </p:cNvSpPr>
                <p:nvPr/>
              </p:nvSpPr>
              <p:spPr bwMode="white">
                <a:xfrm>
                  <a:off x="0" y="384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8" name="Line 26"/>
                <p:cNvSpPr>
                  <a:spLocks noChangeShapeType="1"/>
                </p:cNvSpPr>
                <p:nvPr/>
              </p:nvSpPr>
              <p:spPr bwMode="white">
                <a:xfrm>
                  <a:off x="0" y="403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9" name="Line 27"/>
                <p:cNvSpPr>
                  <a:spLocks noChangeShapeType="1"/>
                </p:cNvSpPr>
                <p:nvPr/>
              </p:nvSpPr>
              <p:spPr bwMode="white">
                <a:xfrm>
                  <a:off x="0" y="422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0" name="Line 28"/>
                <p:cNvSpPr>
                  <a:spLocks noChangeShapeType="1"/>
                </p:cNvSpPr>
                <p:nvPr/>
              </p:nvSpPr>
              <p:spPr bwMode="white">
                <a:xfrm>
                  <a:off x="19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1" name="Line 29"/>
                <p:cNvSpPr>
                  <a:spLocks noChangeShapeType="1"/>
                </p:cNvSpPr>
                <p:nvPr/>
              </p:nvSpPr>
              <p:spPr bwMode="white">
                <a:xfrm>
                  <a:off x="38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2" name="Line 30"/>
                <p:cNvSpPr>
                  <a:spLocks noChangeShapeType="1"/>
                </p:cNvSpPr>
                <p:nvPr/>
              </p:nvSpPr>
              <p:spPr bwMode="white">
                <a:xfrm>
                  <a:off x="57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3" name="Line 31"/>
                <p:cNvSpPr>
                  <a:spLocks noChangeShapeType="1"/>
                </p:cNvSpPr>
                <p:nvPr/>
              </p:nvSpPr>
              <p:spPr bwMode="white">
                <a:xfrm>
                  <a:off x="76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4" name="Line 32"/>
                <p:cNvSpPr>
                  <a:spLocks noChangeShapeType="1"/>
                </p:cNvSpPr>
                <p:nvPr/>
              </p:nvSpPr>
              <p:spPr bwMode="white">
                <a:xfrm>
                  <a:off x="96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5" name="Line 33"/>
                <p:cNvSpPr>
                  <a:spLocks noChangeShapeType="1"/>
                </p:cNvSpPr>
                <p:nvPr/>
              </p:nvSpPr>
              <p:spPr bwMode="white">
                <a:xfrm>
                  <a:off x="115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6" name="Line 34"/>
                <p:cNvSpPr>
                  <a:spLocks noChangeShapeType="1"/>
                </p:cNvSpPr>
                <p:nvPr/>
              </p:nvSpPr>
              <p:spPr bwMode="white">
                <a:xfrm>
                  <a:off x="134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7" name="Line 35"/>
                <p:cNvSpPr>
                  <a:spLocks noChangeShapeType="1"/>
                </p:cNvSpPr>
                <p:nvPr/>
              </p:nvSpPr>
              <p:spPr bwMode="white">
                <a:xfrm>
                  <a:off x="153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8" name="Line 36"/>
                <p:cNvSpPr>
                  <a:spLocks noChangeShapeType="1"/>
                </p:cNvSpPr>
                <p:nvPr/>
              </p:nvSpPr>
              <p:spPr bwMode="white">
                <a:xfrm>
                  <a:off x="172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9" name="Line 37"/>
                <p:cNvSpPr>
                  <a:spLocks noChangeShapeType="1"/>
                </p:cNvSpPr>
                <p:nvPr/>
              </p:nvSpPr>
              <p:spPr bwMode="white">
                <a:xfrm>
                  <a:off x="192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0" name="Line 38"/>
                <p:cNvSpPr>
                  <a:spLocks noChangeShapeType="1"/>
                </p:cNvSpPr>
                <p:nvPr/>
              </p:nvSpPr>
              <p:spPr bwMode="white">
                <a:xfrm>
                  <a:off x="211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1" name="Line 39"/>
                <p:cNvSpPr>
                  <a:spLocks noChangeShapeType="1"/>
                </p:cNvSpPr>
                <p:nvPr/>
              </p:nvSpPr>
              <p:spPr bwMode="white">
                <a:xfrm>
                  <a:off x="230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2" name="Line 40"/>
                <p:cNvSpPr>
                  <a:spLocks noChangeShapeType="1"/>
                </p:cNvSpPr>
                <p:nvPr/>
              </p:nvSpPr>
              <p:spPr bwMode="white">
                <a:xfrm>
                  <a:off x="249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3" name="Line 41"/>
                <p:cNvSpPr>
                  <a:spLocks noChangeShapeType="1"/>
                </p:cNvSpPr>
                <p:nvPr/>
              </p:nvSpPr>
              <p:spPr bwMode="white">
                <a:xfrm>
                  <a:off x="268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4" name="Line 42"/>
                <p:cNvSpPr>
                  <a:spLocks noChangeShapeType="1"/>
                </p:cNvSpPr>
                <p:nvPr/>
              </p:nvSpPr>
              <p:spPr bwMode="white">
                <a:xfrm>
                  <a:off x="288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5" name="Line 43"/>
                <p:cNvSpPr>
                  <a:spLocks noChangeShapeType="1"/>
                </p:cNvSpPr>
                <p:nvPr/>
              </p:nvSpPr>
              <p:spPr bwMode="white">
                <a:xfrm>
                  <a:off x="307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6" name="Line 44"/>
                <p:cNvSpPr>
                  <a:spLocks noChangeShapeType="1"/>
                </p:cNvSpPr>
                <p:nvPr/>
              </p:nvSpPr>
              <p:spPr bwMode="white">
                <a:xfrm>
                  <a:off x="326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7" name="Line 45"/>
                <p:cNvSpPr>
                  <a:spLocks noChangeShapeType="1"/>
                </p:cNvSpPr>
                <p:nvPr/>
              </p:nvSpPr>
              <p:spPr bwMode="white">
                <a:xfrm>
                  <a:off x="345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8" name="Line 46"/>
                <p:cNvSpPr>
                  <a:spLocks noChangeShapeType="1"/>
                </p:cNvSpPr>
                <p:nvPr/>
              </p:nvSpPr>
              <p:spPr bwMode="white">
                <a:xfrm>
                  <a:off x="364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9" name="Line 47"/>
                <p:cNvSpPr>
                  <a:spLocks noChangeShapeType="1"/>
                </p:cNvSpPr>
                <p:nvPr/>
              </p:nvSpPr>
              <p:spPr bwMode="white">
                <a:xfrm>
                  <a:off x="384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20" name="Line 48"/>
                <p:cNvSpPr>
                  <a:spLocks noChangeShapeType="1"/>
                </p:cNvSpPr>
                <p:nvPr/>
              </p:nvSpPr>
              <p:spPr bwMode="white">
                <a:xfrm>
                  <a:off x="403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21" name="Line 49"/>
                <p:cNvSpPr>
                  <a:spLocks noChangeShapeType="1"/>
                </p:cNvSpPr>
                <p:nvPr/>
              </p:nvSpPr>
              <p:spPr bwMode="white">
                <a:xfrm>
                  <a:off x="422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22" name="Line 50"/>
                <p:cNvSpPr>
                  <a:spLocks noChangeShapeType="1"/>
                </p:cNvSpPr>
                <p:nvPr/>
              </p:nvSpPr>
              <p:spPr bwMode="white">
                <a:xfrm>
                  <a:off x="441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23" name="Line 51"/>
                <p:cNvSpPr>
                  <a:spLocks noChangeShapeType="1"/>
                </p:cNvSpPr>
                <p:nvPr/>
              </p:nvSpPr>
              <p:spPr bwMode="white">
                <a:xfrm>
                  <a:off x="460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24" name="Line 52"/>
                <p:cNvSpPr>
                  <a:spLocks noChangeShapeType="1"/>
                </p:cNvSpPr>
                <p:nvPr/>
              </p:nvSpPr>
              <p:spPr bwMode="white">
                <a:xfrm>
                  <a:off x="480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25" name="Line 53"/>
                <p:cNvSpPr>
                  <a:spLocks noChangeShapeType="1"/>
                </p:cNvSpPr>
                <p:nvPr/>
              </p:nvSpPr>
              <p:spPr bwMode="white">
                <a:xfrm>
                  <a:off x="499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26" name="Line 54"/>
                <p:cNvSpPr>
                  <a:spLocks noChangeShapeType="1"/>
                </p:cNvSpPr>
                <p:nvPr/>
              </p:nvSpPr>
              <p:spPr bwMode="white">
                <a:xfrm>
                  <a:off x="518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27" name="Line 55"/>
                <p:cNvSpPr>
                  <a:spLocks noChangeShapeType="1"/>
                </p:cNvSpPr>
                <p:nvPr/>
              </p:nvSpPr>
              <p:spPr bwMode="white">
                <a:xfrm>
                  <a:off x="537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28" name="Line 56"/>
                <p:cNvSpPr>
                  <a:spLocks noChangeShapeType="1"/>
                </p:cNvSpPr>
                <p:nvPr/>
              </p:nvSpPr>
              <p:spPr bwMode="white">
                <a:xfrm>
                  <a:off x="556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</p:grpSp>
          <p:sp>
            <p:nvSpPr>
              <p:cNvPr id="28729" name="Line 57"/>
              <p:cNvSpPr>
                <a:spLocks noChangeShapeType="1"/>
              </p:cNvSpPr>
              <p:nvPr/>
            </p:nvSpPr>
            <p:spPr bwMode="ltGray">
              <a:xfrm>
                <a:off x="5568" y="0"/>
                <a:ext cx="0" cy="1488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</p:grpSp>
        <p:grpSp>
          <p:nvGrpSpPr>
            <p:cNvPr id="28730" name="Group 58"/>
            <p:cNvGrpSpPr>
              <a:grpSpLocks/>
            </p:cNvGrpSpPr>
            <p:nvPr userDrawn="1"/>
          </p:nvGrpSpPr>
          <p:grpSpPr bwMode="auto">
            <a:xfrm>
              <a:off x="3" y="559"/>
              <a:ext cx="4192" cy="1796"/>
              <a:chOff x="3" y="559"/>
              <a:chExt cx="4192" cy="1796"/>
            </a:xfrm>
          </p:grpSpPr>
          <p:sp>
            <p:nvSpPr>
              <p:cNvPr id="28731" name="Line 59"/>
              <p:cNvSpPr>
                <a:spLocks noChangeShapeType="1"/>
              </p:cNvSpPr>
              <p:nvPr/>
            </p:nvSpPr>
            <p:spPr bwMode="ltGray">
              <a:xfrm>
                <a:off x="506" y="559"/>
                <a:ext cx="0" cy="1796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  <p:sp>
            <p:nvSpPr>
              <p:cNvPr id="28732" name="Line 60"/>
              <p:cNvSpPr>
                <a:spLocks noChangeShapeType="1"/>
              </p:cNvSpPr>
              <p:nvPr/>
            </p:nvSpPr>
            <p:spPr bwMode="ltGray">
              <a:xfrm flipH="1" flipV="1">
                <a:off x="3" y="1924"/>
                <a:ext cx="3211" cy="1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  <p:sp>
            <p:nvSpPr>
              <p:cNvPr id="28733" name="Line 61"/>
              <p:cNvSpPr>
                <a:spLocks noChangeShapeType="1"/>
              </p:cNvSpPr>
              <p:nvPr/>
            </p:nvSpPr>
            <p:spPr bwMode="ltGray">
              <a:xfrm flipH="1" flipV="1">
                <a:off x="384" y="938"/>
                <a:ext cx="3811" cy="1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  <p:sp>
            <p:nvSpPr>
              <p:cNvPr id="28734" name="Arc 62"/>
              <p:cNvSpPr>
                <a:spLocks/>
              </p:cNvSpPr>
              <p:nvPr/>
            </p:nvSpPr>
            <p:spPr bwMode="ltGray">
              <a:xfrm rot="16200000" flipH="1">
                <a:off x="426" y="860"/>
                <a:ext cx="156" cy="157"/>
              </a:xfrm>
              <a:custGeom>
                <a:avLst/>
                <a:gdLst>
                  <a:gd name="G0" fmla="+- 21595 0 0"/>
                  <a:gd name="G1" fmla="+- 21600 0 0"/>
                  <a:gd name="G2" fmla="+- 21600 0 0"/>
                  <a:gd name="T0" fmla="*/ 21114 w 43195"/>
                  <a:gd name="T1" fmla="*/ 5 h 43200"/>
                  <a:gd name="T2" fmla="*/ 0 w 43195"/>
                  <a:gd name="T3" fmla="*/ 22056 h 43200"/>
                  <a:gd name="T4" fmla="*/ 21595 w 43195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195" h="43200" fill="none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</a:path>
                  <a:path w="43195" h="43200" stroke="0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  <a:lnTo>
                      <a:pt x="2159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</p:grpSp>
        <p:grpSp>
          <p:nvGrpSpPr>
            <p:cNvPr id="28735" name="Group 63"/>
            <p:cNvGrpSpPr>
              <a:grpSpLocks/>
            </p:cNvGrpSpPr>
            <p:nvPr userDrawn="1"/>
          </p:nvGrpSpPr>
          <p:grpSpPr bwMode="auto">
            <a:xfrm>
              <a:off x="1480" y="1952"/>
              <a:ext cx="3808" cy="1812"/>
              <a:chOff x="1480" y="1952"/>
              <a:chExt cx="3808" cy="1812"/>
            </a:xfrm>
          </p:grpSpPr>
          <p:sp>
            <p:nvSpPr>
              <p:cNvPr id="28736" name="Line 64"/>
              <p:cNvSpPr>
                <a:spLocks noChangeShapeType="1"/>
              </p:cNvSpPr>
              <p:nvPr/>
            </p:nvSpPr>
            <p:spPr bwMode="ltGray">
              <a:xfrm flipV="1">
                <a:off x="1480" y="3442"/>
                <a:ext cx="3808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  <p:sp>
            <p:nvSpPr>
              <p:cNvPr id="28737" name="Line 65"/>
              <p:cNvSpPr>
                <a:spLocks noChangeShapeType="1"/>
              </p:cNvSpPr>
              <p:nvPr/>
            </p:nvSpPr>
            <p:spPr bwMode="ltGray">
              <a:xfrm flipH="1">
                <a:off x="5172" y="1952"/>
                <a:ext cx="0" cy="1812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  <p:sp>
            <p:nvSpPr>
              <p:cNvPr id="28738" name="Arc 66"/>
              <p:cNvSpPr>
                <a:spLocks/>
              </p:cNvSpPr>
              <p:nvPr/>
            </p:nvSpPr>
            <p:spPr bwMode="ltGray">
              <a:xfrm rot="5400000">
                <a:off x="5097" y="3346"/>
                <a:ext cx="156" cy="157"/>
              </a:xfrm>
              <a:custGeom>
                <a:avLst/>
                <a:gdLst>
                  <a:gd name="G0" fmla="+- 21595 0 0"/>
                  <a:gd name="G1" fmla="+- 21600 0 0"/>
                  <a:gd name="G2" fmla="+- 21600 0 0"/>
                  <a:gd name="T0" fmla="*/ 21114 w 43195"/>
                  <a:gd name="T1" fmla="*/ 5 h 43200"/>
                  <a:gd name="T2" fmla="*/ 0 w 43195"/>
                  <a:gd name="T3" fmla="*/ 22056 h 43200"/>
                  <a:gd name="T4" fmla="*/ 21595 w 43195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195" h="43200" fill="none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</a:path>
                  <a:path w="43195" h="43200" stroke="0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  <a:lnTo>
                      <a:pt x="2159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</p:grpSp>
      </p:grpSp>
      <p:sp>
        <p:nvSpPr>
          <p:cNvPr id="28739" name="Rectangle 67"/>
          <p:cNvSpPr>
            <a:spLocks noGrp="1" noChangeArrowheads="1"/>
          </p:cNvSpPr>
          <p:nvPr>
            <p:ph type="ctrTitle"/>
          </p:nvPr>
        </p:nvSpPr>
        <p:spPr>
          <a:xfrm>
            <a:off x="990600" y="17526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 noProof="0" smtClean="0"/>
              <a:t>Kliknutím lze upravit styl.</a:t>
            </a:r>
          </a:p>
        </p:txBody>
      </p:sp>
      <p:sp>
        <p:nvSpPr>
          <p:cNvPr id="28740" name="Rectangle 68" descr="Rectangle: Click to edit Master text styles&#10;Second level&#10;Third level&#10;Fourth level&#10;Fifth level"/>
          <p:cNvSpPr>
            <a:spLocks noGrp="1" noChangeArrowheads="1"/>
          </p:cNvSpPr>
          <p:nvPr>
            <p:ph type="subTitle" idx="1"/>
          </p:nvPr>
        </p:nvSpPr>
        <p:spPr>
          <a:xfrm>
            <a:off x="990600" y="3309938"/>
            <a:ext cx="6400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Kliknutím lze upravit styl předlohy.</a:t>
            </a:r>
          </a:p>
        </p:txBody>
      </p:sp>
      <p:sp>
        <p:nvSpPr>
          <p:cNvPr id="28741" name="Rectangle 69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28742" name="Rectangle 7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28743" name="Rectangle 7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E906FBD6-3420-4B3D-A5A9-D9E7F66129F0}" type="slidenum">
              <a:rPr lang="cs-CZ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Font typeface="Wingdings" pitchFamily="2" charset="2"/>
              <a:buChar char="§"/>
              <a:defRPr/>
            </a:lvl1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3BC09F-69A4-499B-9584-51460F4667A1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58765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15A531-5003-426C-99A3-9E4800BF5149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65315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11188" y="1484313"/>
            <a:ext cx="3992562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6150" y="1484313"/>
            <a:ext cx="3992563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37C4C2-53B3-43F1-9F77-FD51DF76D2F1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97151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E4B5A3-201B-43E7-B103-E6D91FB8790B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46876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F72CB9-F90B-4CDA-A41D-30CAA3EE29D1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49020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B9A30B-5097-4B6C-BB5C-41163D97160D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77793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4E8B24-4AE1-425D-9E83-B82143A7BD20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93723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B1F238-2997-440D-B546-D298CB8E20A5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90570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4F238E-94E9-482E-A7CC-3DB0146EEA7A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06631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15125" y="333375"/>
            <a:ext cx="2033588" cy="633571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11188" y="333375"/>
            <a:ext cx="5951537" cy="633571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6687B6-47E8-4964-9CC6-7115D43BFBF7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87939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grpSp>
          <p:nvGrpSpPr>
            <p:cNvPr id="27651" name="Group 3"/>
            <p:cNvGrpSpPr>
              <a:grpSpLocks/>
            </p:cNvGrpSpPr>
            <p:nvPr/>
          </p:nvGrpSpPr>
          <p:grpSpPr bwMode="auto">
            <a:xfrm>
              <a:off x="0" y="0"/>
              <a:ext cx="5760" cy="4320"/>
              <a:chOff x="0" y="0"/>
              <a:chExt cx="5760" cy="4320"/>
            </a:xfrm>
          </p:grpSpPr>
          <p:grpSp>
            <p:nvGrpSpPr>
              <p:cNvPr id="27652" name="Group 4"/>
              <p:cNvGrpSpPr>
                <a:grpSpLocks/>
              </p:cNvGrpSpPr>
              <p:nvPr/>
            </p:nvGrpSpPr>
            <p:grpSpPr bwMode="auto">
              <a:xfrm>
                <a:off x="0" y="192"/>
                <a:ext cx="5760" cy="4032"/>
                <a:chOff x="0" y="192"/>
                <a:chExt cx="5760" cy="4032"/>
              </a:xfrm>
            </p:grpSpPr>
            <p:sp>
              <p:nvSpPr>
                <p:cNvPr id="27653" name="Line 5"/>
                <p:cNvSpPr>
                  <a:spLocks noChangeShapeType="1"/>
                </p:cNvSpPr>
                <p:nvPr/>
              </p:nvSpPr>
              <p:spPr bwMode="white">
                <a:xfrm>
                  <a:off x="0" y="19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54" name="Line 6"/>
                <p:cNvSpPr>
                  <a:spLocks noChangeShapeType="1"/>
                </p:cNvSpPr>
                <p:nvPr/>
              </p:nvSpPr>
              <p:spPr bwMode="white">
                <a:xfrm>
                  <a:off x="0" y="38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55" name="Line 7"/>
                <p:cNvSpPr>
                  <a:spLocks noChangeShapeType="1"/>
                </p:cNvSpPr>
                <p:nvPr/>
              </p:nvSpPr>
              <p:spPr bwMode="white">
                <a:xfrm>
                  <a:off x="0" y="57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56" name="Line 8"/>
                <p:cNvSpPr>
                  <a:spLocks noChangeShapeType="1"/>
                </p:cNvSpPr>
                <p:nvPr/>
              </p:nvSpPr>
              <p:spPr bwMode="white">
                <a:xfrm>
                  <a:off x="0" y="76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57" name="Line 9"/>
                <p:cNvSpPr>
                  <a:spLocks noChangeShapeType="1"/>
                </p:cNvSpPr>
                <p:nvPr/>
              </p:nvSpPr>
              <p:spPr bwMode="white">
                <a:xfrm>
                  <a:off x="0" y="96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58" name="Line 10"/>
                <p:cNvSpPr>
                  <a:spLocks noChangeShapeType="1"/>
                </p:cNvSpPr>
                <p:nvPr/>
              </p:nvSpPr>
              <p:spPr bwMode="white">
                <a:xfrm>
                  <a:off x="0" y="115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59" name="Line 11"/>
                <p:cNvSpPr>
                  <a:spLocks noChangeShapeType="1"/>
                </p:cNvSpPr>
                <p:nvPr/>
              </p:nvSpPr>
              <p:spPr bwMode="white">
                <a:xfrm>
                  <a:off x="0" y="134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0" name="Line 12"/>
                <p:cNvSpPr>
                  <a:spLocks noChangeShapeType="1"/>
                </p:cNvSpPr>
                <p:nvPr/>
              </p:nvSpPr>
              <p:spPr bwMode="white">
                <a:xfrm>
                  <a:off x="0" y="153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1" name="Line 13"/>
                <p:cNvSpPr>
                  <a:spLocks noChangeShapeType="1"/>
                </p:cNvSpPr>
                <p:nvPr/>
              </p:nvSpPr>
              <p:spPr bwMode="white">
                <a:xfrm>
                  <a:off x="0" y="172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2" name="Line 14"/>
                <p:cNvSpPr>
                  <a:spLocks noChangeShapeType="1"/>
                </p:cNvSpPr>
                <p:nvPr/>
              </p:nvSpPr>
              <p:spPr bwMode="white">
                <a:xfrm>
                  <a:off x="0" y="192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3" name="Line 15"/>
                <p:cNvSpPr>
                  <a:spLocks noChangeShapeType="1"/>
                </p:cNvSpPr>
                <p:nvPr/>
              </p:nvSpPr>
              <p:spPr bwMode="white">
                <a:xfrm>
                  <a:off x="0" y="211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4" name="Line 16"/>
                <p:cNvSpPr>
                  <a:spLocks noChangeShapeType="1"/>
                </p:cNvSpPr>
                <p:nvPr/>
              </p:nvSpPr>
              <p:spPr bwMode="white">
                <a:xfrm>
                  <a:off x="0" y="230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5" name="Line 17"/>
                <p:cNvSpPr>
                  <a:spLocks noChangeShapeType="1"/>
                </p:cNvSpPr>
                <p:nvPr/>
              </p:nvSpPr>
              <p:spPr bwMode="white">
                <a:xfrm>
                  <a:off x="0" y="249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6" name="Line 18"/>
                <p:cNvSpPr>
                  <a:spLocks noChangeShapeType="1"/>
                </p:cNvSpPr>
                <p:nvPr/>
              </p:nvSpPr>
              <p:spPr bwMode="white">
                <a:xfrm>
                  <a:off x="0" y="268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7" name="Line 19"/>
                <p:cNvSpPr>
                  <a:spLocks noChangeShapeType="1"/>
                </p:cNvSpPr>
                <p:nvPr/>
              </p:nvSpPr>
              <p:spPr bwMode="white">
                <a:xfrm>
                  <a:off x="0" y="288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8" name="Line 20"/>
                <p:cNvSpPr>
                  <a:spLocks noChangeShapeType="1"/>
                </p:cNvSpPr>
                <p:nvPr/>
              </p:nvSpPr>
              <p:spPr bwMode="white">
                <a:xfrm>
                  <a:off x="0" y="307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9" name="Line 21"/>
                <p:cNvSpPr>
                  <a:spLocks noChangeShapeType="1"/>
                </p:cNvSpPr>
                <p:nvPr/>
              </p:nvSpPr>
              <p:spPr bwMode="white">
                <a:xfrm>
                  <a:off x="0" y="326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70" name="Line 22"/>
                <p:cNvSpPr>
                  <a:spLocks noChangeShapeType="1"/>
                </p:cNvSpPr>
                <p:nvPr/>
              </p:nvSpPr>
              <p:spPr bwMode="white">
                <a:xfrm>
                  <a:off x="0" y="345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71" name="Line 23"/>
                <p:cNvSpPr>
                  <a:spLocks noChangeShapeType="1"/>
                </p:cNvSpPr>
                <p:nvPr/>
              </p:nvSpPr>
              <p:spPr bwMode="white">
                <a:xfrm>
                  <a:off x="0" y="364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72" name="Line 24"/>
                <p:cNvSpPr>
                  <a:spLocks noChangeShapeType="1"/>
                </p:cNvSpPr>
                <p:nvPr/>
              </p:nvSpPr>
              <p:spPr bwMode="white">
                <a:xfrm>
                  <a:off x="0" y="384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73" name="Line 25"/>
                <p:cNvSpPr>
                  <a:spLocks noChangeShapeType="1"/>
                </p:cNvSpPr>
                <p:nvPr/>
              </p:nvSpPr>
              <p:spPr bwMode="white">
                <a:xfrm>
                  <a:off x="0" y="403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74" name="Line 26"/>
                <p:cNvSpPr>
                  <a:spLocks noChangeShapeType="1"/>
                </p:cNvSpPr>
                <p:nvPr/>
              </p:nvSpPr>
              <p:spPr bwMode="white">
                <a:xfrm>
                  <a:off x="0" y="422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</p:grpSp>
          <p:grpSp>
            <p:nvGrpSpPr>
              <p:cNvPr id="27675" name="Group 27"/>
              <p:cNvGrpSpPr>
                <a:grpSpLocks/>
              </p:cNvGrpSpPr>
              <p:nvPr/>
            </p:nvGrpSpPr>
            <p:grpSpPr bwMode="auto">
              <a:xfrm>
                <a:off x="192" y="0"/>
                <a:ext cx="5376" cy="4320"/>
                <a:chOff x="192" y="0"/>
                <a:chExt cx="5376" cy="4320"/>
              </a:xfrm>
            </p:grpSpPr>
            <p:sp>
              <p:nvSpPr>
                <p:cNvPr id="27676" name="Line 28"/>
                <p:cNvSpPr>
                  <a:spLocks noChangeShapeType="1"/>
                </p:cNvSpPr>
                <p:nvPr/>
              </p:nvSpPr>
              <p:spPr bwMode="white">
                <a:xfrm>
                  <a:off x="19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77" name="Line 29"/>
                <p:cNvSpPr>
                  <a:spLocks noChangeShapeType="1"/>
                </p:cNvSpPr>
                <p:nvPr/>
              </p:nvSpPr>
              <p:spPr bwMode="white">
                <a:xfrm>
                  <a:off x="38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78" name="Line 30"/>
                <p:cNvSpPr>
                  <a:spLocks noChangeShapeType="1"/>
                </p:cNvSpPr>
                <p:nvPr/>
              </p:nvSpPr>
              <p:spPr bwMode="white">
                <a:xfrm>
                  <a:off x="57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79" name="Line 31"/>
                <p:cNvSpPr>
                  <a:spLocks noChangeShapeType="1"/>
                </p:cNvSpPr>
                <p:nvPr/>
              </p:nvSpPr>
              <p:spPr bwMode="white">
                <a:xfrm>
                  <a:off x="76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0" name="Line 32"/>
                <p:cNvSpPr>
                  <a:spLocks noChangeShapeType="1"/>
                </p:cNvSpPr>
                <p:nvPr/>
              </p:nvSpPr>
              <p:spPr bwMode="white">
                <a:xfrm>
                  <a:off x="96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1" name="Line 33"/>
                <p:cNvSpPr>
                  <a:spLocks noChangeShapeType="1"/>
                </p:cNvSpPr>
                <p:nvPr/>
              </p:nvSpPr>
              <p:spPr bwMode="white">
                <a:xfrm>
                  <a:off x="115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2" name="Line 34"/>
                <p:cNvSpPr>
                  <a:spLocks noChangeShapeType="1"/>
                </p:cNvSpPr>
                <p:nvPr/>
              </p:nvSpPr>
              <p:spPr bwMode="white">
                <a:xfrm>
                  <a:off x="134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3" name="Line 35"/>
                <p:cNvSpPr>
                  <a:spLocks noChangeShapeType="1"/>
                </p:cNvSpPr>
                <p:nvPr/>
              </p:nvSpPr>
              <p:spPr bwMode="white">
                <a:xfrm>
                  <a:off x="153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4" name="Line 36"/>
                <p:cNvSpPr>
                  <a:spLocks noChangeShapeType="1"/>
                </p:cNvSpPr>
                <p:nvPr/>
              </p:nvSpPr>
              <p:spPr bwMode="white">
                <a:xfrm>
                  <a:off x="172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5" name="Line 37"/>
                <p:cNvSpPr>
                  <a:spLocks noChangeShapeType="1"/>
                </p:cNvSpPr>
                <p:nvPr/>
              </p:nvSpPr>
              <p:spPr bwMode="white">
                <a:xfrm>
                  <a:off x="192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6" name="Line 38"/>
                <p:cNvSpPr>
                  <a:spLocks noChangeShapeType="1"/>
                </p:cNvSpPr>
                <p:nvPr/>
              </p:nvSpPr>
              <p:spPr bwMode="white">
                <a:xfrm>
                  <a:off x="211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7" name="Line 39"/>
                <p:cNvSpPr>
                  <a:spLocks noChangeShapeType="1"/>
                </p:cNvSpPr>
                <p:nvPr/>
              </p:nvSpPr>
              <p:spPr bwMode="white">
                <a:xfrm>
                  <a:off x="230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8" name="Line 40"/>
                <p:cNvSpPr>
                  <a:spLocks noChangeShapeType="1"/>
                </p:cNvSpPr>
                <p:nvPr/>
              </p:nvSpPr>
              <p:spPr bwMode="white">
                <a:xfrm>
                  <a:off x="249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9" name="Line 41"/>
                <p:cNvSpPr>
                  <a:spLocks noChangeShapeType="1"/>
                </p:cNvSpPr>
                <p:nvPr/>
              </p:nvSpPr>
              <p:spPr bwMode="white">
                <a:xfrm>
                  <a:off x="268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0" name="Line 42"/>
                <p:cNvSpPr>
                  <a:spLocks noChangeShapeType="1"/>
                </p:cNvSpPr>
                <p:nvPr/>
              </p:nvSpPr>
              <p:spPr bwMode="white">
                <a:xfrm>
                  <a:off x="288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1" name="Line 43"/>
                <p:cNvSpPr>
                  <a:spLocks noChangeShapeType="1"/>
                </p:cNvSpPr>
                <p:nvPr/>
              </p:nvSpPr>
              <p:spPr bwMode="white">
                <a:xfrm>
                  <a:off x="307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2" name="Line 44"/>
                <p:cNvSpPr>
                  <a:spLocks noChangeShapeType="1"/>
                </p:cNvSpPr>
                <p:nvPr/>
              </p:nvSpPr>
              <p:spPr bwMode="white">
                <a:xfrm>
                  <a:off x="326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3" name="Line 45"/>
                <p:cNvSpPr>
                  <a:spLocks noChangeShapeType="1"/>
                </p:cNvSpPr>
                <p:nvPr/>
              </p:nvSpPr>
              <p:spPr bwMode="white">
                <a:xfrm>
                  <a:off x="345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4" name="Line 46"/>
                <p:cNvSpPr>
                  <a:spLocks noChangeShapeType="1"/>
                </p:cNvSpPr>
                <p:nvPr/>
              </p:nvSpPr>
              <p:spPr bwMode="white">
                <a:xfrm>
                  <a:off x="364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5" name="Line 47"/>
                <p:cNvSpPr>
                  <a:spLocks noChangeShapeType="1"/>
                </p:cNvSpPr>
                <p:nvPr/>
              </p:nvSpPr>
              <p:spPr bwMode="white">
                <a:xfrm>
                  <a:off x="384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6" name="Line 48"/>
                <p:cNvSpPr>
                  <a:spLocks noChangeShapeType="1"/>
                </p:cNvSpPr>
                <p:nvPr/>
              </p:nvSpPr>
              <p:spPr bwMode="white">
                <a:xfrm>
                  <a:off x="403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7" name="Line 49"/>
                <p:cNvSpPr>
                  <a:spLocks noChangeShapeType="1"/>
                </p:cNvSpPr>
                <p:nvPr/>
              </p:nvSpPr>
              <p:spPr bwMode="white">
                <a:xfrm>
                  <a:off x="422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8" name="Line 50"/>
                <p:cNvSpPr>
                  <a:spLocks noChangeShapeType="1"/>
                </p:cNvSpPr>
                <p:nvPr/>
              </p:nvSpPr>
              <p:spPr bwMode="white">
                <a:xfrm>
                  <a:off x="441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9" name="Line 51"/>
                <p:cNvSpPr>
                  <a:spLocks noChangeShapeType="1"/>
                </p:cNvSpPr>
                <p:nvPr/>
              </p:nvSpPr>
              <p:spPr bwMode="white">
                <a:xfrm>
                  <a:off x="460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700" name="Line 52"/>
                <p:cNvSpPr>
                  <a:spLocks noChangeShapeType="1"/>
                </p:cNvSpPr>
                <p:nvPr/>
              </p:nvSpPr>
              <p:spPr bwMode="white">
                <a:xfrm>
                  <a:off x="480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701" name="Line 53"/>
                <p:cNvSpPr>
                  <a:spLocks noChangeShapeType="1"/>
                </p:cNvSpPr>
                <p:nvPr/>
              </p:nvSpPr>
              <p:spPr bwMode="white">
                <a:xfrm>
                  <a:off x="499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702" name="Line 54"/>
                <p:cNvSpPr>
                  <a:spLocks noChangeShapeType="1"/>
                </p:cNvSpPr>
                <p:nvPr/>
              </p:nvSpPr>
              <p:spPr bwMode="white">
                <a:xfrm>
                  <a:off x="518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703" name="Line 55"/>
                <p:cNvSpPr>
                  <a:spLocks noChangeShapeType="1"/>
                </p:cNvSpPr>
                <p:nvPr/>
              </p:nvSpPr>
              <p:spPr bwMode="white">
                <a:xfrm>
                  <a:off x="537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704" name="Line 56"/>
                <p:cNvSpPr>
                  <a:spLocks noChangeShapeType="1"/>
                </p:cNvSpPr>
                <p:nvPr/>
              </p:nvSpPr>
              <p:spPr bwMode="white">
                <a:xfrm>
                  <a:off x="556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</p:grpSp>
        </p:grpSp>
        <p:sp>
          <p:nvSpPr>
            <p:cNvPr id="27705" name="Rectangle 57" descr="60%"/>
            <p:cNvSpPr>
              <a:spLocks noChangeArrowheads="1"/>
            </p:cNvSpPr>
            <p:nvPr/>
          </p:nvSpPr>
          <p:spPr bwMode="ltGray">
            <a:xfrm>
              <a:off x="2112" y="0"/>
              <a:ext cx="3648" cy="96"/>
            </a:xfrm>
            <a:prstGeom prst="rect">
              <a:avLst/>
            </a:prstGeom>
            <a:pattFill prst="pct60">
              <a:fgClr>
                <a:schemeClr val="folHlink"/>
              </a:fgClr>
              <a:bgClr>
                <a:schemeClr val="bg1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 dirty="0"/>
            </a:p>
          </p:txBody>
        </p:sp>
        <p:sp>
          <p:nvSpPr>
            <p:cNvPr id="27706" name="Line 58"/>
            <p:cNvSpPr>
              <a:spLocks noChangeShapeType="1"/>
            </p:cNvSpPr>
            <p:nvPr/>
          </p:nvSpPr>
          <p:spPr bwMode="ltGray">
            <a:xfrm>
              <a:off x="5568" y="0"/>
              <a:ext cx="0" cy="1488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 dirty="0"/>
            </a:p>
          </p:txBody>
        </p:sp>
        <p:grpSp>
          <p:nvGrpSpPr>
            <p:cNvPr id="27707" name="Group 59"/>
            <p:cNvGrpSpPr>
              <a:grpSpLocks/>
            </p:cNvGrpSpPr>
            <p:nvPr/>
          </p:nvGrpSpPr>
          <p:grpSpPr bwMode="auto">
            <a:xfrm>
              <a:off x="261" y="892"/>
              <a:ext cx="1124" cy="1464"/>
              <a:chOff x="96" y="916"/>
              <a:chExt cx="2208" cy="2876"/>
            </a:xfrm>
          </p:grpSpPr>
          <p:sp>
            <p:nvSpPr>
              <p:cNvPr id="27708" name="Line 60"/>
              <p:cNvSpPr>
                <a:spLocks noChangeShapeType="1"/>
              </p:cNvSpPr>
              <p:nvPr/>
            </p:nvSpPr>
            <p:spPr bwMode="ltGray">
              <a:xfrm flipH="1">
                <a:off x="96" y="1037"/>
                <a:ext cx="2208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  <p:sp>
            <p:nvSpPr>
              <p:cNvPr id="27709" name="Line 61"/>
              <p:cNvSpPr>
                <a:spLocks noChangeShapeType="1"/>
              </p:cNvSpPr>
              <p:nvPr/>
            </p:nvSpPr>
            <p:spPr bwMode="ltGray">
              <a:xfrm>
                <a:off x="336" y="920"/>
                <a:ext cx="0" cy="2872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  <p:sp>
            <p:nvSpPr>
              <p:cNvPr id="27710" name="Arc 62"/>
              <p:cNvSpPr>
                <a:spLocks/>
              </p:cNvSpPr>
              <p:nvPr/>
            </p:nvSpPr>
            <p:spPr bwMode="ltGray">
              <a:xfrm flipH="1">
                <a:off x="217" y="916"/>
                <a:ext cx="239" cy="239"/>
              </a:xfrm>
              <a:custGeom>
                <a:avLst/>
                <a:gdLst>
                  <a:gd name="G0" fmla="+- 21595 0 0"/>
                  <a:gd name="G1" fmla="+- 21600 0 0"/>
                  <a:gd name="G2" fmla="+- 21600 0 0"/>
                  <a:gd name="T0" fmla="*/ 21114 w 43195"/>
                  <a:gd name="T1" fmla="*/ 5 h 43200"/>
                  <a:gd name="T2" fmla="*/ 0 w 43195"/>
                  <a:gd name="T3" fmla="*/ 22056 h 43200"/>
                  <a:gd name="T4" fmla="*/ 21595 w 43195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195" h="43200" fill="none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</a:path>
                  <a:path w="43195" h="43200" stroke="0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  <a:lnTo>
                      <a:pt x="2159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</p:grpSp>
      </p:grpSp>
      <p:sp>
        <p:nvSpPr>
          <p:cNvPr id="27711" name="Rectangle 63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333375"/>
            <a:ext cx="8137525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7712" name="Rectangle 64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484313"/>
            <a:ext cx="8137525" cy="51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7713" name="Rectangle 6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 dirty="0"/>
          </a:p>
        </p:txBody>
      </p:sp>
      <p:sp>
        <p:nvSpPr>
          <p:cNvPr id="27714" name="Rectangle 6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 dirty="0"/>
          </a:p>
        </p:txBody>
      </p:sp>
      <p:sp>
        <p:nvSpPr>
          <p:cNvPr id="27715" name="Rectangle 6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CAF1C44-BC15-42A2-B698-DDFA3C3ACACD}" type="slidenum">
              <a:rPr lang="cs-CZ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110000"/>
        <a:buFont typeface="Wingdings" pitchFamily="2" charset="2"/>
        <a:buChar char="Ø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2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9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/>
          </a:p>
        </p:txBody>
      </p:sp>
      <p:pic>
        <p:nvPicPr>
          <p:cNvPr id="5" name="Picture 30" descr="logolinkI_ba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544" y="125412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43"/>
          <p:cNvSpPr txBox="1">
            <a:spLocks noChangeArrowheads="1"/>
          </p:cNvSpPr>
          <p:nvPr/>
        </p:nvSpPr>
        <p:spPr bwMode="auto">
          <a:xfrm>
            <a:off x="468313" y="5877272"/>
            <a:ext cx="83486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charset="0"/>
                <a:cs typeface="Arial" charset="0"/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  <p:graphicFrame>
        <p:nvGraphicFramePr>
          <p:cNvPr id="8" name="Group 3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637631631"/>
              </p:ext>
            </p:extLst>
          </p:nvPr>
        </p:nvGraphicFramePr>
        <p:xfrm>
          <a:off x="468313" y="1556792"/>
          <a:ext cx="8348662" cy="4035614"/>
        </p:xfrm>
        <a:graphic>
          <a:graphicData uri="http://schemas.openxmlformats.org/drawingml/2006/table">
            <a:tbl>
              <a:tblPr/>
              <a:tblGrid>
                <a:gridCol w="2855607"/>
                <a:gridCol w="5493055"/>
              </a:tblGrid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Ing. Jan Weiser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53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Polovodičové součástky I.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963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  <a:endParaRPr kumimoji="0" lang="cs-CZ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Základy elektrotechniky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srpen 2012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chemeClr val="tx1"/>
                </a:solidFill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90000"/>
              </a:lnSpc>
            </a:pPr>
            <a:r>
              <a:rPr lang="cs-CZ" dirty="0">
                <a:latin typeface="Calibri" pitchFamily="34" charset="0"/>
                <a:cs typeface="Arial" charset="0"/>
              </a:rPr>
              <a:t>Záměrem této sady výukových </a:t>
            </a:r>
            <a:r>
              <a:rPr lang="cs-CZ" dirty="0" smtClean="0">
                <a:latin typeface="Calibri" pitchFamily="34" charset="0"/>
                <a:cs typeface="Arial" charset="0"/>
              </a:rPr>
              <a:t>materiálů je poskytnout </a:t>
            </a:r>
            <a:r>
              <a:rPr lang="cs-CZ" dirty="0">
                <a:latin typeface="Calibri" pitchFamily="34" charset="0"/>
                <a:cs typeface="Arial" charset="0"/>
              </a:rPr>
              <a:t>žákům </a:t>
            </a:r>
            <a:r>
              <a:rPr lang="cs-CZ" dirty="0" smtClean="0">
                <a:latin typeface="Calibri" pitchFamily="34" charset="0"/>
                <a:cs typeface="Arial" charset="0"/>
              </a:rPr>
              <a:t>informace o základních principech elektrotechniky potřebné k snazšímu pochopení fungování složitějších elektrických a elektronických systémů v dnešních motorových vozidlech.</a:t>
            </a:r>
            <a:endParaRPr lang="cs-CZ" dirty="0">
              <a:latin typeface="Calibri" pitchFamily="34" charset="0"/>
              <a:cs typeface="Arial" charset="0"/>
            </a:endParaRPr>
          </a:p>
          <a:p>
            <a:pPr algn="just">
              <a:lnSpc>
                <a:spcPct val="90000"/>
              </a:lnSpc>
            </a:pPr>
            <a:r>
              <a:rPr lang="cs-CZ" dirty="0" smtClean="0">
                <a:latin typeface="Calibri" pitchFamily="34" charset="0"/>
                <a:cs typeface="Arial" charset="0"/>
              </a:rPr>
              <a:t>Jednotlivé </a:t>
            </a:r>
            <a:r>
              <a:rPr lang="cs-CZ" dirty="0">
                <a:latin typeface="Calibri" pitchFamily="34" charset="0"/>
                <a:cs typeface="Arial" charset="0"/>
              </a:rPr>
              <a:t>DUMy (prezentace) v této sadě popíší postupně tematické oblasti, které jsou probírány v předmětu </a:t>
            </a:r>
            <a:r>
              <a:rPr lang="cs-CZ" dirty="0" smtClean="0">
                <a:latin typeface="Calibri" pitchFamily="34" charset="0"/>
                <a:cs typeface="Arial" charset="0"/>
              </a:rPr>
              <a:t>Elektronika. </a:t>
            </a:r>
            <a:endParaRPr lang="cs-CZ" dirty="0">
              <a:latin typeface="Calibri" pitchFamily="34" charset="0"/>
              <a:cs typeface="Arial" charset="0"/>
            </a:endParaRPr>
          </a:p>
          <a:p>
            <a:pPr algn="just">
              <a:lnSpc>
                <a:spcPct val="90000"/>
              </a:lnSpc>
            </a:pPr>
            <a:r>
              <a:rPr lang="cs-CZ" dirty="0">
                <a:latin typeface="Calibri" pitchFamily="34" charset="0"/>
                <a:cs typeface="Arial" charset="0"/>
              </a:rPr>
              <a:t>Konkrétně tato prezentace je zaměřena na </a:t>
            </a:r>
            <a:r>
              <a:rPr lang="cs-CZ" dirty="0" smtClean="0">
                <a:latin typeface="Calibri" pitchFamily="34" charset="0"/>
                <a:cs typeface="Arial" charset="0"/>
              </a:rPr>
              <a:t>nejpoužívanější polovodičové součástky bez přechodu a s jedním přechodem.</a:t>
            </a:r>
            <a:endParaRPr lang="cs-CZ" u="sng" dirty="0">
              <a:latin typeface="Calibri" pitchFamily="34" charset="0"/>
              <a:cs typeface="Arial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2921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Polovodičové součástky</a:t>
            </a:r>
            <a:br>
              <a:rPr lang="cs-CZ" dirty="0" smtClean="0"/>
            </a:br>
            <a:r>
              <a:rPr lang="cs-CZ" dirty="0" smtClean="0"/>
              <a:t>- termistory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u="sng" dirty="0" err="1" smtClean="0"/>
              <a:t>Pozistor</a:t>
            </a:r>
            <a:endParaRPr lang="cs-CZ" u="sng" dirty="0" smtClean="0"/>
          </a:p>
          <a:p>
            <a:r>
              <a:rPr lang="cs-CZ" dirty="0" smtClean="0"/>
              <a:t>u všech vodičů </a:t>
            </a:r>
            <a:r>
              <a:rPr lang="cs-CZ" u="sng" dirty="0" smtClean="0"/>
              <a:t>s rostoucí teplotou mírně roste odpor</a:t>
            </a:r>
          </a:p>
          <a:p>
            <a:r>
              <a:rPr lang="cs-CZ" dirty="0" smtClean="0"/>
              <a:t>mají pozitivní teplotní závislost</a:t>
            </a:r>
          </a:p>
          <a:p>
            <a:r>
              <a:rPr lang="cs-CZ" dirty="0" smtClean="0"/>
              <a:t>označují se PTC </a:t>
            </a:r>
            <a:r>
              <a:rPr lang="cs-CZ" dirty="0"/>
              <a:t>- positive </a:t>
            </a:r>
            <a:r>
              <a:rPr lang="cs-CZ" dirty="0" err="1"/>
              <a:t>temperature</a:t>
            </a:r>
            <a:r>
              <a:rPr lang="cs-CZ" dirty="0"/>
              <a:t> </a:t>
            </a:r>
            <a:r>
              <a:rPr lang="cs-CZ" dirty="0" err="1" smtClean="0"/>
              <a:t>coefficient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u="sng" dirty="0" err="1" smtClean="0"/>
              <a:t>Negistor</a:t>
            </a:r>
            <a:endParaRPr lang="cs-CZ" u="sng" dirty="0" smtClean="0"/>
          </a:p>
          <a:p>
            <a:r>
              <a:rPr lang="cs-CZ" dirty="0"/>
              <a:t>u</a:t>
            </a:r>
            <a:r>
              <a:rPr lang="cs-CZ" dirty="0" smtClean="0"/>
              <a:t> polovodičů se zahřátím uvolňují elektrony,</a:t>
            </a:r>
          </a:p>
          <a:p>
            <a:r>
              <a:rPr lang="cs-CZ" dirty="0" smtClean="0"/>
              <a:t>zlepšuje se vodivost, </a:t>
            </a:r>
            <a:r>
              <a:rPr lang="cs-CZ" u="sng" dirty="0" smtClean="0"/>
              <a:t>s ohříváním strmě klesá odpor</a:t>
            </a:r>
          </a:p>
          <a:p>
            <a:r>
              <a:rPr lang="cs-CZ" dirty="0"/>
              <a:t>označují se </a:t>
            </a:r>
            <a:r>
              <a:rPr lang="cs-CZ" dirty="0" smtClean="0"/>
              <a:t>NTC </a:t>
            </a:r>
            <a:r>
              <a:rPr lang="cs-CZ" dirty="0"/>
              <a:t>- </a:t>
            </a:r>
            <a:r>
              <a:rPr lang="cs-CZ" dirty="0" smtClean="0"/>
              <a:t>negative </a:t>
            </a:r>
            <a:r>
              <a:rPr lang="cs-CZ" dirty="0" err="1"/>
              <a:t>temperature</a:t>
            </a:r>
            <a:r>
              <a:rPr lang="cs-CZ" dirty="0"/>
              <a:t> </a:t>
            </a:r>
            <a:r>
              <a:rPr lang="cs-CZ" dirty="0" err="1" smtClean="0"/>
              <a:t>coefficient</a:t>
            </a:r>
            <a:endParaRPr lang="cs-CZ" dirty="0" smtClean="0"/>
          </a:p>
          <a:p>
            <a:r>
              <a:rPr lang="cs-CZ" dirty="0" smtClean="0"/>
              <a:t>požívají se v teplotních snímačích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886584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Polovodičové součástky</a:t>
            </a:r>
            <a:br>
              <a:rPr lang="cs-CZ" dirty="0"/>
            </a:br>
            <a:r>
              <a:rPr lang="cs-CZ" dirty="0"/>
              <a:t>- termistor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960813990"/>
              </p:ext>
            </p:extLst>
          </p:nvPr>
        </p:nvGraphicFramePr>
        <p:xfrm>
          <a:off x="611188" y="1484313"/>
          <a:ext cx="8137525" cy="51847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7740352" y="6309320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O</a:t>
            </a:r>
            <a:r>
              <a:rPr lang="cs-CZ" sz="1200" dirty="0" smtClean="0"/>
              <a:t>br. </a:t>
            </a:r>
            <a:r>
              <a:rPr lang="cs-CZ" sz="1200" dirty="0"/>
              <a:t>1</a:t>
            </a:r>
            <a:r>
              <a:rPr lang="cs-CZ" sz="1200" dirty="0" smtClean="0"/>
              <a:t>.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975250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Polovodičové součástky</a:t>
            </a:r>
            <a:br>
              <a:rPr lang="cs-CZ" dirty="0"/>
            </a:br>
            <a:r>
              <a:rPr lang="cs-CZ" dirty="0"/>
              <a:t>- diody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188" y="1700808"/>
            <a:ext cx="8137525" cy="496828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Dioda je elektronická součástka vyrobená spojením polovodiče typu P a N, má jeden přechod.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Opakování: polovodič N má volné elektrony, P má díry.</a:t>
            </a:r>
            <a:endParaRPr lang="cs-CZ" dirty="0"/>
          </a:p>
          <a:p>
            <a:r>
              <a:rPr lang="cs-CZ" dirty="0" smtClean="0"/>
              <a:t>kladné díry se odpuzují od kladného pólu zdroje</a:t>
            </a:r>
          </a:p>
          <a:p>
            <a:r>
              <a:rPr lang="cs-CZ" dirty="0" smtClean="0"/>
              <a:t>záporné elektrony se odpuzují od záporného pólu</a:t>
            </a:r>
          </a:p>
          <a:p>
            <a:r>
              <a:rPr lang="cs-CZ" dirty="0" smtClean="0"/>
              <a:t>na přechodu PN elektrony přechází do děr </a:t>
            </a:r>
          </a:p>
          <a:p>
            <a:pPr marL="457200" lvl="1" indent="0"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  <a:r>
              <a:rPr lang="cs-CZ" sz="2400" dirty="0" smtClean="0"/>
              <a:t>= diodou prochází proud</a:t>
            </a:r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15816" y="2482667"/>
            <a:ext cx="2951162" cy="1738419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516216" y="3717032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O</a:t>
            </a:r>
            <a:r>
              <a:rPr lang="cs-CZ" sz="1200" dirty="0" smtClean="0"/>
              <a:t>br. 2.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1123989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Polovodičové součástky</a:t>
            </a:r>
            <a:br>
              <a:rPr lang="cs-CZ" dirty="0"/>
            </a:br>
            <a:r>
              <a:rPr lang="cs-CZ" dirty="0"/>
              <a:t>- diody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Při opačném zapojení diody se elektrony a díry přitahují k pólům zdroje a neprochází PN přechodem.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diodou neprochází proud - je zavřená</a:t>
            </a:r>
          </a:p>
          <a:p>
            <a:r>
              <a:rPr lang="cs-CZ" u="sng" dirty="0" smtClean="0"/>
              <a:t>dioda tedy propouští </a:t>
            </a:r>
            <a:r>
              <a:rPr lang="cs-CZ" u="sng" dirty="0"/>
              <a:t>proud jen jedním </a:t>
            </a:r>
            <a:r>
              <a:rPr lang="cs-CZ" u="sng" dirty="0" smtClean="0"/>
              <a:t>směrem!</a:t>
            </a:r>
            <a:endParaRPr lang="cs-CZ" u="sng" dirty="0" smtClean="0"/>
          </a:p>
          <a:p>
            <a:r>
              <a:rPr lang="cs-CZ" dirty="0" smtClean="0"/>
              <a:t>používá </a:t>
            </a:r>
            <a:r>
              <a:rPr lang="cs-CZ" dirty="0"/>
              <a:t>se k </a:t>
            </a:r>
            <a:r>
              <a:rPr lang="cs-CZ" dirty="0" smtClean="0"/>
              <a:t>usměrnění </a:t>
            </a:r>
            <a:r>
              <a:rPr lang="cs-CZ" dirty="0"/>
              <a:t>střídavého </a:t>
            </a:r>
            <a:r>
              <a:rPr lang="cs-CZ" dirty="0" smtClean="0"/>
              <a:t>proudu</a:t>
            </a:r>
            <a:endParaRPr lang="cs-CZ" dirty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31840" y="2348881"/>
            <a:ext cx="2952000" cy="17343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732240" y="3800147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O</a:t>
            </a:r>
            <a:r>
              <a:rPr lang="cs-CZ" sz="1200" dirty="0" smtClean="0"/>
              <a:t>br. 3.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2751888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Polovodičové součástky</a:t>
            </a:r>
            <a:br>
              <a:rPr lang="cs-CZ" dirty="0"/>
            </a:br>
            <a:r>
              <a:rPr lang="cs-CZ" dirty="0"/>
              <a:t>- diody</a:t>
            </a:r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98053" y="1529576"/>
            <a:ext cx="4308202" cy="1797328"/>
          </a:xfrm>
        </p:spPr>
      </p:pic>
      <p:sp>
        <p:nvSpPr>
          <p:cNvPr id="3" name="TextovéPole 2"/>
          <p:cNvSpPr txBox="1"/>
          <p:nvPr/>
        </p:nvSpPr>
        <p:spPr>
          <a:xfrm>
            <a:off x="683702" y="3356992"/>
            <a:ext cx="813677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d</a:t>
            </a:r>
            <a:r>
              <a:rPr lang="cs-CZ" dirty="0" smtClean="0"/>
              <a:t>ioda zapojená v propustném směru</a:t>
            </a:r>
          </a:p>
          <a:p>
            <a:endParaRPr lang="cs-CZ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vývod polovodiče P označujeme jako anodu, vývod polovodiče N jako katodu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dioda propouští proud </a:t>
            </a:r>
            <a:r>
              <a:rPr lang="cs-CZ" dirty="0" smtClean="0"/>
              <a:t>od </a:t>
            </a:r>
            <a:r>
              <a:rPr lang="cs-CZ" dirty="0" smtClean="0"/>
              <a:t>anody ke katodě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opačnému zapojení říkáme závěrný směr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236296" y="2852936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O</a:t>
            </a:r>
            <a:r>
              <a:rPr lang="cs-CZ" sz="1200" dirty="0" smtClean="0"/>
              <a:t>br. 4.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21139235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Polovodičové součástky</a:t>
            </a:r>
            <a:br>
              <a:rPr lang="cs-CZ" dirty="0"/>
            </a:br>
            <a:r>
              <a:rPr lang="cs-CZ" dirty="0"/>
              <a:t>- </a:t>
            </a:r>
            <a:r>
              <a:rPr lang="cs-CZ" dirty="0" smtClean="0"/>
              <a:t>diody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Zvláštní </a:t>
            </a:r>
            <a:r>
              <a:rPr lang="cs-CZ" dirty="0"/>
              <a:t>typy diod mohou mít i jiné vlastnosti:</a:t>
            </a:r>
          </a:p>
          <a:p>
            <a:pPr lvl="1"/>
            <a:r>
              <a:rPr lang="cs-CZ" sz="2400" dirty="0"/>
              <a:t>svítí - LED diody</a:t>
            </a:r>
          </a:p>
          <a:p>
            <a:pPr lvl="1"/>
            <a:r>
              <a:rPr lang="cs-CZ" sz="2400" dirty="0"/>
              <a:t>propouští proud při dopadu světla - fotodiody</a:t>
            </a:r>
          </a:p>
          <a:p>
            <a:pPr lvl="1"/>
            <a:r>
              <a:rPr lang="cs-CZ" sz="2400" dirty="0"/>
              <a:t>přeměňují světlo na elektrickou energii </a:t>
            </a:r>
            <a:r>
              <a:rPr lang="cs-CZ" dirty="0"/>
              <a:t>- fotodiody, </a:t>
            </a:r>
            <a:r>
              <a:rPr lang="cs-CZ" dirty="0" err="1"/>
              <a:t>fotovoltaika</a:t>
            </a:r>
            <a:endParaRPr lang="cs-CZ" dirty="0"/>
          </a:p>
          <a:p>
            <a:pPr lvl="1"/>
            <a:r>
              <a:rPr lang="cs-CZ" sz="2400" dirty="0"/>
              <a:t>propouští při určitém napětí - </a:t>
            </a:r>
            <a:r>
              <a:rPr lang="cs-CZ" sz="2400" dirty="0" err="1"/>
              <a:t>zenerovy</a:t>
            </a:r>
            <a:r>
              <a:rPr lang="cs-CZ" sz="2400" dirty="0"/>
              <a:t> diody</a:t>
            </a:r>
          </a:p>
          <a:p>
            <a:pPr marL="457200" lvl="1" indent="0">
              <a:buNone/>
            </a:pPr>
            <a:endParaRPr lang="cs-CZ" sz="2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714836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600" dirty="0"/>
              <a:t>GSCHEIDLE, Rolf a kol. </a:t>
            </a:r>
            <a:r>
              <a:rPr lang="cs-CZ" sz="1600" i="1" dirty="0"/>
              <a:t>Příručka pro automechanika</a:t>
            </a:r>
            <a:r>
              <a:rPr lang="cs-CZ" sz="1600" dirty="0"/>
              <a:t>. Praha: Sobotáles CZ, 2007, ISBN 978-80-86706-17-7</a:t>
            </a:r>
            <a:r>
              <a:rPr lang="cs-CZ" sz="1600" dirty="0" smtClean="0"/>
              <a:t>.</a:t>
            </a:r>
          </a:p>
          <a:p>
            <a:pPr marL="0" indent="0">
              <a:buNone/>
            </a:pPr>
            <a:r>
              <a:rPr lang="cs-CZ" sz="1600" dirty="0"/>
              <a:t>JAN, Zdeněk; ŽDÁNSKÝ, Bronislav; KUBÁT, Jindřich. Elektronika motorových vozidel. Brno: </a:t>
            </a:r>
            <a:r>
              <a:rPr lang="cs-CZ" sz="1600" dirty="0" err="1"/>
              <a:t>Avid</a:t>
            </a:r>
            <a:r>
              <a:rPr lang="cs-CZ" sz="1600" dirty="0"/>
              <a:t>, spol. s r.o., 2008, ISBN 978-80-87143-14-8</a:t>
            </a:r>
            <a:r>
              <a:rPr lang="cs-CZ" sz="1600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Seznam obrázků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400" dirty="0" smtClean="0"/>
              <a:t>Graf - tvorba autora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400" dirty="0" smtClean="0"/>
              <a:t>Přechod PN v propustném směru - tvorba </a:t>
            </a:r>
            <a:r>
              <a:rPr lang="cs-CZ" sz="1400" dirty="0"/>
              <a:t>autora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400" dirty="0" smtClean="0"/>
              <a:t>Přechod PN v závěrném směru - tvorba </a:t>
            </a:r>
            <a:r>
              <a:rPr lang="cs-CZ" sz="1400" dirty="0"/>
              <a:t>autora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400" smtClean="0"/>
              <a:t>Zapojení diody - tvorba </a:t>
            </a:r>
            <a:r>
              <a:rPr lang="cs-CZ" sz="1400" dirty="0"/>
              <a:t>autora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2014033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">
  <a:themeElements>
    <a:clrScheme name="Modrý čtverečkovaný sešit 2">
      <a:dk1>
        <a:srgbClr val="40458C"/>
      </a:dk1>
      <a:lt1>
        <a:srgbClr val="FFFFFF"/>
      </a:lt1>
      <a:dk2>
        <a:srgbClr val="660066"/>
      </a:dk2>
      <a:lt2>
        <a:srgbClr val="B7C1EB"/>
      </a:lt2>
      <a:accent1>
        <a:srgbClr val="ECD882"/>
      </a:accent1>
      <a:accent2>
        <a:srgbClr val="B2B2B2"/>
      </a:accent2>
      <a:accent3>
        <a:srgbClr val="FFFFFF"/>
      </a:accent3>
      <a:accent4>
        <a:srgbClr val="353A77"/>
      </a:accent4>
      <a:accent5>
        <a:srgbClr val="F4E9C1"/>
      </a:accent5>
      <a:accent6>
        <a:srgbClr val="A1A1A1"/>
      </a:accent6>
      <a:hlink>
        <a:srgbClr val="6F89F7"/>
      </a:hlink>
      <a:folHlink>
        <a:srgbClr val="CFDBFD"/>
      </a:folHlink>
    </a:clrScheme>
    <a:fontScheme name="Modrý čtverečkovaný sešit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Modrý čtverečkovaný sešit 1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rý čtverečkovaný sešit 2">
        <a:dk1>
          <a:srgbClr val="40458C"/>
        </a:dk1>
        <a:lt1>
          <a:srgbClr val="FFFFFF"/>
        </a:lt1>
        <a:dk2>
          <a:srgbClr val="660066"/>
        </a:dk2>
        <a:lt2>
          <a:srgbClr val="B7C1EB"/>
        </a:lt2>
        <a:accent1>
          <a:srgbClr val="ECD882"/>
        </a:accent1>
        <a:accent2>
          <a:srgbClr val="B2B2B2"/>
        </a:accent2>
        <a:accent3>
          <a:srgbClr val="FFFFFF"/>
        </a:accent3>
        <a:accent4>
          <a:srgbClr val="353A77"/>
        </a:accent4>
        <a:accent5>
          <a:srgbClr val="F4E9C1"/>
        </a:accent5>
        <a:accent6>
          <a:srgbClr val="A1A1A1"/>
        </a:accent6>
        <a:hlink>
          <a:srgbClr val="6F89F7"/>
        </a:hlink>
        <a:folHlink>
          <a:srgbClr val="CFDB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rý čtverečkovaný sešit 3">
        <a:dk1>
          <a:srgbClr val="000000"/>
        </a:dk1>
        <a:lt1>
          <a:srgbClr val="FFFFFF"/>
        </a:lt1>
        <a:dk2>
          <a:srgbClr val="4D4D4D"/>
        </a:dk2>
        <a:lt2>
          <a:srgbClr val="B2B2B2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rý čtverečkovaný sešit 4">
        <a:dk1>
          <a:srgbClr val="333300"/>
        </a:dk1>
        <a:lt1>
          <a:srgbClr val="FFFFFF"/>
        </a:lt1>
        <a:dk2>
          <a:srgbClr val="663300"/>
        </a:dk2>
        <a:lt2>
          <a:srgbClr val="B2B2B2"/>
        </a:lt2>
        <a:accent1>
          <a:srgbClr val="DDC6A7"/>
        </a:accent1>
        <a:accent2>
          <a:srgbClr val="D9C167"/>
        </a:accent2>
        <a:accent3>
          <a:srgbClr val="FFFFFF"/>
        </a:accent3>
        <a:accent4>
          <a:srgbClr val="2A2A00"/>
        </a:accent4>
        <a:accent5>
          <a:srgbClr val="EBDFD0"/>
        </a:accent5>
        <a:accent6>
          <a:srgbClr val="C4AF5D"/>
        </a:accent6>
        <a:hlink>
          <a:srgbClr val="8A7A66"/>
        </a:hlink>
        <a:folHlink>
          <a:srgbClr val="C0AE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rý čtverečkovaný sešit 5">
        <a:dk1>
          <a:srgbClr val="000000"/>
        </a:dk1>
        <a:lt1>
          <a:srgbClr val="FFFFFF"/>
        </a:lt1>
        <a:dk2>
          <a:srgbClr val="003366"/>
        </a:dk2>
        <a:lt2>
          <a:srgbClr val="CCFFCC"/>
        </a:lt2>
        <a:accent1>
          <a:srgbClr val="006699"/>
        </a:accent1>
        <a:accent2>
          <a:srgbClr val="009999"/>
        </a:accent2>
        <a:accent3>
          <a:srgbClr val="AAADB8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99CC"/>
        </a:hlink>
        <a:folHlink>
          <a:srgbClr val="0045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rý čtverečkovaný sešit 6">
        <a:dk1>
          <a:srgbClr val="000000"/>
        </a:dk1>
        <a:lt1>
          <a:srgbClr val="FFFFFF"/>
        </a:lt1>
        <a:dk2>
          <a:srgbClr val="004A48"/>
        </a:dk2>
        <a:lt2>
          <a:srgbClr val="33CCCC"/>
        </a:lt2>
        <a:accent1>
          <a:srgbClr val="006699"/>
        </a:accent1>
        <a:accent2>
          <a:srgbClr val="009999"/>
        </a:accent2>
        <a:accent3>
          <a:srgbClr val="AAB1B1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CC99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rý čtverečkovaný sešit 7">
        <a:dk1>
          <a:srgbClr val="000000"/>
        </a:dk1>
        <a:lt1>
          <a:srgbClr val="FFFFFF"/>
        </a:lt1>
        <a:dk2>
          <a:srgbClr val="333300"/>
        </a:dk2>
        <a:lt2>
          <a:srgbClr val="FFFFCC"/>
        </a:lt2>
        <a:accent1>
          <a:srgbClr val="CC9900"/>
        </a:accent1>
        <a:accent2>
          <a:srgbClr val="CC6600"/>
        </a:accent2>
        <a:accent3>
          <a:srgbClr val="ADAD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808000"/>
        </a:hlink>
        <a:folHlink>
          <a:srgbClr val="525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rý čtverečkovaný sešit 8">
        <a:dk1>
          <a:srgbClr val="003D62"/>
        </a:dk1>
        <a:lt1>
          <a:srgbClr val="FFFFFF"/>
        </a:lt1>
        <a:dk2>
          <a:srgbClr val="006699"/>
        </a:dk2>
        <a:lt2>
          <a:srgbClr val="C8D1DA"/>
        </a:lt2>
        <a:accent1>
          <a:srgbClr val="9AC0EA"/>
        </a:accent1>
        <a:accent2>
          <a:srgbClr val="80C3C8"/>
        </a:accent2>
        <a:accent3>
          <a:srgbClr val="FFFFFF"/>
        </a:accent3>
        <a:accent4>
          <a:srgbClr val="003353"/>
        </a:accent4>
        <a:accent5>
          <a:srgbClr val="CADCF3"/>
        </a:accent5>
        <a:accent6>
          <a:srgbClr val="73B0B5"/>
        </a:accent6>
        <a:hlink>
          <a:srgbClr val="81ABCB"/>
        </a:hlink>
        <a:folHlink>
          <a:srgbClr val="B6CBD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</Template>
  <TotalTime>664</TotalTime>
  <Words>439</Words>
  <Application>Microsoft Office PowerPoint</Application>
  <PresentationFormat>Předvádění na obrazovce (4:3)</PresentationFormat>
  <Paragraphs>79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Šablona</vt:lpstr>
      <vt:lpstr>Snímek 1</vt:lpstr>
      <vt:lpstr>ANOTACE</vt:lpstr>
      <vt:lpstr>Polovodičové součástky - termistory</vt:lpstr>
      <vt:lpstr>Polovodičové součástky - termistor</vt:lpstr>
      <vt:lpstr>Polovodičové součástky - diody</vt:lpstr>
      <vt:lpstr>Polovodičové součástky - diody</vt:lpstr>
      <vt:lpstr>Polovodičové součástky - diody</vt:lpstr>
      <vt:lpstr>Polovodičové součástky - diody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JW</dc:creator>
  <cp:lastModifiedBy>Dum</cp:lastModifiedBy>
  <cp:revision>43</cp:revision>
  <cp:lastPrinted>2002-03-13T07:25:25Z</cp:lastPrinted>
  <dcterms:created xsi:type="dcterms:W3CDTF">2012-08-26T12:20:00Z</dcterms:created>
  <dcterms:modified xsi:type="dcterms:W3CDTF">2013-02-22T13:50:05Z</dcterms:modified>
</cp:coreProperties>
</file>