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handoutMasterIdLst>
    <p:handoutMasterId r:id="rId11"/>
  </p:handoutMasterIdLst>
  <p:sldIdLst>
    <p:sldId id="260" r:id="rId2"/>
    <p:sldId id="264" r:id="rId3"/>
    <p:sldId id="269" r:id="rId4"/>
    <p:sldId id="270" r:id="rId5"/>
    <p:sldId id="272" r:id="rId6"/>
    <p:sldId id="279" r:id="rId7"/>
    <p:sldId id="280" r:id="rId8"/>
    <p:sldId id="281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575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2" autoAdjust="0"/>
    <p:restoredTop sz="94577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fld id="{171122D8-28E7-45F4-9810-C06D033AF22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82374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8675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sp>
            <p:nvSpPr>
              <p:cNvPr id="28676" name="Rectangle 4"/>
              <p:cNvSpPr>
                <a:spLocks noChangeArrowheads="1"/>
              </p:cNvSpPr>
              <p:nvPr/>
            </p:nvSpPr>
            <p:spPr bwMode="ltGray">
              <a:xfrm>
                <a:off x="2112" y="0"/>
                <a:ext cx="3648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grpSp>
            <p:nvGrpSpPr>
              <p:cNvPr id="28677" name="Group 5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60" cy="4320"/>
                <a:chOff x="0" y="0"/>
                <a:chExt cx="5760" cy="4320"/>
              </a:xfrm>
            </p:grpSpPr>
            <p:sp>
              <p:nvSpPr>
                <p:cNvPr id="28678" name="Line 6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79" name="Line 7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0" name="Line 8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1" name="Line 9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2" name="Line 10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3" name="Line 11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4" name="Line 12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5" name="Line 13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6" name="Line 14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7" name="Line 15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8" name="Line 16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9" name="Line 17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0" name="Line 18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1" name="Line 19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2" name="Line 20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3" name="Line 21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4" name="Line 22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5" name="Line 23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6" name="Line 24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7" name="Line 25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8" name="Line 26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9" name="Line 27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0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1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2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3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4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5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6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7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8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9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0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1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2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3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4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5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6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7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8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9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0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1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2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3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4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5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6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7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8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sp>
            <p:nvSpPr>
              <p:cNvPr id="28729" name="Line 57"/>
              <p:cNvSpPr>
                <a:spLocks noChangeShapeType="1"/>
              </p:cNvSpPr>
              <p:nvPr/>
            </p:nvSpPr>
            <p:spPr bwMode="ltGray">
              <a:xfrm>
                <a:off x="5568" y="0"/>
                <a:ext cx="0" cy="1488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0" name="Group 58"/>
            <p:cNvGrpSpPr>
              <a:grpSpLocks/>
            </p:cNvGrpSpPr>
            <p:nvPr userDrawn="1"/>
          </p:nvGrpSpPr>
          <p:grpSpPr bwMode="auto">
            <a:xfrm>
              <a:off x="3" y="559"/>
              <a:ext cx="4192" cy="1796"/>
              <a:chOff x="3" y="559"/>
              <a:chExt cx="4192" cy="1796"/>
            </a:xfrm>
          </p:grpSpPr>
          <p:sp>
            <p:nvSpPr>
              <p:cNvPr id="28731" name="Line 59"/>
              <p:cNvSpPr>
                <a:spLocks noChangeShapeType="1"/>
              </p:cNvSpPr>
              <p:nvPr/>
            </p:nvSpPr>
            <p:spPr bwMode="ltGray">
              <a:xfrm>
                <a:off x="506" y="559"/>
                <a:ext cx="0" cy="1796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2" name="Line 60"/>
              <p:cNvSpPr>
                <a:spLocks noChangeShapeType="1"/>
              </p:cNvSpPr>
              <p:nvPr/>
            </p:nvSpPr>
            <p:spPr bwMode="ltGray">
              <a:xfrm flipH="1" flipV="1">
                <a:off x="3" y="1924"/>
                <a:ext cx="32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3" name="Line 61"/>
              <p:cNvSpPr>
                <a:spLocks noChangeShapeType="1"/>
              </p:cNvSpPr>
              <p:nvPr/>
            </p:nvSpPr>
            <p:spPr bwMode="ltGray">
              <a:xfrm flipH="1" flipV="1">
                <a:off x="384" y="938"/>
                <a:ext cx="38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4" name="Arc 62"/>
              <p:cNvSpPr>
                <a:spLocks/>
              </p:cNvSpPr>
              <p:nvPr/>
            </p:nvSpPr>
            <p:spPr bwMode="ltGray">
              <a:xfrm rot="16200000" flipH="1">
                <a:off x="426" y="860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5" name="Group 63"/>
            <p:cNvGrpSpPr>
              <a:grpSpLocks/>
            </p:cNvGrpSpPr>
            <p:nvPr userDrawn="1"/>
          </p:nvGrpSpPr>
          <p:grpSpPr bwMode="auto">
            <a:xfrm>
              <a:off x="1480" y="1952"/>
              <a:ext cx="3808" cy="1812"/>
              <a:chOff x="1480" y="1952"/>
              <a:chExt cx="3808" cy="1812"/>
            </a:xfrm>
          </p:grpSpPr>
          <p:sp>
            <p:nvSpPr>
              <p:cNvPr id="28736" name="Line 64"/>
              <p:cNvSpPr>
                <a:spLocks noChangeShapeType="1"/>
              </p:cNvSpPr>
              <p:nvPr/>
            </p:nvSpPr>
            <p:spPr bwMode="ltGray">
              <a:xfrm flipV="1">
                <a:off x="1480" y="3442"/>
                <a:ext cx="38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7" name="Line 65"/>
              <p:cNvSpPr>
                <a:spLocks noChangeShapeType="1"/>
              </p:cNvSpPr>
              <p:nvPr/>
            </p:nvSpPr>
            <p:spPr bwMode="ltGray">
              <a:xfrm flipH="1">
                <a:off x="5172" y="1952"/>
                <a:ext cx="0" cy="181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8" name="Arc 66"/>
              <p:cNvSpPr>
                <a:spLocks/>
              </p:cNvSpPr>
              <p:nvPr/>
            </p:nvSpPr>
            <p:spPr bwMode="ltGray">
              <a:xfrm rot="5400000">
                <a:off x="5097" y="3346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8739" name="Rectangle 67"/>
          <p:cNvSpPr>
            <a:spLocks noGrp="1" noChangeArrowheads="1"/>
          </p:cNvSpPr>
          <p:nvPr>
            <p:ph type="ctrTitle"/>
          </p:nvPr>
        </p:nvSpPr>
        <p:spPr>
          <a:xfrm>
            <a:off x="990600" y="17526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28740" name="Rectangle 68" descr="Rectangle: Click to edit Master text styles&#10;Second level&#10;Third level&#10;Fourth level&#10;Fifth level"/>
          <p:cNvSpPr>
            <a:spLocks noGrp="1" noChangeArrowheads="1"/>
          </p:cNvSpPr>
          <p:nvPr>
            <p:ph type="subTitle" idx="1"/>
          </p:nvPr>
        </p:nvSpPr>
        <p:spPr>
          <a:xfrm>
            <a:off x="990600" y="3309938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28741" name="Rectangle 6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2" name="Rectangle 7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3" name="Rectangle 7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E906FBD6-3420-4B3D-A5A9-D9E7F66129F0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§"/>
              <a:defRPr/>
            </a:lvl1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3BC09F-69A4-499B-9584-51460F4667A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8765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15A531-5003-426C-99A3-9E4800BF5149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5315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188" y="1484313"/>
            <a:ext cx="3992562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6150" y="1484313"/>
            <a:ext cx="3992563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37C4C2-53B3-43F1-9F77-FD51DF76D2F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7151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E4B5A3-201B-43E7-B103-E6D91FB8790B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6876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F72CB9-F90B-4CDA-A41D-30CAA3EE29D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9020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B9A30B-5097-4B6C-BB5C-41163D97160D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7793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4E8B24-4AE1-425D-9E83-B82143A7BD20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3723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B1F238-2997-440D-B546-D298CB8E20A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570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4F238E-94E9-482E-A7CC-3DB0146EEA7A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6631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15125" y="333375"/>
            <a:ext cx="2033588" cy="63357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11188" y="333375"/>
            <a:ext cx="5951537" cy="63357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6687B6-47E8-4964-9CC6-7115D43BFBF7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7939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7651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grpSp>
            <p:nvGrpSpPr>
              <p:cNvPr id="27652" name="Group 4"/>
              <p:cNvGrpSpPr>
                <a:grpSpLocks/>
              </p:cNvGrpSpPr>
              <p:nvPr/>
            </p:nvGrpSpPr>
            <p:grpSpPr bwMode="auto">
              <a:xfrm>
                <a:off x="0" y="192"/>
                <a:ext cx="5760" cy="4032"/>
                <a:chOff x="0" y="192"/>
                <a:chExt cx="5760" cy="4032"/>
              </a:xfrm>
            </p:grpSpPr>
            <p:sp>
              <p:nvSpPr>
                <p:cNvPr id="27653" name="Line 5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4" name="Line 6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5" name="Line 7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6" name="Line 8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7" name="Line 9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8" name="Line 10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9" name="Line 11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0" name="Line 12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1" name="Line 13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2" name="Line 14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3" name="Line 15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4" name="Line 16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5" name="Line 17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6" name="Line 18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7" name="Line 19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8" name="Line 20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9" name="Line 21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0" name="Line 22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1" name="Line 23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2" name="Line 24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3" name="Line 25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4" name="Line 26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grpSp>
            <p:nvGrpSpPr>
              <p:cNvPr id="27675" name="Group 27"/>
              <p:cNvGrpSpPr>
                <a:grpSpLocks/>
              </p:cNvGrpSpPr>
              <p:nvPr/>
            </p:nvGrpSpPr>
            <p:grpSpPr bwMode="auto">
              <a:xfrm>
                <a:off x="192" y="0"/>
                <a:ext cx="5376" cy="4320"/>
                <a:chOff x="192" y="0"/>
                <a:chExt cx="5376" cy="4320"/>
              </a:xfrm>
            </p:grpSpPr>
            <p:sp>
              <p:nvSpPr>
                <p:cNvPr id="27676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7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8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9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0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1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2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3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4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5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6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7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8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9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0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1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2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3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4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5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6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7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8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9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0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1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2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3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4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</p:grpSp>
        <p:sp>
          <p:nvSpPr>
            <p:cNvPr id="27705" name="Rectangle 57" descr="60%"/>
            <p:cNvSpPr>
              <a:spLocks noChangeArrowheads="1"/>
            </p:cNvSpPr>
            <p:nvPr/>
          </p:nvSpPr>
          <p:spPr bwMode="ltGray">
            <a:xfrm>
              <a:off x="2112" y="0"/>
              <a:ext cx="3648" cy="96"/>
            </a:xfrm>
            <a:prstGeom prst="rect">
              <a:avLst/>
            </a:prstGeom>
            <a:pattFill prst="pct60">
              <a:fgClr>
                <a:schemeClr val="folHlink"/>
              </a:fgClr>
              <a:bgClr>
                <a:schemeClr val="bg1"/>
              </a:bgClr>
            </a:patt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7706" name="Line 58"/>
            <p:cNvSpPr>
              <a:spLocks noChangeShapeType="1"/>
            </p:cNvSpPr>
            <p:nvPr/>
          </p:nvSpPr>
          <p:spPr bwMode="ltGray">
            <a:xfrm>
              <a:off x="5568" y="0"/>
              <a:ext cx="0" cy="1488"/>
            </a:xfrm>
            <a:prstGeom prst="line">
              <a:avLst/>
            </a:prstGeom>
            <a:noFill/>
            <a:ln w="952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grpSp>
          <p:nvGrpSpPr>
            <p:cNvPr id="27707" name="Group 59"/>
            <p:cNvGrpSpPr>
              <a:grpSpLocks/>
            </p:cNvGrpSpPr>
            <p:nvPr/>
          </p:nvGrpSpPr>
          <p:grpSpPr bwMode="auto">
            <a:xfrm>
              <a:off x="261" y="892"/>
              <a:ext cx="1124" cy="1464"/>
              <a:chOff x="96" y="916"/>
              <a:chExt cx="2208" cy="2876"/>
            </a:xfrm>
          </p:grpSpPr>
          <p:sp>
            <p:nvSpPr>
              <p:cNvPr id="27708" name="Line 60"/>
              <p:cNvSpPr>
                <a:spLocks noChangeShapeType="1"/>
              </p:cNvSpPr>
              <p:nvPr/>
            </p:nvSpPr>
            <p:spPr bwMode="ltGray">
              <a:xfrm flipH="1">
                <a:off x="96" y="1037"/>
                <a:ext cx="22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09" name="Line 61"/>
              <p:cNvSpPr>
                <a:spLocks noChangeShapeType="1"/>
              </p:cNvSpPr>
              <p:nvPr/>
            </p:nvSpPr>
            <p:spPr bwMode="ltGray">
              <a:xfrm>
                <a:off x="336" y="920"/>
                <a:ext cx="0" cy="287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10" name="Arc 62"/>
              <p:cNvSpPr>
                <a:spLocks/>
              </p:cNvSpPr>
              <p:nvPr/>
            </p:nvSpPr>
            <p:spPr bwMode="ltGray">
              <a:xfrm flipH="1">
                <a:off x="217" y="916"/>
                <a:ext cx="239" cy="239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7711" name="Rectangle 63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333375"/>
            <a:ext cx="81375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7712" name="Rectangle 64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484313"/>
            <a:ext cx="8137525" cy="51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713" name="Rectangle 6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dirty="0"/>
          </a:p>
        </p:txBody>
      </p:sp>
      <p:sp>
        <p:nvSpPr>
          <p:cNvPr id="27714" name="Rectangle 6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dirty="0"/>
          </a:p>
        </p:txBody>
      </p:sp>
      <p:sp>
        <p:nvSpPr>
          <p:cNvPr id="27715" name="Rectangle 6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CAF1C44-BC15-42A2-B698-DDFA3C3ACACD}" type="slidenum">
              <a:rPr lang="cs-CZ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110000"/>
        <a:buFont typeface="Wingdings" pitchFamily="2" charset="2"/>
        <a:buChar char="Ø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itchFamily="2" charset="2"/>
        <a:buChar char="w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4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6.bin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hvtrading.cz/data/imgs/522b-ca404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8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022639664"/>
              </p:ext>
            </p:extLst>
          </p:nvPr>
        </p:nvGraphicFramePr>
        <p:xfrm>
          <a:off x="468313" y="1556792"/>
          <a:ext cx="8348662" cy="4035614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Elektrický výkon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96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elektrotechniky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červenec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dirty="0" smtClean="0">
                <a:latin typeface="Calibri" pitchFamily="34" charset="0"/>
                <a:cs typeface="Arial" charset="0"/>
              </a:rPr>
              <a:t>materiálů je poskytnout </a:t>
            </a:r>
            <a:r>
              <a:rPr lang="cs-CZ" dirty="0">
                <a:latin typeface="Calibri" pitchFamily="34" charset="0"/>
                <a:cs typeface="Arial" charset="0"/>
              </a:rPr>
              <a:t>žákům </a:t>
            </a:r>
            <a:r>
              <a:rPr lang="cs-CZ" dirty="0" smtClean="0">
                <a:latin typeface="Calibri" pitchFamily="34" charset="0"/>
                <a:cs typeface="Arial" charset="0"/>
              </a:rPr>
              <a:t>informace o základních principech elektrotechniky potřebné k snazšímu pochopení fungování složitějších elektrických a elektronických systémů v dnešních motorových vozidlech.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 smtClean="0">
                <a:latin typeface="Calibri" pitchFamily="34" charset="0"/>
                <a:cs typeface="Arial" charset="0"/>
              </a:rPr>
              <a:t>Jednotlivé </a:t>
            </a:r>
            <a:r>
              <a:rPr lang="cs-CZ" dirty="0"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dirty="0" smtClean="0">
                <a:latin typeface="Calibri" pitchFamily="34" charset="0"/>
                <a:cs typeface="Arial" charset="0"/>
              </a:rPr>
              <a:t>Elektrotechnika. 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dirty="0" smtClean="0">
                <a:latin typeface="Calibri" pitchFamily="34" charset="0"/>
                <a:cs typeface="Arial" charset="0"/>
              </a:rPr>
              <a:t>elektrický výkon.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endParaRPr lang="cs-CZ" u="sng" dirty="0" smtClean="0">
              <a:latin typeface="Calibri" pitchFamily="34" charset="0"/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921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výkon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1"/>
            <a:ext cx="8137525" cy="4176464"/>
          </a:xfrm>
        </p:spPr>
        <p:txBody>
          <a:bodyPr/>
          <a:lstStyle/>
          <a:p>
            <a:r>
              <a:rPr lang="cs-CZ" sz="2800" dirty="0"/>
              <a:t>f</a:t>
            </a:r>
            <a:r>
              <a:rPr lang="cs-CZ" sz="2800" dirty="0" smtClean="0"/>
              <a:t>yzikální veličina</a:t>
            </a:r>
          </a:p>
          <a:p>
            <a:r>
              <a:rPr lang="cs-CZ" sz="2800" dirty="0" smtClean="0"/>
              <a:t>vyjadřuje práci vykonanou elektrickou </a:t>
            </a:r>
            <a:r>
              <a:rPr lang="cs-CZ" sz="2800" dirty="0" smtClean="0"/>
              <a:t>energií                     </a:t>
            </a:r>
            <a:r>
              <a:rPr lang="cs-CZ" sz="2800" dirty="0" smtClean="0"/>
              <a:t>za jednotku času</a:t>
            </a:r>
          </a:p>
          <a:p>
            <a:r>
              <a:rPr lang="cs-CZ" sz="2800" dirty="0" smtClean="0"/>
              <a:t>značka výkonu - P</a:t>
            </a:r>
          </a:p>
          <a:p>
            <a:r>
              <a:rPr lang="cs-CZ" sz="2800" dirty="0" smtClean="0"/>
              <a:t>jednotka Watt, značka W</a:t>
            </a:r>
          </a:p>
          <a:p>
            <a:r>
              <a:rPr lang="cs-CZ" sz="2800" dirty="0" smtClean="0"/>
              <a:t>jednotka je stejná jako u mechanického výkonu</a:t>
            </a:r>
            <a:endParaRPr lang="cs-CZ" sz="2800" dirty="0"/>
          </a:p>
          <a:p>
            <a:r>
              <a:rPr lang="cs-CZ" sz="2800" dirty="0" smtClean="0"/>
              <a:t>uvádí se u elektrických spotřebičů: žárovky, elektromotory …, ale i zdrojů, generátorů, …</a:t>
            </a:r>
          </a:p>
        </p:txBody>
      </p:sp>
    </p:spTree>
    <p:extLst>
      <p:ext uri="{BB962C8B-B14F-4D97-AF65-F5344CB8AC3E}">
        <p14:creationId xmlns:p14="http://schemas.microsoft.com/office/powerpoint/2010/main" xmlns="" val="983707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Elektrický výkon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1772816"/>
            <a:ext cx="8137525" cy="1512168"/>
          </a:xfrm>
        </p:spPr>
        <p:txBody>
          <a:bodyPr/>
          <a:lstStyle/>
          <a:p>
            <a:r>
              <a:rPr lang="cs-CZ" dirty="0"/>
              <a:t>v elektrotechnice je výkon ve stejnosměrném obvodu roven součinu napětí a proudu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527502834"/>
              </p:ext>
            </p:extLst>
          </p:nvPr>
        </p:nvGraphicFramePr>
        <p:xfrm>
          <a:off x="1835696" y="3068960"/>
          <a:ext cx="1458913" cy="2530475"/>
        </p:xfrm>
        <a:graphic>
          <a:graphicData uri="http://schemas.openxmlformats.org/presentationml/2006/ole">
            <p:oleObj spid="_x0000_s1056" name="Equation" r:id="rId3" imgW="583920" imgH="1015920" progId="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758719289"/>
              </p:ext>
            </p:extLst>
          </p:nvPr>
        </p:nvGraphicFramePr>
        <p:xfrm>
          <a:off x="4283968" y="3284984"/>
          <a:ext cx="2698200" cy="1777500"/>
        </p:xfrm>
        <a:graphic>
          <a:graphicData uri="http://schemas.openxmlformats.org/presentationml/2006/ole">
            <p:oleObj spid="_x0000_s1057" name="Equation" r:id="rId4" imgW="1079280" imgH="711000" progId="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90226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elektrického výkonu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27984" y="2043200"/>
            <a:ext cx="3960689" cy="4286249"/>
          </a:xfrm>
        </p:spPr>
        <p:txBody>
          <a:bodyPr/>
          <a:lstStyle/>
          <a:p>
            <a:r>
              <a:rPr lang="cs-CZ" sz="2800" dirty="0" smtClean="0"/>
              <a:t>výkon se měří wattmetrem</a:t>
            </a:r>
          </a:p>
          <a:p>
            <a:r>
              <a:rPr lang="cs-CZ" sz="2800" dirty="0" smtClean="0"/>
              <a:t>měří současně napětí na spotřebiči </a:t>
            </a:r>
            <a:r>
              <a:rPr lang="cs-CZ" sz="2800" dirty="0" smtClean="0"/>
              <a:t>                      a </a:t>
            </a:r>
            <a:r>
              <a:rPr lang="cs-CZ" sz="2800" dirty="0" smtClean="0"/>
              <a:t>procházející proud</a:t>
            </a:r>
          </a:p>
          <a:p>
            <a:r>
              <a:rPr lang="cs-CZ" sz="2800" dirty="0" smtClean="0"/>
              <a:t>připojuje se minimálně třemi měřícími hroty</a:t>
            </a:r>
            <a:endParaRPr lang="cs-CZ" sz="2800" dirty="0"/>
          </a:p>
        </p:txBody>
      </p:sp>
      <p:pic>
        <p:nvPicPr>
          <p:cNvPr id="2050" name="Picture 2" descr="http://www.ghvtrading.cz/data/imgs/522b-ca4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043201"/>
            <a:ext cx="3095625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30018" y="6329451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1.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4275578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Elektrický výkon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9" y="1484313"/>
            <a:ext cx="4248844" cy="3024807"/>
          </a:xfrm>
        </p:spPr>
        <p:txBody>
          <a:bodyPr/>
          <a:lstStyle/>
          <a:p>
            <a:r>
              <a:rPr lang="cs-CZ" dirty="0" smtClean="0"/>
              <a:t>bez wattmetru lze výkon zjistit výpočtem </a:t>
            </a:r>
            <a:r>
              <a:rPr lang="cs-CZ" dirty="0" smtClean="0"/>
              <a:t>                          z </a:t>
            </a:r>
            <a:r>
              <a:rPr lang="cs-CZ" dirty="0" smtClean="0"/>
              <a:t>naměřeného proudu a napětí </a:t>
            </a:r>
          </a:p>
          <a:p>
            <a:r>
              <a:rPr lang="cs-CZ" dirty="0" smtClean="0"/>
              <a:t>měřící přístroje opět musí být připojeny minimálně třemi hroty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32856"/>
            <a:ext cx="3886200" cy="343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9809472"/>
              </p:ext>
            </p:extLst>
          </p:nvPr>
        </p:nvGraphicFramePr>
        <p:xfrm>
          <a:off x="1763688" y="5034816"/>
          <a:ext cx="1713960" cy="532440"/>
        </p:xfrm>
        <a:graphic>
          <a:graphicData uri="http://schemas.openxmlformats.org/presentationml/2006/ole">
            <p:oleObj spid="_x0000_s2063" name="Equation" r:id="rId4" imgW="571320" imgH="177480" progId="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292080" y="5157192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2.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377815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484313"/>
            <a:ext cx="8137525" cy="2304727"/>
          </a:xfrm>
        </p:spPr>
        <p:txBody>
          <a:bodyPr/>
          <a:lstStyle/>
          <a:p>
            <a:r>
              <a:rPr lang="cs-CZ" dirty="0" smtClean="0"/>
              <a:t>dosud jsme nepočítali se ztrátami</a:t>
            </a:r>
          </a:p>
          <a:p>
            <a:r>
              <a:rPr lang="cs-CZ" dirty="0" smtClean="0"/>
              <a:t>za výkon budeme považovat jen využitý </a:t>
            </a:r>
            <a:r>
              <a:rPr lang="cs-CZ" b="1" dirty="0" smtClean="0"/>
              <a:t>výkon</a:t>
            </a:r>
            <a:r>
              <a:rPr lang="cs-CZ" dirty="0" smtClean="0"/>
              <a:t> – </a:t>
            </a:r>
            <a:r>
              <a:rPr lang="cs-CZ" i="1" dirty="0" err="1" smtClean="0"/>
              <a:t>Pv</a:t>
            </a:r>
            <a:endParaRPr lang="cs-CZ" i="1" dirty="0" smtClean="0"/>
          </a:p>
          <a:p>
            <a:r>
              <a:rPr lang="cs-CZ" dirty="0" smtClean="0"/>
              <a:t>dodanému výkonu budeme říkat </a:t>
            </a:r>
            <a:r>
              <a:rPr lang="cs-CZ" b="1" dirty="0" smtClean="0"/>
              <a:t>příkon</a:t>
            </a:r>
            <a:r>
              <a:rPr lang="cs-CZ" dirty="0" smtClean="0"/>
              <a:t> – </a:t>
            </a:r>
            <a:r>
              <a:rPr lang="cs-CZ" i="1" dirty="0" smtClean="0"/>
              <a:t>Pp</a:t>
            </a:r>
          </a:p>
          <a:p>
            <a:r>
              <a:rPr lang="cs-CZ" b="1" dirty="0" smtClean="0"/>
              <a:t>ztráty</a:t>
            </a:r>
            <a:r>
              <a:rPr lang="cs-CZ" dirty="0" smtClean="0"/>
              <a:t> </a:t>
            </a:r>
            <a:r>
              <a:rPr lang="cs-CZ" i="1" dirty="0" smtClean="0"/>
              <a:t>Z</a:t>
            </a:r>
            <a:r>
              <a:rPr lang="cs-CZ" dirty="0" smtClean="0"/>
              <a:t> jsou rozdíl mezi příkonem a výkonem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76226"/>
            <a:ext cx="5221429" cy="1821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112637601"/>
              </p:ext>
            </p:extLst>
          </p:nvPr>
        </p:nvGraphicFramePr>
        <p:xfrm>
          <a:off x="6156176" y="4653136"/>
          <a:ext cx="2170800" cy="685800"/>
        </p:xfrm>
        <a:graphic>
          <a:graphicData uri="http://schemas.openxmlformats.org/presentationml/2006/ole">
            <p:oleObj spid="_x0000_s3084" name="Equation" r:id="rId4" imgW="723600" imgH="228600" progId="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043608" y="5803346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3.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74636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účinnost je podíl výkonu a </a:t>
            </a:r>
            <a:r>
              <a:rPr lang="cs-CZ" dirty="0" smtClean="0"/>
              <a:t>příkonu</a:t>
            </a:r>
            <a:endParaRPr lang="cs-CZ" dirty="0"/>
          </a:p>
          <a:p>
            <a:r>
              <a:rPr lang="cs-CZ" dirty="0" smtClean="0">
                <a:sym typeface="Symbol"/>
              </a:rPr>
              <a:t>značí se řeckým písmenem éta - </a:t>
            </a:r>
          </a:p>
          <a:p>
            <a:r>
              <a:rPr lang="cs-CZ" dirty="0" smtClean="0"/>
              <a:t>je vždy menší než 1</a:t>
            </a:r>
          </a:p>
          <a:p>
            <a:r>
              <a:rPr lang="cs-CZ" dirty="0" smtClean="0"/>
              <a:t>nemá jednotku</a:t>
            </a:r>
          </a:p>
          <a:p>
            <a:r>
              <a:rPr lang="cs-CZ" dirty="0" smtClean="0"/>
              <a:t>po vynásobení číslem 100 je účinnost v procentech</a:t>
            </a:r>
            <a:endParaRPr lang="cs-CZ" dirty="0"/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697838526"/>
              </p:ext>
            </p:extLst>
          </p:nvPr>
        </p:nvGraphicFramePr>
        <p:xfrm>
          <a:off x="1397000" y="4292600"/>
          <a:ext cx="2247900" cy="1295400"/>
        </p:xfrm>
        <a:graphic>
          <a:graphicData uri="http://schemas.openxmlformats.org/presentationml/2006/ole">
            <p:oleObj spid="_x0000_s4116" name="Equation" r:id="rId3" imgW="749160" imgH="431640" progId="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949652195"/>
              </p:ext>
            </p:extLst>
          </p:nvPr>
        </p:nvGraphicFramePr>
        <p:xfrm>
          <a:off x="4211960" y="4005064"/>
          <a:ext cx="3694680" cy="2133000"/>
        </p:xfrm>
        <a:graphic>
          <a:graphicData uri="http://schemas.openxmlformats.org/presentationml/2006/ole">
            <p:oleObj spid="_x0000_s4117" name="Equation" r:id="rId4" imgW="1231560" imgH="711000" progId="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93570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/>
              <a:t>JAN, Zdeněk; ŽDÁNSKÝ, Bronislav; KUBÁT, Jindřich. Elektronika motorových vozidel. Brno: </a:t>
            </a:r>
            <a:r>
              <a:rPr lang="cs-CZ" sz="1600" dirty="0" err="1"/>
              <a:t>Avid</a:t>
            </a:r>
            <a:r>
              <a:rPr lang="cs-CZ" sz="1600" dirty="0"/>
              <a:t>, spol. s r.o., 2008, ISBN 978-80-87143-14-8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Seznam obrázků</a:t>
            </a:r>
            <a:endParaRPr lang="cs-CZ" dirty="0"/>
          </a:p>
          <a:p>
            <a:pPr marL="457200" lvl="0" indent="-457200">
              <a:buClr>
                <a:srgbClr val="6F89F7"/>
              </a:buClr>
              <a:buFont typeface="+mj-lt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analogový wattmetr</a:t>
            </a:r>
            <a:r>
              <a:rPr lang="cs-CZ" sz="1600" dirty="0"/>
              <a:t> [online]. [cit. </a:t>
            </a:r>
            <a:r>
              <a:rPr lang="cs-CZ" sz="1600" dirty="0" smtClean="0"/>
              <a:t>19.8.2012]. </a:t>
            </a:r>
            <a:r>
              <a:rPr lang="cs-CZ" sz="1600" dirty="0"/>
              <a:t>Dostupný na WWW: </a:t>
            </a:r>
            <a:r>
              <a:rPr lang="cs-CZ" sz="1600" dirty="0">
                <a:hlinkClick r:id="rId2"/>
              </a:rPr>
              <a:t>http</a:t>
            </a:r>
            <a:r>
              <a:rPr lang="cs-CZ" sz="1600" dirty="0" smtClean="0">
                <a:hlinkClick r:id="rId2"/>
              </a:rPr>
              <a:t>://www.ghvtrading.cz/data/imgs/522b-ca404.jpg </a:t>
            </a:r>
            <a:endParaRPr lang="cs-CZ" sz="1600" dirty="0" smtClean="0"/>
          </a:p>
          <a:p>
            <a:pPr marL="457200" lvl="0" indent="-457200">
              <a:buClr>
                <a:srgbClr val="6F89F7"/>
              </a:buClr>
              <a:buFont typeface="+mj-lt"/>
              <a:buAutoNum type="arabicPeriod"/>
            </a:pPr>
            <a:r>
              <a:rPr lang="cs-CZ" sz="1600" dirty="0" smtClean="0">
                <a:solidFill>
                  <a:srgbClr val="40458C"/>
                </a:solidFill>
              </a:rPr>
              <a:t>tvorba autora</a:t>
            </a:r>
          </a:p>
          <a:p>
            <a:pPr marL="457200" lvl="0" indent="-457200">
              <a:buClr>
                <a:srgbClr val="6F89F7"/>
              </a:buClr>
              <a:buFont typeface="+mj-lt"/>
              <a:buAutoNum type="arabicPeriod"/>
            </a:pPr>
            <a:r>
              <a:rPr lang="cs-CZ" sz="1600" smtClean="0">
                <a:solidFill>
                  <a:srgbClr val="40458C"/>
                </a:solidFill>
              </a:rPr>
              <a:t>tvorba </a:t>
            </a:r>
            <a:r>
              <a:rPr lang="cs-CZ" sz="1600" dirty="0" smtClean="0">
                <a:solidFill>
                  <a:srgbClr val="40458C"/>
                </a:solidFill>
              </a:rPr>
              <a:t>autora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600" dirty="0" smtClean="0">
              <a:solidFill>
                <a:srgbClr val="40458C"/>
              </a:solidFill>
            </a:endParaRPr>
          </a:p>
          <a:p>
            <a:pPr marL="0" lvl="0" indent="0">
              <a:buClr>
                <a:srgbClr val="6F89F7"/>
              </a:buClr>
              <a:buNone/>
            </a:pPr>
            <a:endParaRPr lang="cs-CZ" sz="1600" dirty="0">
              <a:solidFill>
                <a:srgbClr val="40458C"/>
              </a:solidFill>
            </a:endParaRPr>
          </a:p>
          <a:p>
            <a:pPr marL="0" lvl="0" indent="0">
              <a:buClr>
                <a:srgbClr val="6F89F7"/>
              </a:buClr>
              <a:buNone/>
            </a:pPr>
            <a:r>
              <a:rPr lang="cs-CZ" sz="1400" dirty="0">
                <a:solidFill>
                  <a:srgbClr val="40458C"/>
                </a:solidFill>
              </a:rPr>
              <a:t>Zdroje byly vyhledány vyhledávací službou společnosti Českomoravské informační systémy s.r.o., která zaručuje vyhledání zdrojů, u kterých autor souhlasí s volným a bezplatným využitím</a:t>
            </a:r>
            <a:r>
              <a:rPr lang="cs-CZ" sz="1400" dirty="0" smtClean="0">
                <a:solidFill>
                  <a:srgbClr val="40458C"/>
                </a:solidFill>
              </a:rPr>
              <a:t>.</a:t>
            </a:r>
            <a:endParaRPr lang="cs-CZ" sz="1600" dirty="0">
              <a:solidFill>
                <a:srgbClr val="40458C"/>
              </a:solidFill>
            </a:endParaRPr>
          </a:p>
          <a:p>
            <a:pPr marL="0" lvl="0" indent="0">
              <a:buClr>
                <a:srgbClr val="6F89F7"/>
              </a:buClr>
              <a:buNone/>
            </a:pPr>
            <a:endParaRPr lang="cs-CZ" sz="1600" dirty="0" smtClean="0">
              <a:solidFill>
                <a:srgbClr val="40458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03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Modrý čtverečkovaný sešit 2">
      <a:dk1>
        <a:srgbClr val="40458C"/>
      </a:dk1>
      <a:lt1>
        <a:srgbClr val="FFFFFF"/>
      </a:lt1>
      <a:dk2>
        <a:srgbClr val="660066"/>
      </a:dk2>
      <a:lt2>
        <a:srgbClr val="B7C1EB"/>
      </a:lt2>
      <a:accent1>
        <a:srgbClr val="ECD882"/>
      </a:accent1>
      <a:accent2>
        <a:srgbClr val="B2B2B2"/>
      </a:accent2>
      <a:accent3>
        <a:srgbClr val="FFFFFF"/>
      </a:accent3>
      <a:accent4>
        <a:srgbClr val="353A77"/>
      </a:accent4>
      <a:accent5>
        <a:srgbClr val="F4E9C1"/>
      </a:accent5>
      <a:accent6>
        <a:srgbClr val="A1A1A1"/>
      </a:accent6>
      <a:hlink>
        <a:srgbClr val="6F89F7"/>
      </a:hlink>
      <a:folHlink>
        <a:srgbClr val="CFDBFD"/>
      </a:folHlink>
    </a:clrScheme>
    <a:fontScheme name="Modrý čtverečkovaný seši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Modrý čtverečkovaný sešit 1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2">
        <a:dk1>
          <a:srgbClr val="40458C"/>
        </a:dk1>
        <a:lt1>
          <a:srgbClr val="FFFFFF"/>
        </a:lt1>
        <a:dk2>
          <a:srgbClr val="660066"/>
        </a:dk2>
        <a:lt2>
          <a:srgbClr val="B7C1EB"/>
        </a:lt2>
        <a:accent1>
          <a:srgbClr val="ECD882"/>
        </a:accent1>
        <a:accent2>
          <a:srgbClr val="B2B2B2"/>
        </a:accent2>
        <a:accent3>
          <a:srgbClr val="FFFFFF"/>
        </a:accent3>
        <a:accent4>
          <a:srgbClr val="353A77"/>
        </a:accent4>
        <a:accent5>
          <a:srgbClr val="F4E9C1"/>
        </a:accent5>
        <a:accent6>
          <a:srgbClr val="A1A1A1"/>
        </a:accent6>
        <a:hlink>
          <a:srgbClr val="6F89F7"/>
        </a:hlink>
        <a:folHlink>
          <a:srgbClr val="CFDB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3">
        <a:dk1>
          <a:srgbClr val="000000"/>
        </a:dk1>
        <a:lt1>
          <a:srgbClr val="FFFFFF"/>
        </a:lt1>
        <a:dk2>
          <a:srgbClr val="4D4D4D"/>
        </a:dk2>
        <a:lt2>
          <a:srgbClr val="B2B2B2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777777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4">
        <a:dk1>
          <a:srgbClr val="333300"/>
        </a:dk1>
        <a:lt1>
          <a:srgbClr val="FFFFFF"/>
        </a:lt1>
        <a:dk2>
          <a:srgbClr val="663300"/>
        </a:dk2>
        <a:lt2>
          <a:srgbClr val="B2B2B2"/>
        </a:lt2>
        <a:accent1>
          <a:srgbClr val="DDC6A7"/>
        </a:accent1>
        <a:accent2>
          <a:srgbClr val="D9C167"/>
        </a:accent2>
        <a:accent3>
          <a:srgbClr val="FFFFFF"/>
        </a:accent3>
        <a:accent4>
          <a:srgbClr val="2A2A00"/>
        </a:accent4>
        <a:accent5>
          <a:srgbClr val="EBDFD0"/>
        </a:accent5>
        <a:accent6>
          <a:srgbClr val="C4AF5D"/>
        </a:accent6>
        <a:hlink>
          <a:srgbClr val="8A7A66"/>
        </a:hlink>
        <a:folHlink>
          <a:srgbClr val="C0AE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5">
        <a:dk1>
          <a:srgbClr val="000000"/>
        </a:dk1>
        <a:lt1>
          <a:srgbClr val="FFFFFF"/>
        </a:lt1>
        <a:dk2>
          <a:srgbClr val="003366"/>
        </a:dk2>
        <a:lt2>
          <a:srgbClr val="CCFFCC"/>
        </a:lt2>
        <a:accent1>
          <a:srgbClr val="006699"/>
        </a:accent1>
        <a:accent2>
          <a:srgbClr val="009999"/>
        </a:accent2>
        <a:accent3>
          <a:srgbClr val="AAADB8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99CC"/>
        </a:hlink>
        <a:folHlink>
          <a:srgbClr val="0045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6">
        <a:dk1>
          <a:srgbClr val="000000"/>
        </a:dk1>
        <a:lt1>
          <a:srgbClr val="FFFFFF"/>
        </a:lt1>
        <a:dk2>
          <a:srgbClr val="004A48"/>
        </a:dk2>
        <a:lt2>
          <a:srgbClr val="33CCCC"/>
        </a:lt2>
        <a:accent1>
          <a:srgbClr val="006699"/>
        </a:accent1>
        <a:accent2>
          <a:srgbClr val="009999"/>
        </a:accent2>
        <a:accent3>
          <a:srgbClr val="AAB1B1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CC99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7">
        <a:dk1>
          <a:srgbClr val="000000"/>
        </a:dk1>
        <a:lt1>
          <a:srgbClr val="FFFFFF"/>
        </a:lt1>
        <a:dk2>
          <a:srgbClr val="333300"/>
        </a:dk2>
        <a:lt2>
          <a:srgbClr val="FFFFCC"/>
        </a:lt2>
        <a:accent1>
          <a:srgbClr val="CC9900"/>
        </a:accent1>
        <a:accent2>
          <a:srgbClr val="CC6600"/>
        </a:accent2>
        <a:accent3>
          <a:srgbClr val="ADAD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808000"/>
        </a:hlink>
        <a:folHlink>
          <a:srgbClr val="525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8">
        <a:dk1>
          <a:srgbClr val="003D62"/>
        </a:dk1>
        <a:lt1>
          <a:srgbClr val="FFFFFF"/>
        </a:lt1>
        <a:dk2>
          <a:srgbClr val="006699"/>
        </a:dk2>
        <a:lt2>
          <a:srgbClr val="C8D1DA"/>
        </a:lt2>
        <a:accent1>
          <a:srgbClr val="9AC0EA"/>
        </a:accent1>
        <a:accent2>
          <a:srgbClr val="80C3C8"/>
        </a:accent2>
        <a:accent3>
          <a:srgbClr val="FFFFFF"/>
        </a:accent3>
        <a:accent4>
          <a:srgbClr val="003353"/>
        </a:accent4>
        <a:accent5>
          <a:srgbClr val="CADCF3"/>
        </a:accent5>
        <a:accent6>
          <a:srgbClr val="73B0B5"/>
        </a:accent6>
        <a:hlink>
          <a:srgbClr val="81ABCB"/>
        </a:hlink>
        <a:folHlink>
          <a:srgbClr val="B6CBD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668</TotalTime>
  <Words>398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Šablona</vt:lpstr>
      <vt:lpstr>Equation</vt:lpstr>
      <vt:lpstr>Snímek 1</vt:lpstr>
      <vt:lpstr>ANOTACE</vt:lpstr>
      <vt:lpstr>Elektrický výkon</vt:lpstr>
      <vt:lpstr>Elektrický výkon</vt:lpstr>
      <vt:lpstr>Měření elektrického výkonu</vt:lpstr>
      <vt:lpstr>Elektrický výkon</vt:lpstr>
      <vt:lpstr>Účinnost</vt:lpstr>
      <vt:lpstr>účinnost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Dum</cp:lastModifiedBy>
  <cp:revision>67</cp:revision>
  <cp:lastPrinted>2002-03-13T07:25:25Z</cp:lastPrinted>
  <dcterms:created xsi:type="dcterms:W3CDTF">2012-08-26T12:20:00Z</dcterms:created>
  <dcterms:modified xsi:type="dcterms:W3CDTF">2013-02-22T13:56:31Z</dcterms:modified>
</cp:coreProperties>
</file>