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handoutMasterIdLst>
    <p:handoutMasterId r:id="rId13"/>
  </p:handoutMasterIdLst>
  <p:sldIdLst>
    <p:sldId id="260" r:id="rId2"/>
    <p:sldId id="264" r:id="rId3"/>
    <p:sldId id="265" r:id="rId4"/>
    <p:sldId id="266" r:id="rId5"/>
    <p:sldId id="268" r:id="rId6"/>
    <p:sldId id="267" r:id="rId7"/>
    <p:sldId id="269" r:id="rId8"/>
    <p:sldId id="270" r:id="rId9"/>
    <p:sldId id="271" r:id="rId10"/>
    <p:sldId id="272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5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577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93CEA14-BDAC-46A2-B9EB-03396BFB34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44950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sp>
            <p:nvSpPr>
              <p:cNvPr id="15" name="Rectangle 4"/>
              <p:cNvSpPr>
                <a:spLocks noChangeArrowheads="1"/>
              </p:cNvSpPr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/>
            </p:spPr>
            <p:txBody>
              <a:bodyPr wrap="none" anchor="ctr"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16" name="Group 5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60" cy="4320"/>
                <a:chOff x="0" y="0"/>
                <a:chExt cx="5760" cy="4320"/>
              </a:xfrm>
            </p:grpSpPr>
            <p:sp>
              <p:nvSpPr>
                <p:cNvPr id="18" name="Line 6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19" name="Line 7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0" name="Line 8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1" name="Line 9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2" name="Line 10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3" name="Line 11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4" name="Line 12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5" name="Line 13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6" name="Line 14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" name="Line 15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8" name="Line 16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9" name="Line 17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0" name="Line 18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1" name="Line 19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2" name="Line 20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3" name="Line 21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4" name="Line 22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5" name="Line 23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6" name="Line 24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" name="Line 25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8" name="Line 26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9" name="Line 27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40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41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42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43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44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45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46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47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48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49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50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51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52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53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54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55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56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57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58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59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60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61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62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63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64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65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66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67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68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sp>
            <p:nvSpPr>
              <p:cNvPr id="17" name="Line 57"/>
              <p:cNvSpPr>
                <a:spLocks noChangeShapeType="1"/>
              </p:cNvSpPr>
              <p:nvPr/>
            </p:nvSpPr>
            <p:spPr bwMode="ltGray">
              <a:xfrm>
                <a:off x="5568" y="0"/>
                <a:ext cx="0" cy="1488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/>
            </p:spPr>
            <p:txBody>
              <a:bodyPr wrap="none" anchor="ctr"/>
              <a:lstStyle/>
              <a:p>
                <a:pPr>
                  <a:defRPr/>
                </a:pPr>
                <a:endParaRPr lang="cs-CZ" dirty="0"/>
              </a:p>
            </p:txBody>
          </p:sp>
        </p:grpSp>
        <p:grpSp>
          <p:nvGrpSpPr>
            <p:cNvPr id="6" name="Group 58"/>
            <p:cNvGrpSpPr>
              <a:grpSpLocks/>
            </p:cNvGrpSpPr>
            <p:nvPr userDrawn="1"/>
          </p:nvGrpSpPr>
          <p:grpSpPr bwMode="auto">
            <a:xfrm>
              <a:off x="3" y="559"/>
              <a:ext cx="4192" cy="1796"/>
              <a:chOff x="3" y="559"/>
              <a:chExt cx="4192" cy="1796"/>
            </a:xfrm>
          </p:grpSpPr>
          <p:sp>
            <p:nvSpPr>
              <p:cNvPr id="11" name="Line 59"/>
              <p:cNvSpPr>
                <a:spLocks noChangeShapeType="1"/>
              </p:cNvSpPr>
              <p:nvPr/>
            </p:nvSpPr>
            <p:spPr bwMode="ltGray">
              <a:xfrm>
                <a:off x="506" y="559"/>
                <a:ext cx="0" cy="1796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/>
            </p:spPr>
            <p:txBody>
              <a:bodyPr wrap="none" anchor="ctr"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2" name="Line 60"/>
              <p:cNvSpPr>
                <a:spLocks noChangeShapeType="1"/>
              </p:cNvSpPr>
              <p:nvPr/>
            </p:nv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/>
            </p:spPr>
            <p:txBody>
              <a:bodyPr wrap="none" anchor="ctr"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3" name="Line 61"/>
              <p:cNvSpPr>
                <a:spLocks noChangeShapeType="1"/>
              </p:cNvSpPr>
              <p:nvPr/>
            </p:nv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/>
            </p:spPr>
            <p:txBody>
              <a:bodyPr wrap="none" anchor="ctr"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4" name="Arc 62"/>
              <p:cNvSpPr>
                <a:spLocks/>
              </p:cNvSpPr>
              <p:nvPr/>
            </p:nvSpPr>
            <p:spPr bwMode="ltGray">
              <a:xfrm rot="16200000" flipH="1">
                <a:off x="426" y="860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/>
            </p:spPr>
            <p:txBody>
              <a:bodyPr wrap="none" anchor="ctr"/>
              <a:lstStyle/>
              <a:p>
                <a:pPr>
                  <a:defRPr/>
                </a:pPr>
                <a:endParaRPr lang="cs-CZ" dirty="0"/>
              </a:p>
            </p:txBody>
          </p:sp>
        </p:grpSp>
        <p:grpSp>
          <p:nvGrpSpPr>
            <p:cNvPr id="7" name="Group 63"/>
            <p:cNvGrpSpPr>
              <a:grpSpLocks/>
            </p:cNvGrpSpPr>
            <p:nvPr userDrawn="1"/>
          </p:nvGrpSpPr>
          <p:grpSpPr bwMode="auto">
            <a:xfrm>
              <a:off x="1480" y="1952"/>
              <a:ext cx="3808" cy="1812"/>
              <a:chOff x="1480" y="1952"/>
              <a:chExt cx="3808" cy="1812"/>
            </a:xfrm>
          </p:grpSpPr>
          <p:sp>
            <p:nvSpPr>
              <p:cNvPr id="8" name="Line 64"/>
              <p:cNvSpPr>
                <a:spLocks noChangeShapeType="1"/>
              </p:cNvSpPr>
              <p:nvPr/>
            </p:nv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/>
            </p:spPr>
            <p:txBody>
              <a:bodyPr wrap="none" anchor="ctr"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9" name="Line 65"/>
              <p:cNvSpPr>
                <a:spLocks noChangeShapeType="1"/>
              </p:cNvSpPr>
              <p:nvPr/>
            </p:nv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/>
            </p:spPr>
            <p:txBody>
              <a:bodyPr wrap="none" anchor="ctr"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0" name="Arc 66"/>
              <p:cNvSpPr>
                <a:spLocks/>
              </p:cNvSpPr>
              <p:nvPr/>
            </p:nvSpPr>
            <p:spPr bwMode="ltGray">
              <a:xfrm rot="5400000">
                <a:off x="5097" y="3347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/>
            </p:spPr>
            <p:txBody>
              <a:bodyPr wrap="none" anchor="ctr"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28739" name="Rectangle 67"/>
          <p:cNvSpPr>
            <a:spLocks noGrp="1" noChangeArrowheads="1"/>
          </p:cNvSpPr>
          <p:nvPr>
            <p:ph type="ctrTitle"/>
          </p:nvPr>
        </p:nvSpPr>
        <p:spPr>
          <a:xfrm>
            <a:off x="990600" y="1752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28740" name="Rectangle 68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309938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69" name="Rectangle 6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0" name="Rectangle 7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" name="Rectangle 7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A83B3-6BEA-4275-BD6D-975049CBA37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§"/>
              <a:defRPr/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6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488031-BB52-485E-82CA-3CE3A7BE23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6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F8CD40-B4DA-49AD-A20F-48770A0400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84313"/>
            <a:ext cx="3992562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6150" y="1484313"/>
            <a:ext cx="3992563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6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543482-5603-4AEC-8C72-90BB510597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6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B8E05-FAD9-49AA-A32E-2C064B84D13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6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373911-71AE-4AB7-83FE-51316B109F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1F752C-07A2-44DE-93BD-37638F6640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78F0C2-BB94-42EA-879E-FC3119F759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C75A86-A48A-4CC1-AEC7-F3FCBFB256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F51ACA-86C5-46E3-952C-6125E5E746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15125" y="333375"/>
            <a:ext cx="2033588" cy="63357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11188" y="333375"/>
            <a:ext cx="5951537" cy="63357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224B4D-B1E1-4B04-A5F5-BFB975F54EB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1032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grpSp>
            <p:nvGrpSpPr>
              <p:cNvPr id="1039" name="Group 4"/>
              <p:cNvGrpSpPr>
                <a:grpSpLocks/>
              </p:cNvGrpSpPr>
              <p:nvPr/>
            </p:nvGrpSpPr>
            <p:grpSpPr bwMode="auto">
              <a:xfrm>
                <a:off x="0" y="192"/>
                <a:ext cx="5760" cy="4032"/>
                <a:chOff x="0" y="192"/>
                <a:chExt cx="5760" cy="4032"/>
              </a:xfrm>
            </p:grpSpPr>
            <p:sp>
              <p:nvSpPr>
                <p:cNvPr id="27653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54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55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56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57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58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59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60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61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62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63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64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65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66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67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68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69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70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71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72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73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74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grpSp>
            <p:nvGrpSpPr>
              <p:cNvPr id="1040" name="Group 27"/>
              <p:cNvGrpSpPr>
                <a:grpSpLocks/>
              </p:cNvGrpSpPr>
              <p:nvPr/>
            </p:nvGrpSpPr>
            <p:grpSpPr bwMode="auto">
              <a:xfrm>
                <a:off x="192" y="0"/>
                <a:ext cx="5376" cy="4320"/>
                <a:chOff x="192" y="0"/>
                <a:chExt cx="5376" cy="4320"/>
              </a:xfrm>
            </p:grpSpPr>
            <p:sp>
              <p:nvSpPr>
                <p:cNvPr id="27676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77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78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79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80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81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82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83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84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85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86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87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88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89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90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91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92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93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94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95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96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97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98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699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700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701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702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703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27704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  <p:sp>
          <p:nvSpPr>
            <p:cNvPr id="27705" name="Rectangle 57" descr="60%"/>
            <p:cNvSpPr>
              <a:spLocks noChangeArrowheads="1"/>
            </p:cNvSpPr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27706" name="Line 58"/>
            <p:cNvSpPr>
              <a:spLocks noChangeShapeType="1"/>
            </p:cNvSpPr>
            <p:nvPr/>
          </p:nvSpPr>
          <p:spPr bwMode="ltGray">
            <a:xfrm>
              <a:off x="5568" y="0"/>
              <a:ext cx="0" cy="1488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1035" name="Group 59"/>
            <p:cNvGrpSpPr>
              <a:grpSpLocks/>
            </p:cNvGrpSpPr>
            <p:nvPr/>
          </p:nvGrpSpPr>
          <p:grpSpPr bwMode="auto">
            <a:xfrm>
              <a:off x="261" y="892"/>
              <a:ext cx="1124" cy="1464"/>
              <a:chOff x="96" y="916"/>
              <a:chExt cx="2208" cy="2876"/>
            </a:xfrm>
          </p:grpSpPr>
          <p:sp>
            <p:nvSpPr>
              <p:cNvPr id="27708" name="Line 60"/>
              <p:cNvSpPr>
                <a:spLocks noChangeShapeType="1"/>
              </p:cNvSpPr>
              <p:nvPr/>
            </p:nvSpPr>
            <p:spPr bwMode="ltGray">
              <a:xfrm flipH="1">
                <a:off x="96" y="1038"/>
                <a:ext cx="22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/>
            </p:spPr>
            <p:txBody>
              <a:bodyPr wrap="none" anchor="ctr"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7709" name="Line 61"/>
              <p:cNvSpPr>
                <a:spLocks noChangeShapeType="1"/>
              </p:cNvSpPr>
              <p:nvPr/>
            </p:nvSpPr>
            <p:spPr bwMode="ltGray">
              <a:xfrm>
                <a:off x="336" y="920"/>
                <a:ext cx="0" cy="287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/>
            </p:spPr>
            <p:txBody>
              <a:bodyPr wrap="none" anchor="ctr"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7710" name="Arc 62"/>
              <p:cNvSpPr>
                <a:spLocks/>
              </p:cNvSpPr>
              <p:nvPr/>
            </p:nvSpPr>
            <p:spPr bwMode="ltGray">
              <a:xfrm flipH="1">
                <a:off x="218" y="916"/>
                <a:ext cx="238" cy="240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/>
            </p:spPr>
            <p:txBody>
              <a:bodyPr wrap="none" anchor="ctr"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1027" name="Rectangle 63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333375"/>
            <a:ext cx="81375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64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484313"/>
            <a:ext cx="8137525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713" name="Rectangle 6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714" name="Rectangle 6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715" name="Rectangle 6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F839510-DC89-47F5-913B-6488663797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Char char="Ø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gi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7" Type="http://schemas.openxmlformats.org/officeDocument/2006/relationships/image" Target="../media/image34.gi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gif"/><Relationship Id="rId4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7" Type="http://schemas.openxmlformats.org/officeDocument/2006/relationships/image" Target="../media/image40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14338" name="Picture 30" descr="logolinkI_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25413"/>
            <a:ext cx="3743325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ct val="50000"/>
              </a:spcBef>
              <a:spcAft>
                <a:spcPts val="0"/>
              </a:spcAft>
              <a:defRPr/>
            </a:pPr>
            <a:r>
              <a:rPr lang="cs-CZ" sz="1800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8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020524170"/>
              </p:ext>
            </p:extLst>
          </p:nvPr>
        </p:nvGraphicFramePr>
        <p:xfrm>
          <a:off x="468313" y="1556792"/>
          <a:ext cx="8348662" cy="4035614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Elektrotechnické značky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96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elektrotechniky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  <a:endParaRPr lang="cs-CZ" smtClean="0"/>
          </a:p>
        </p:txBody>
      </p:sp>
      <p:sp>
        <p:nvSpPr>
          <p:cNvPr id="15362" name="Zástupný symbol pro obsah 2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cs-CZ" smtClean="0">
                <a:latin typeface="Calibri" pitchFamily="34" charset="0"/>
                <a:cs typeface="Arial" charset="0"/>
              </a:rPr>
              <a:t>Záměrem této sady výukových materiálů je poskytnout žákům informace o základních principech elektrotechniky potřebné k snazšímu pochopení fungování složitějších elektrických a elektronických systémů v dnešních motorových vozidlech.</a:t>
            </a:r>
          </a:p>
          <a:p>
            <a:pPr algn="just">
              <a:lnSpc>
                <a:spcPct val="90000"/>
              </a:lnSpc>
            </a:pPr>
            <a:r>
              <a:rPr lang="cs-CZ" smtClean="0">
                <a:latin typeface="Calibri" pitchFamily="34" charset="0"/>
                <a:cs typeface="Arial" charset="0"/>
              </a:rPr>
              <a:t>Jednotlivé DUMy (prezentace) v této sadě popíší postupně tematické oblasti, které jsou probírány v předmětu Elektronika. </a:t>
            </a:r>
          </a:p>
          <a:p>
            <a:pPr algn="just">
              <a:lnSpc>
                <a:spcPct val="90000"/>
              </a:lnSpc>
            </a:pPr>
            <a:r>
              <a:rPr lang="cs-CZ" smtClean="0">
                <a:latin typeface="Calibri" pitchFamily="34" charset="0"/>
                <a:cs typeface="Arial" charset="0"/>
              </a:rPr>
              <a:t>Konkrétně tato prezentace je zaměřena na elektrotechnické značky elektrických součástek.</a:t>
            </a:r>
            <a:r>
              <a:rPr lang="cs-CZ" u="sng" smtClean="0">
                <a:latin typeface="Calibri" pitchFamily="34" charset="0"/>
                <a:cs typeface="Arial" charset="0"/>
              </a:rPr>
              <a:t> 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alibri" pitchFamily="34" charset="0"/>
                <a:cs typeface="Arial" charset="0"/>
              </a:rPr>
              <a:t>Elektrotechnické značky</a:t>
            </a:r>
            <a:endParaRPr lang="cs-CZ" smtClean="0"/>
          </a:p>
        </p:txBody>
      </p:sp>
      <p:sp>
        <p:nvSpPr>
          <p:cNvPr id="3" name="Zástupný symbol pro obsah 2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>
          <a:xfrm>
            <a:off x="611188" y="3213100"/>
            <a:ext cx="8137525" cy="3455988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cs-CZ" dirty="0" smtClean="0"/>
              <a:t>České a </a:t>
            </a:r>
            <a:r>
              <a:rPr lang="cs-CZ" dirty="0"/>
              <a:t>e</a:t>
            </a:r>
            <a:r>
              <a:rPr lang="cs-CZ" dirty="0" smtClean="0"/>
              <a:t>vropské normy:</a:t>
            </a:r>
          </a:p>
          <a:p>
            <a:pPr>
              <a:defRPr/>
            </a:pPr>
            <a:r>
              <a:rPr lang="cs-CZ" dirty="0" smtClean="0"/>
              <a:t>DIN 40 700 až 40 716</a:t>
            </a:r>
          </a:p>
          <a:p>
            <a:pPr>
              <a:defRPr/>
            </a:pPr>
            <a:r>
              <a:rPr lang="cs-CZ" dirty="0"/>
              <a:t>ČSN EN </a:t>
            </a:r>
            <a:r>
              <a:rPr lang="cs-CZ" dirty="0" smtClean="0"/>
              <a:t>61082</a:t>
            </a:r>
          </a:p>
          <a:p>
            <a:pPr>
              <a:defRPr/>
            </a:pPr>
            <a:r>
              <a:rPr lang="cs-CZ" dirty="0"/>
              <a:t>IEC 61082 (International </a:t>
            </a:r>
            <a:r>
              <a:rPr lang="cs-CZ" dirty="0" err="1"/>
              <a:t>Electrotechnical</a:t>
            </a:r>
            <a:r>
              <a:rPr lang="cs-CZ" dirty="0"/>
              <a:t> </a:t>
            </a:r>
            <a:r>
              <a:rPr lang="cs-CZ" dirty="0" err="1"/>
              <a:t>Commission</a:t>
            </a:r>
            <a:r>
              <a:rPr lang="cs-CZ" dirty="0" smtClean="0"/>
              <a:t>)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12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 smtClean="0"/>
              <a:t>Existují i normy americké, britské, australské a další.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 smtClean="0"/>
              <a:t>Proto se můžeme setkat i s odlišnými značkami.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4213" y="1557338"/>
          <a:ext cx="8064896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4490"/>
                <a:gridCol w="689040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60000"/>
                              <a:lumOff val="40000"/>
                            </a:schemeClr>
                          </a:solidFill>
                        </a:rPr>
                        <a:t>Jsou:</a:t>
                      </a:r>
                      <a:endParaRPr lang="cs-CZ" dirty="0">
                        <a:solidFill>
                          <a:schemeClr val="tx1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symboly elektrotechnických součástí užívané </a:t>
                      </a:r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v </a:t>
                      </a:r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elektrotechnických schématech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stanovené normalizační komisí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mezinárodně užívané</a:t>
                      </a:r>
                      <a:endParaRPr lang="cs-CZ" sz="2400" b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Vodiče a spoje	</a:t>
            </a:r>
          </a:p>
        </p:txBody>
      </p:sp>
      <p:graphicFrame>
        <p:nvGraphicFramePr>
          <p:cNvPr id="17436" name="Group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98304381"/>
              </p:ext>
            </p:extLst>
          </p:nvPr>
        </p:nvGraphicFramePr>
        <p:xfrm>
          <a:off x="755650" y="1628775"/>
          <a:ext cx="7993063" cy="4826000"/>
        </p:xfrm>
        <a:graphic>
          <a:graphicData uri="http://schemas.openxmlformats.org/drawingml/2006/table">
            <a:tbl>
              <a:tblPr/>
              <a:tblGrid>
                <a:gridCol w="2232025"/>
                <a:gridCol w="5761038"/>
              </a:tblGrid>
              <a:tr h="965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57BD4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57BD4"/>
                          </a:solidFill>
                          <a:effectLst/>
                          <a:latin typeface="Tahoma" pitchFamily="34" charset="0"/>
                        </a:rPr>
                        <a:t>Vodič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5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57BD4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57BD4"/>
                          </a:solidFill>
                          <a:effectLst/>
                          <a:latin typeface="Tahoma" pitchFamily="34" charset="0"/>
                        </a:rPr>
                        <a:t>Křížení vodičů nespojené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52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57BD4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57BD4"/>
                          </a:solidFill>
                          <a:effectLst/>
                          <a:latin typeface="Tahoma" pitchFamily="34" charset="0"/>
                        </a:rPr>
                        <a:t>Vodivé spojení vodičů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5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57BD4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657BD4"/>
                          </a:solidFill>
                          <a:effectLst/>
                          <a:latin typeface="Tahoma" pitchFamily="34" charset="0"/>
                        </a:rPr>
                        <a:t>nerozebíratelný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657BD4"/>
                          </a:solidFill>
                          <a:effectLst/>
                          <a:latin typeface="Tahoma" pitchFamily="34" charset="0"/>
                        </a:rPr>
                        <a:t>spoj (např. pájený)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5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57BD4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657BD4"/>
                          </a:solidFill>
                          <a:effectLst/>
                          <a:latin typeface="Tahoma" pitchFamily="34" charset="0"/>
                        </a:rPr>
                        <a:t>rozebíratelný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657BD4"/>
                          </a:solidFill>
                          <a:effectLst/>
                          <a:latin typeface="Tahoma" pitchFamily="34" charset="0"/>
                        </a:rPr>
                        <a:t>spoj (např. šroubovaný)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7430" name="Picture 4" descr="C:\Users\JW\Downloads\Nová složka\symbol_soubory\wir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2143125"/>
            <a:ext cx="1733550" cy="1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3" name="Obrázek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5425" y="4867275"/>
            <a:ext cx="398463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4" name="Obrázek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95425" y="5876925"/>
            <a:ext cx="398463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8359" y="2708920"/>
            <a:ext cx="1589038" cy="79208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0175" y="3645024"/>
            <a:ext cx="1785407" cy="720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r>
              <a:rPr lang="cs-CZ" dirty="0" smtClean="0"/>
              <a:t>ele</a:t>
            </a:r>
            <a:r>
              <a:rPr lang="cs-CZ" dirty="0" smtClean="0"/>
              <a:t>ktrického </a:t>
            </a:r>
            <a:r>
              <a:rPr lang="cs-CZ" dirty="0" smtClean="0"/>
              <a:t>napětí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8639618"/>
              </p:ext>
            </p:extLst>
          </p:nvPr>
        </p:nvGraphicFramePr>
        <p:xfrm>
          <a:off x="684213" y="1628775"/>
          <a:ext cx="7920880" cy="4824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5328592"/>
              </a:tblGrid>
              <a:tr h="964908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0" kern="12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Zdroj stejnosměrného napětí</a:t>
                      </a:r>
                    </a:p>
                    <a:p>
                      <a:pPr marL="0" algn="l" defTabSz="914400" rtl="0" eaLnBrk="1" latinLnBrk="0" hangingPunct="1"/>
                      <a:r>
                        <a:rPr lang="cs-CZ" sz="2400" b="0" kern="12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DC = Direct </a:t>
                      </a:r>
                      <a:r>
                        <a:rPr lang="cs-CZ" sz="2400" b="0" kern="1200" dirty="0" err="1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Current</a:t>
                      </a:r>
                      <a:endParaRPr lang="cs-CZ" sz="2400" b="0" kern="1200" dirty="0">
                        <a:solidFill>
                          <a:schemeClr val="bg2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64908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kern="12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Zdroj </a:t>
                      </a:r>
                      <a:r>
                        <a:rPr lang="cs-CZ" sz="2400" b="0" kern="12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střídavého </a:t>
                      </a:r>
                      <a:r>
                        <a:rPr lang="cs-CZ" sz="2400" b="0" kern="12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napětí</a:t>
                      </a:r>
                    </a:p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AC = </a:t>
                      </a:r>
                      <a:r>
                        <a:rPr lang="cs-CZ" sz="2400" dirty="0" err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Alternating</a:t>
                      </a: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400" dirty="0" err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Current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64908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Akumulátor - delší čára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je</a:t>
                      </a:r>
                      <a:r>
                        <a:rPr lang="cs-CZ" sz="2400" baseline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 vždy kladný pól</a:t>
                      </a:r>
                      <a:endParaRPr lang="cs-CZ" sz="2400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64908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Uzemnění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64908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Pojistka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8458" name="Picture 8" descr="C:\Users\JW\Desktop\gif\symbols\earth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2913" y="4581525"/>
            <a:ext cx="719137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0872" y="2004250"/>
            <a:ext cx="1897874" cy="27262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V="1">
            <a:off x="920040" y="3054414"/>
            <a:ext cx="2199538" cy="13367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3481673"/>
            <a:ext cx="1368151" cy="13681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4742" y="5942796"/>
            <a:ext cx="2130134" cy="2353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Spínače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4213" y="1628775"/>
          <a:ext cx="7920880" cy="4824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5328592"/>
              </a:tblGrid>
              <a:tr h="964908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0" kern="12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Spínač</a:t>
                      </a:r>
                      <a:endParaRPr lang="cs-CZ" sz="2400" b="0" kern="1200" dirty="0">
                        <a:solidFill>
                          <a:schemeClr val="bg2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64908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Přepínač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64908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Tlačítkový </a:t>
                      </a:r>
                      <a:r>
                        <a:rPr lang="cs-CZ" sz="2400" dirty="0" err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spinač</a:t>
                      </a:r>
                      <a:endParaRPr lang="cs-CZ" sz="2400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v klidu</a:t>
                      </a:r>
                      <a:r>
                        <a:rPr lang="cs-CZ" sz="2400" baseline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400" baseline="0" dirty="0" err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rozeplý</a:t>
                      </a:r>
                      <a:r>
                        <a:rPr lang="cs-CZ" sz="2400" baseline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 / </a:t>
                      </a:r>
                      <a:r>
                        <a:rPr lang="cs-CZ" sz="2400" baseline="0" dirty="0" err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seplý</a:t>
                      </a:r>
                      <a:endParaRPr lang="cs-CZ" sz="2400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64908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Dvojitý spínač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64908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 další varianty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9478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408112" y="1989138"/>
            <a:ext cx="1209675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9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443037" y="2852738"/>
            <a:ext cx="1209675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0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98512" y="3824288"/>
            <a:ext cx="1209675" cy="26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1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839912" y="4221163"/>
            <a:ext cx="1209675" cy="10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2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443037" y="4652963"/>
            <a:ext cx="1209675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3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357312" y="5589588"/>
            <a:ext cx="138112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Rezistory - opakování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188" y="1628775"/>
          <a:ext cx="7920880" cy="50188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5328592"/>
              </a:tblGrid>
              <a:tr h="836477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0" kern="12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rezistor</a:t>
                      </a:r>
                      <a:endParaRPr lang="cs-CZ" sz="2400" b="0" kern="1200" dirty="0">
                        <a:solidFill>
                          <a:schemeClr val="bg2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36477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potenciometr</a:t>
                      </a:r>
                      <a:endParaRPr lang="cs-CZ" sz="2400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36477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PTC rezistor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36477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NTC rezistor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36477">
                <a:tc>
                  <a:txBody>
                    <a:bodyPr/>
                    <a:lstStyle/>
                    <a:p>
                      <a:pPr algn="l"/>
                      <a:endParaRPr lang="cs-CZ" b="1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fotorezistor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36477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magnetorezistor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506" name="Obrázek 10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4275" y="3357563"/>
            <a:ext cx="1462088" cy="671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7" name="Obrázek 1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08088" y="4149725"/>
            <a:ext cx="1404937" cy="69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8" name="Obrázek 1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08088" y="5013325"/>
            <a:ext cx="1404937" cy="69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9" name="Obrázek 14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4275" y="5949950"/>
            <a:ext cx="1412875" cy="61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0" name="Obrázek 15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35075" y="2517775"/>
            <a:ext cx="1311275" cy="67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46188" y="1916832"/>
            <a:ext cx="1400175" cy="3524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Žárovky, měřící přístroje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188" y="1628775"/>
          <a:ext cx="7920880" cy="47525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5328592"/>
              </a:tblGrid>
              <a:tr h="950506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0" kern="12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žárovka</a:t>
                      </a:r>
                      <a:endParaRPr lang="cs-CZ" sz="2400" b="0" kern="1200" dirty="0">
                        <a:solidFill>
                          <a:schemeClr val="bg2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dvouvláknová žárovka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voltmetr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ampérmetr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ohmmetr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15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126659" y="1773238"/>
            <a:ext cx="1712258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7" name="Picture 4" descr="C:\Users\JW\Pictures\img110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6363" y="2708275"/>
            <a:ext cx="12112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8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117134" y="3695700"/>
            <a:ext cx="1712258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9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126659" y="4652963"/>
            <a:ext cx="1712258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30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117134" y="5589588"/>
            <a:ext cx="1712258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Ostatní značky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188" y="1387475"/>
          <a:ext cx="7920880" cy="5209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5328592"/>
              </a:tblGrid>
              <a:tr h="868288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0" kern="12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anténa</a:t>
                      </a:r>
                      <a:endParaRPr lang="cs-CZ" sz="2400" b="0" kern="1200" dirty="0">
                        <a:solidFill>
                          <a:schemeClr val="bg2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68288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reproduktor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68288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elektromotor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68288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generátor elektrické energie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68288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cívka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68288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transformátor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255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697038" y="1597977"/>
            <a:ext cx="361950" cy="57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5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475657" y="2334419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5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036171" y="3284538"/>
            <a:ext cx="1712258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56" name="Picture 5" descr="C:\Users\JW\Desktop\gif\symbols\g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25525" y="4119563"/>
            <a:ext cx="1724025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57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208925" y="5013177"/>
            <a:ext cx="1357223" cy="447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58" name="Picture 7" descr="C:\Users\JW\Desktop\gif\symbols\transfor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25563" y="5805488"/>
            <a:ext cx="1466850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Ostatní značky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188" y="1628775"/>
          <a:ext cx="7920880" cy="4968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5328592"/>
              </a:tblGrid>
              <a:tr h="950506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400" b="0" kern="12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kondenzátor</a:t>
                      </a:r>
                      <a:endParaRPr lang="cs-CZ" sz="2400" b="0" kern="1200" dirty="0">
                        <a:solidFill>
                          <a:schemeClr val="bg2">
                            <a:lumMod val="7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dioda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světelná dioda - LED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tranzistor NPN, PNP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166528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relé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35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116013" y="1852753"/>
            <a:ext cx="1733550" cy="52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047750" y="2852738"/>
            <a:ext cx="1724025" cy="36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047750" y="3665538"/>
            <a:ext cx="1724025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79943" y="4652963"/>
            <a:ext cx="678490" cy="69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838805" y="4652963"/>
            <a:ext cx="678490" cy="69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79" name="Picture 7" descr="C:\Users\JW\Pictures\Relay_0332209137_Drawing.bmp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69975" y="5445125"/>
            <a:ext cx="1795463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2060"/>
                </a:solidFill>
              </a:rPr>
              <a:t>ZDROJE</a:t>
            </a:r>
            <a:endParaRPr lang="cs-CZ" smtClean="0"/>
          </a:p>
        </p:txBody>
      </p:sp>
      <p:sp>
        <p:nvSpPr>
          <p:cNvPr id="3" name="Zástupný symbol pro obsah 2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600" dirty="0"/>
              <a:t>JAN, Zdeněk; ŽDÁNSKÝ, Bronislav; KUBÁT, Jindřich. Elektronika motorových vozidel. Brno: </a:t>
            </a:r>
            <a:r>
              <a:rPr lang="cs-CZ" sz="1600" dirty="0" err="1"/>
              <a:t>Avid</a:t>
            </a:r>
            <a:r>
              <a:rPr lang="cs-CZ" sz="1600" dirty="0"/>
              <a:t>, spol. s r.o., 2008, ISBN 978-80-87143-14-8</a:t>
            </a:r>
            <a:r>
              <a:rPr lang="cs-CZ" sz="1600" dirty="0" smtClean="0"/>
              <a:t>.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16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16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600" dirty="0" smtClean="0"/>
              <a:t>Seznam obrázků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1. – 37.	</a:t>
            </a:r>
            <a:r>
              <a:rPr lang="cs-CZ" sz="1600" smtClean="0"/>
              <a:t>Elektrotechnické značky - tvorba </a:t>
            </a:r>
            <a:r>
              <a:rPr lang="cs-CZ" sz="1600" dirty="0" smtClean="0"/>
              <a:t>autora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Modrý čtverečkovaný sešit 2">
      <a:dk1>
        <a:srgbClr val="40458C"/>
      </a:dk1>
      <a:lt1>
        <a:srgbClr val="FFFFFF"/>
      </a:lt1>
      <a:dk2>
        <a:srgbClr val="660066"/>
      </a:dk2>
      <a:lt2>
        <a:srgbClr val="B7C1EB"/>
      </a:lt2>
      <a:accent1>
        <a:srgbClr val="ECD882"/>
      </a:accent1>
      <a:accent2>
        <a:srgbClr val="B2B2B2"/>
      </a:accent2>
      <a:accent3>
        <a:srgbClr val="FFFFFF"/>
      </a:accent3>
      <a:accent4>
        <a:srgbClr val="353A77"/>
      </a:accent4>
      <a:accent5>
        <a:srgbClr val="F4E9C1"/>
      </a:accent5>
      <a:accent6>
        <a:srgbClr val="A1A1A1"/>
      </a:accent6>
      <a:hlink>
        <a:srgbClr val="6F89F7"/>
      </a:hlink>
      <a:folHlink>
        <a:srgbClr val="CFDBFD"/>
      </a:folHlink>
    </a:clrScheme>
    <a:fontScheme name="Modrý čtverečkovaný seš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Modrý čtverečkovaný sešit 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2">
        <a:dk1>
          <a:srgbClr val="40458C"/>
        </a:dk1>
        <a:lt1>
          <a:srgbClr val="FFFFFF"/>
        </a:lt1>
        <a:dk2>
          <a:srgbClr val="660066"/>
        </a:dk2>
        <a:lt2>
          <a:srgbClr val="B7C1EB"/>
        </a:lt2>
        <a:accent1>
          <a:srgbClr val="ECD882"/>
        </a:accent1>
        <a:accent2>
          <a:srgbClr val="B2B2B2"/>
        </a:accent2>
        <a:accent3>
          <a:srgbClr val="FFFFFF"/>
        </a:accent3>
        <a:accent4>
          <a:srgbClr val="353A77"/>
        </a:accent4>
        <a:accent5>
          <a:srgbClr val="F4E9C1"/>
        </a:accent5>
        <a:accent6>
          <a:srgbClr val="A1A1A1"/>
        </a:accent6>
        <a:hlink>
          <a:srgbClr val="6F89F7"/>
        </a:hlink>
        <a:folHlink>
          <a:srgbClr val="CFDB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3">
        <a:dk1>
          <a:srgbClr val="000000"/>
        </a:dk1>
        <a:lt1>
          <a:srgbClr val="FFFFFF"/>
        </a:lt1>
        <a:dk2>
          <a:srgbClr val="4D4D4D"/>
        </a:dk2>
        <a:lt2>
          <a:srgbClr val="B2B2B2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777777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4">
        <a:dk1>
          <a:srgbClr val="333300"/>
        </a:dk1>
        <a:lt1>
          <a:srgbClr val="FFFFFF"/>
        </a:lt1>
        <a:dk2>
          <a:srgbClr val="663300"/>
        </a:dk2>
        <a:lt2>
          <a:srgbClr val="B2B2B2"/>
        </a:lt2>
        <a:accent1>
          <a:srgbClr val="DDC6A7"/>
        </a:accent1>
        <a:accent2>
          <a:srgbClr val="D9C167"/>
        </a:accent2>
        <a:accent3>
          <a:srgbClr val="FFFFFF"/>
        </a:accent3>
        <a:accent4>
          <a:srgbClr val="2A2A00"/>
        </a:accent4>
        <a:accent5>
          <a:srgbClr val="EBDFD0"/>
        </a:accent5>
        <a:accent6>
          <a:srgbClr val="C4AF5D"/>
        </a:accent6>
        <a:hlink>
          <a:srgbClr val="8A7A66"/>
        </a:hlink>
        <a:folHlink>
          <a:srgbClr val="C0AE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5">
        <a:dk1>
          <a:srgbClr val="000000"/>
        </a:dk1>
        <a:lt1>
          <a:srgbClr val="FFFFFF"/>
        </a:lt1>
        <a:dk2>
          <a:srgbClr val="003366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99CC"/>
        </a:hlink>
        <a:folHlink>
          <a:srgbClr val="0045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6">
        <a:dk1>
          <a:srgbClr val="000000"/>
        </a:dk1>
        <a:lt1>
          <a:srgbClr val="FFFFFF"/>
        </a:lt1>
        <a:dk2>
          <a:srgbClr val="004A48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AAB1B1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CC99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7">
        <a:dk1>
          <a:srgbClr val="000000"/>
        </a:dk1>
        <a:lt1>
          <a:srgbClr val="FFFFFF"/>
        </a:lt1>
        <a:dk2>
          <a:srgbClr val="3333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ADAD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808000"/>
        </a:hlink>
        <a:folHlink>
          <a:srgbClr val="525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8">
        <a:dk1>
          <a:srgbClr val="003D62"/>
        </a:dk1>
        <a:lt1>
          <a:srgbClr val="FFFFFF"/>
        </a:lt1>
        <a:dk2>
          <a:srgbClr val="006699"/>
        </a:dk2>
        <a:lt2>
          <a:srgbClr val="C8D1DA"/>
        </a:lt2>
        <a:accent1>
          <a:srgbClr val="9AC0EA"/>
        </a:accent1>
        <a:accent2>
          <a:srgbClr val="80C3C8"/>
        </a:accent2>
        <a:accent3>
          <a:srgbClr val="FFFFFF"/>
        </a:accent3>
        <a:accent4>
          <a:srgbClr val="003353"/>
        </a:accent4>
        <a:accent5>
          <a:srgbClr val="CADCF3"/>
        </a:accent5>
        <a:accent6>
          <a:srgbClr val="73B0B5"/>
        </a:accent6>
        <a:hlink>
          <a:srgbClr val="81ABCB"/>
        </a:hlink>
        <a:folHlink>
          <a:srgbClr val="B6CBD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702</TotalTime>
  <Words>349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Šablona</vt:lpstr>
      <vt:lpstr>Snímek 1</vt:lpstr>
      <vt:lpstr>ANOTACE</vt:lpstr>
      <vt:lpstr>Elektrotechnické značky</vt:lpstr>
      <vt:lpstr>Vodiče a spoje </vt:lpstr>
      <vt:lpstr>Zdroje elektrického napětí</vt:lpstr>
      <vt:lpstr>Spínače</vt:lpstr>
      <vt:lpstr>Rezistory - opakování</vt:lpstr>
      <vt:lpstr>Žárovky, měřící přístroje</vt:lpstr>
      <vt:lpstr>Ostatní značky</vt:lpstr>
      <vt:lpstr>Ostatní značky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Dum</cp:lastModifiedBy>
  <cp:revision>54</cp:revision>
  <cp:lastPrinted>2002-03-13T07:25:25Z</cp:lastPrinted>
  <dcterms:created xsi:type="dcterms:W3CDTF">2012-08-26T12:20:00Z</dcterms:created>
  <dcterms:modified xsi:type="dcterms:W3CDTF">2013-02-22T14:06:58Z</dcterms:modified>
</cp:coreProperties>
</file>