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6" r:id="rId18"/>
    <p:sldId id="274" r:id="rId19"/>
    <p:sldId id="259" r:id="rId20"/>
    <p:sldId id="266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AF6DC-6F4F-4AF6-B830-B9B721E66457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43FA2-1F05-4B1A-863F-C8EB6A9D0B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65959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AF6DC-6F4F-4AF6-B830-B9B721E66457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43FA2-1F05-4B1A-863F-C8EB6A9D0B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12532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AF6DC-6F4F-4AF6-B830-B9B721E66457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43FA2-1F05-4B1A-863F-C8EB6A9D0B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70776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AF6DC-6F4F-4AF6-B830-B9B721E66457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43FA2-1F05-4B1A-863F-C8EB6A9D0B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1741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AF6DC-6F4F-4AF6-B830-B9B721E66457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43FA2-1F05-4B1A-863F-C8EB6A9D0B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20801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AF6DC-6F4F-4AF6-B830-B9B721E66457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43FA2-1F05-4B1A-863F-C8EB6A9D0B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5100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AF6DC-6F4F-4AF6-B830-B9B721E66457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43FA2-1F05-4B1A-863F-C8EB6A9D0B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72843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AF6DC-6F4F-4AF6-B830-B9B721E66457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43FA2-1F05-4B1A-863F-C8EB6A9D0B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87845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AF6DC-6F4F-4AF6-B830-B9B721E66457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43FA2-1F05-4B1A-863F-C8EB6A9D0B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53036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AF6DC-6F4F-4AF6-B830-B9B721E66457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43FA2-1F05-4B1A-863F-C8EB6A9D0B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42294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AF6DC-6F4F-4AF6-B830-B9B721E66457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43FA2-1F05-4B1A-863F-C8EB6A9D0B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81927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FAF6DC-6F4F-4AF6-B830-B9B721E66457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843FA2-1F05-4B1A-863F-C8EB6A9D0B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8744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//upload.wikimedia.org/wikipedia/commons/6/67/Karlovy_Vary_Region_CoA_CZ.sv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//upload.wikimedia.org/wikipedia/commons/0/04/2004_Karlovarsky_kraj.PN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3/33/Klinovec_von_haj_aus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7/79/Vodn%C3%AD_n%C3%A1dr%C5%BE_Jesenice,_star%C3%BD_most_ve_vod%C4%9B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hyperlink" Target="//upload.wikimedia.org/wikipedia/commons/9/94/KarlovyVaryRiver.jpg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4/48/Karlovy_vary_air_3723b.jpg" TargetMode="External"/><Relationship Id="rId3" Type="http://schemas.openxmlformats.org/officeDocument/2006/relationships/image" Target="../media/image8.gif"/><Relationship Id="rId7" Type="http://schemas.openxmlformats.org/officeDocument/2006/relationships/image" Target="../media/image10.jpeg"/><Relationship Id="rId2" Type="http://schemas.openxmlformats.org/officeDocument/2006/relationships/hyperlink" Target="//upload.wikimedia.org/wikipedia/commons/6/60/Karlovy_Vary_(znak).gi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a/a1/KarlovyVaryHotSpring.jpg" TargetMode="External"/><Relationship Id="rId5" Type="http://schemas.openxmlformats.org/officeDocument/2006/relationships/image" Target="../media/image9.jpeg"/><Relationship Id="rId4" Type="http://schemas.openxmlformats.org/officeDocument/2006/relationships/hyperlink" Target="//upload.wikimedia.org/wikipedia/commons/0/0a/2007-KarlovyVary-143s.jpg" TargetMode="External"/><Relationship Id="rId9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turistik.co.uk/cz/kraje/karlovy-vary-region/okres-sokolov/chodov-okres-sokolov/infocentrum-chodov/galerie/ir/files/gallery/1102/9071--c800x600.jpg" TargetMode="External"/><Relationship Id="rId3" Type="http://schemas.openxmlformats.org/officeDocument/2006/relationships/image" Target="../media/image12.jpeg"/><Relationship Id="rId7" Type="http://schemas.openxmlformats.org/officeDocument/2006/relationships/image" Target="../media/image14.jpeg"/><Relationship Id="rId2" Type="http://schemas.openxmlformats.org/officeDocument/2006/relationships/hyperlink" Target="//upload.wikimedia.org/wikipedia/commons/3/30/Cheb_n%C3%A1m_ke_kostelu_DSCN1455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1/10/Ostrov_nad_ohri_marktplatz.jpg" TargetMode="External"/><Relationship Id="rId5" Type="http://schemas.openxmlformats.org/officeDocument/2006/relationships/image" Target="../media/image13.jpeg"/><Relationship Id="rId4" Type="http://schemas.openxmlformats.org/officeDocument/2006/relationships/hyperlink" Target="//upload.wikimedia.org/wikipedia/commons/a/a6/Kostel_sv.Jakuba,_Sokolov.JPG" TargetMode="External"/><Relationship Id="rId9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//upload.wikimedia.org/wikipedia/commons/2/20/Lom_jiri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a/a1/KarlovyVaryHotSpring.jpg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5/52/Mar_l%C3%A1zn%C4%9B_Ferdinand%C5%AFv_pramen_1.jpg" TargetMode="External"/><Relationship Id="rId3" Type="http://schemas.openxmlformats.org/officeDocument/2006/relationships/image" Target="../media/image22.jpeg"/><Relationship Id="rId7" Type="http://schemas.openxmlformats.org/officeDocument/2006/relationships/image" Target="../media/image24.jpeg"/><Relationship Id="rId2" Type="http://schemas.openxmlformats.org/officeDocument/2006/relationships/hyperlink" Target="//upload.wikimedia.org/wikipedia/commons/c/c0/Marienbad-Brunnen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9/94/Franzl.JPG" TargetMode="External"/><Relationship Id="rId5" Type="http://schemas.openxmlformats.org/officeDocument/2006/relationships/image" Target="../media/image23.jpeg"/><Relationship Id="rId4" Type="http://schemas.openxmlformats.org/officeDocument/2006/relationships/hyperlink" Target="//upload.wikimedia.org/wikipedia/commons/4/48/Franti%C5%A1kovy_L%C3%A1zn%C4%9B_2009-04-04.jpg" TargetMode="External"/><Relationship Id="rId9" Type="http://schemas.openxmlformats.org/officeDocument/2006/relationships/image" Target="../media/image25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7" Type="http://schemas.openxmlformats.org/officeDocument/2006/relationships/image" Target="../media/image28.jpeg"/><Relationship Id="rId2" Type="http://schemas.openxmlformats.org/officeDocument/2006/relationships/hyperlink" Target="//upload.wikimedia.org/wikipedia/commons/f/f6/Spa_J%C3%A1chymov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0/05/Kynzvart_kostel.jpg" TargetMode="External"/><Relationship Id="rId5" Type="http://schemas.openxmlformats.org/officeDocument/2006/relationships/image" Target="../media/image27.jpeg"/><Relationship Id="rId4" Type="http://schemas.openxmlformats.org/officeDocument/2006/relationships/hyperlink" Target="//upload.wikimedia.org/wikipedia/commons/8/80/J%C3%A1chymov_hotel_Praha.JP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hyperlink" Target="//upload.wikimedia.org/wikipedia/commons/9/92/Slavkovsk%C3%BD_les-forrest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jpeg"/><Relationship Id="rId4" Type="http://schemas.openxmlformats.org/officeDocument/2006/relationships/hyperlink" Target="//upload.wikimedia.org/wikipedia/commons/d/d8/Slavkovsk%C3%BD_les(2).jpg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9002194"/>
              </p:ext>
            </p:extLst>
          </p:nvPr>
        </p:nvGraphicFramePr>
        <p:xfrm>
          <a:off x="1547664" y="2132856"/>
          <a:ext cx="6096000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79848"/>
                <a:gridCol w="4416152"/>
              </a:tblGrid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Název školy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Základní škola a mateřská škola, Jetřichov,                                           okres Náchod</a:t>
                      </a:r>
                      <a:endParaRPr lang="cs-CZ" sz="8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Hana Krejčová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3.9.2012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VY_52_INOVACE_21_Karlovarský kraj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CZ.1.07/1.4.00/21.0835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3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79214"/>
            <a:ext cx="5716588" cy="1247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9750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04664"/>
            <a:ext cx="7772400" cy="1470025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Anotace: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1556792"/>
            <a:ext cx="7632848" cy="4082008"/>
          </a:xfrm>
        </p:spPr>
        <p:txBody>
          <a:bodyPr>
            <a:normAutofit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Materiál je určen k podpoře výkladu dané látky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Žáci pracují u interaktivní tabule nebo samostatně na počítačích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K lepší orientaci a vypracování zadaných úloh je třeba mapa ČR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V pracovním listu si žáci ověří nabyté znalosti a schopnost orientace v mapě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Přechod mezi jednotlivými snímky se děje kliknutím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7621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pPr algn="l"/>
            <a:r>
              <a:rPr lang="cs-CZ" sz="3200" b="1" u="sng" dirty="0" smtClean="0">
                <a:effectLst/>
              </a:rPr>
              <a:t>Karlovarský kraj 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256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>
                <a:effectLst/>
              </a:rPr>
              <a:t>Leží na </a:t>
            </a:r>
            <a:r>
              <a:rPr lang="cs-CZ" sz="2400" b="1" dirty="0" smtClean="0">
                <a:effectLst/>
              </a:rPr>
              <a:t>severozápadě ČR </a:t>
            </a:r>
            <a:r>
              <a:rPr lang="cs-CZ" sz="2400" dirty="0" smtClean="0">
                <a:effectLst/>
              </a:rPr>
              <a:t>a sousedí s Plzeňským a Ústeckým krajem.</a:t>
            </a:r>
          </a:p>
          <a:p>
            <a:pPr marL="0" indent="0">
              <a:buNone/>
            </a:pPr>
            <a:endParaRPr lang="cs-CZ" sz="2400" dirty="0" smtClean="0">
              <a:effectLst/>
            </a:endParaRPr>
          </a:p>
          <a:p>
            <a:pPr marL="0" indent="0">
              <a:buNone/>
            </a:pPr>
            <a:r>
              <a:rPr lang="cs-CZ" sz="2400" dirty="0" smtClean="0">
                <a:effectLst/>
              </a:rPr>
              <a:t>Rozloha : </a:t>
            </a:r>
            <a:r>
              <a:rPr lang="cs-CZ" sz="2400" b="1" dirty="0" smtClean="0">
                <a:effectLst/>
              </a:rPr>
              <a:t>3 314 </a:t>
            </a:r>
            <a:r>
              <a:rPr lang="cs-CZ" sz="2400" dirty="0" smtClean="0">
                <a:effectLst/>
              </a:rPr>
              <a:t>km²</a:t>
            </a:r>
          </a:p>
          <a:p>
            <a:pPr marL="0" indent="0">
              <a:buNone/>
            </a:pPr>
            <a:endParaRPr lang="cs-CZ" sz="2400" dirty="0" smtClean="0">
              <a:effectLst/>
            </a:endParaRPr>
          </a:p>
          <a:p>
            <a:pPr marL="0" indent="0">
              <a:buNone/>
            </a:pPr>
            <a:r>
              <a:rPr lang="cs-CZ" sz="2400" dirty="0" smtClean="0">
                <a:effectLst/>
              </a:rPr>
              <a:t>Počet obyvatel: </a:t>
            </a:r>
            <a:r>
              <a:rPr lang="cs-CZ" sz="2400" b="1" dirty="0" smtClean="0">
                <a:effectLst/>
              </a:rPr>
              <a:t>306 952</a:t>
            </a:r>
            <a:r>
              <a:rPr lang="cs-CZ" sz="2400" dirty="0" smtClean="0">
                <a:effectLst/>
              </a:rPr>
              <a:t> (k 30.9.2011)</a:t>
            </a:r>
          </a:p>
          <a:p>
            <a:pPr marL="0" indent="0">
              <a:buNone/>
            </a:pP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>Hustota zalidnění : </a:t>
            </a:r>
            <a:r>
              <a:rPr lang="cs-CZ" sz="2400" b="1" dirty="0" smtClean="0">
                <a:effectLst/>
              </a:rPr>
              <a:t>93 </a:t>
            </a:r>
            <a:r>
              <a:rPr lang="cs-CZ" sz="2400" dirty="0" smtClean="0">
                <a:effectLst/>
              </a:rPr>
              <a:t>obyvatel/km²</a:t>
            </a:r>
          </a:p>
          <a:p>
            <a:pPr marL="0" indent="0">
              <a:buNone/>
            </a:pP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>Nejvyšší bod: </a:t>
            </a:r>
            <a:r>
              <a:rPr lang="cs-CZ" sz="2400" b="1" dirty="0" smtClean="0">
                <a:effectLst/>
              </a:rPr>
              <a:t>Klínovec 1244 m n. m.</a:t>
            </a:r>
            <a:endParaRPr lang="cs-CZ" sz="2400" dirty="0" smtClean="0">
              <a:effectLst/>
            </a:endParaRPr>
          </a:p>
          <a:p>
            <a:pPr marL="0" indent="0">
              <a:buNone/>
            </a:pP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endParaRPr lang="cs-CZ" dirty="0"/>
          </a:p>
        </p:txBody>
      </p:sp>
      <p:pic>
        <p:nvPicPr>
          <p:cNvPr id="1026" name="Picture 2" descr="Soubor:Karlovy Vary Region CoA CZ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988840"/>
            <a:ext cx="2749265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732240" y="5367873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Znak kraje</a:t>
            </a:r>
            <a:endParaRPr lang="cs-CZ" sz="20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1593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2004 Karlovarsky kraj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908720"/>
            <a:ext cx="7387090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59832" y="5445224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Krajské město</a:t>
            </a:r>
            <a:r>
              <a:rPr lang="cs-CZ" dirty="0" smtClean="0"/>
              <a:t>: </a:t>
            </a:r>
            <a:r>
              <a:rPr lang="cs-CZ" sz="2400" b="1" dirty="0" smtClean="0"/>
              <a:t>Karlovy Vary</a:t>
            </a:r>
            <a:endParaRPr lang="cs-CZ" sz="2400" b="1" dirty="0"/>
          </a:p>
        </p:txBody>
      </p:sp>
      <p:sp>
        <p:nvSpPr>
          <p:cNvPr id="4" name="Ovál 3"/>
          <p:cNvSpPr/>
          <p:nvPr/>
        </p:nvSpPr>
        <p:spPr>
          <a:xfrm>
            <a:off x="1475656" y="2204864"/>
            <a:ext cx="144016" cy="144016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7450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Autofit/>
          </a:bodyPr>
          <a:lstStyle/>
          <a:p>
            <a:pPr algn="l"/>
            <a:r>
              <a:rPr lang="cs-CZ" sz="2800" b="1" u="sng" dirty="0" smtClean="0">
                <a:effectLst/>
              </a:rPr>
              <a:t>Povrch</a:t>
            </a:r>
            <a:br>
              <a:rPr lang="cs-CZ" sz="2800" b="1" u="sng" dirty="0" smtClean="0">
                <a:effectLst/>
              </a:rPr>
            </a:br>
            <a:endParaRPr lang="cs-CZ" sz="28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effectLst/>
              </a:rPr>
              <a:t>Krušné hory </a:t>
            </a:r>
            <a:r>
              <a:rPr lang="cs-CZ" sz="2400" dirty="0" smtClean="0">
                <a:effectLst/>
              </a:rPr>
              <a:t>(Klínovec 1244 m)</a:t>
            </a:r>
          </a:p>
          <a:p>
            <a:pPr marL="0" indent="0">
              <a:buNone/>
            </a:pPr>
            <a:endParaRPr lang="cs-CZ" sz="2400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Slavkovský les </a:t>
            </a:r>
            <a:r>
              <a:rPr lang="cs-CZ" sz="2400" dirty="0" smtClean="0">
                <a:effectLst/>
              </a:rPr>
              <a:t>(Lesný 983 m)</a:t>
            </a:r>
          </a:p>
          <a:p>
            <a:pPr marL="0" indent="0">
              <a:buNone/>
            </a:pPr>
            <a:endParaRPr lang="cs-CZ" sz="2400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Český les </a:t>
            </a:r>
            <a:r>
              <a:rPr lang="cs-CZ" sz="2400" dirty="0" smtClean="0">
                <a:effectLst/>
              </a:rPr>
              <a:t>(Dyleň 940 m)</a:t>
            </a:r>
          </a:p>
          <a:p>
            <a:pPr marL="0" indent="0">
              <a:buNone/>
            </a:pPr>
            <a:endParaRPr lang="cs-CZ" sz="2400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Doupovské hory </a:t>
            </a:r>
            <a:r>
              <a:rPr lang="cs-CZ" sz="2400" dirty="0" smtClean="0">
                <a:effectLst/>
              </a:rPr>
              <a:t>(Hradiště 934 m)</a:t>
            </a:r>
          </a:p>
          <a:p>
            <a:pPr marL="0" indent="0">
              <a:buNone/>
            </a:pPr>
            <a:endParaRPr lang="cs-CZ" sz="2400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Smrčiny</a:t>
            </a:r>
            <a:r>
              <a:rPr lang="cs-CZ" sz="2400" dirty="0" smtClean="0">
                <a:effectLst/>
              </a:rPr>
              <a:t> (Háj 758 m)</a:t>
            </a:r>
          </a:p>
          <a:p>
            <a:pPr marL="0" indent="0">
              <a:buNone/>
            </a:pPr>
            <a:endParaRPr lang="cs-CZ" sz="2400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Sokolovská pánev</a:t>
            </a:r>
            <a:endParaRPr lang="cs-CZ" sz="2400" b="1" dirty="0">
              <a:effectLst/>
            </a:endParaRPr>
          </a:p>
        </p:txBody>
      </p:sp>
      <p:pic>
        <p:nvPicPr>
          <p:cNvPr id="3074" name="Picture 2" descr="Soubor:Klinovec von haj au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5063" y="548680"/>
            <a:ext cx="4172004" cy="3129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slavkovskyles.cz/obr/foto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365104"/>
            <a:ext cx="5781211" cy="1989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75856" y="5954123"/>
            <a:ext cx="2304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Slavkovský les 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885063" y="3277573"/>
            <a:ext cx="1895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Klínovec 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9162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2800" b="1" u="sng" dirty="0" smtClean="0"/>
              <a:t>Vodstvo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>
                <a:effectLst/>
              </a:rPr>
              <a:t>Řeky:</a:t>
            </a: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Ohře</a:t>
            </a: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Teplá</a:t>
            </a: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Svatava</a:t>
            </a: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Rolava</a:t>
            </a: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Střela</a:t>
            </a:r>
          </a:p>
          <a:p>
            <a:pPr marL="0" indent="0">
              <a:buNone/>
            </a:pPr>
            <a:endParaRPr lang="cs-CZ" sz="2400" b="1" dirty="0" smtClean="0">
              <a:effectLst/>
            </a:endParaRPr>
          </a:p>
          <a:p>
            <a:pPr marL="0" indent="0">
              <a:buNone/>
            </a:pPr>
            <a:r>
              <a:rPr lang="cs-CZ" sz="2400" dirty="0" smtClean="0">
                <a:effectLst/>
              </a:rPr>
              <a:t>Vodní nádrže:</a:t>
            </a: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Jesenice</a:t>
            </a: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Skalka</a:t>
            </a: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Žlutice</a:t>
            </a:r>
          </a:p>
          <a:p>
            <a:endParaRPr lang="cs-CZ" dirty="0"/>
          </a:p>
        </p:txBody>
      </p:sp>
      <p:pic>
        <p:nvPicPr>
          <p:cNvPr id="4098" name="Picture 2" descr="Soubor:Vodní nádrž Jesenice, starý most ve vodě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9897" y="3717032"/>
            <a:ext cx="5120569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oubor:KarlovyVaryRiver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9897" y="188640"/>
            <a:ext cx="4608512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659897" y="6197242"/>
            <a:ext cx="33123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v. n. Jesenice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59897" y="3244914"/>
            <a:ext cx="33123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Řeka Teplá (Karlovy Vary)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1176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pPr algn="l"/>
            <a:r>
              <a:rPr kumimoji="0" lang="cs-CZ" sz="2800" b="1" i="0" u="sng" strike="noStrike" cap="none" normalizeH="0" baseline="0" dirty="0" smtClean="0">
                <a:ln>
                  <a:noFill/>
                </a:ln>
                <a:solidFill>
                  <a:srgbClr val="333333"/>
                </a:solidFill>
                <a:effectLst/>
                <a:latin typeface="Calibri" pitchFamily="34" charset="0"/>
                <a:cs typeface="Calibri" pitchFamily="34" charset="0"/>
              </a:rPr>
              <a:t>Města</a:t>
            </a:r>
            <a:endParaRPr lang="cs-CZ" sz="2800" b="1" u="sng" dirty="0">
              <a:latin typeface="Calibri" pitchFamily="34" charset="0"/>
              <a:cs typeface="Calibri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68900510"/>
              </p:ext>
            </p:extLst>
          </p:nvPr>
        </p:nvGraphicFramePr>
        <p:xfrm>
          <a:off x="457200" y="1268758"/>
          <a:ext cx="8229600" cy="4536505"/>
        </p:xfrm>
        <a:graphic>
          <a:graphicData uri="http://schemas.openxmlformats.org/drawingml/2006/table">
            <a:tbl>
              <a:tblPr>
                <a:tableStyleId>{5DA37D80-6434-44D0-A028-1B22A696006F}</a:tableStyleId>
              </a:tblPr>
              <a:tblGrid>
                <a:gridCol w="4114800"/>
                <a:gridCol w="4114800"/>
              </a:tblGrid>
              <a:tr h="907301">
                <a:tc>
                  <a:txBody>
                    <a:bodyPr/>
                    <a:lstStyle/>
                    <a:p>
                      <a:r>
                        <a:rPr lang="cs-CZ" sz="2400" b="1" dirty="0"/>
                        <a:t>Karlovy Vary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/>
                        <a:t>51 115 obyvatel</a:t>
                      </a:r>
                    </a:p>
                  </a:txBody>
                  <a:tcPr anchor="ctr"/>
                </a:tc>
              </a:tr>
              <a:tr h="907301">
                <a:tc>
                  <a:txBody>
                    <a:bodyPr/>
                    <a:lstStyle/>
                    <a:p>
                      <a:r>
                        <a:rPr lang="cs-CZ" sz="2400" b="1" dirty="0"/>
                        <a:t>Cheb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/>
                        <a:t>34 530 obyvatel</a:t>
                      </a:r>
                    </a:p>
                  </a:txBody>
                  <a:tcPr anchor="ctr"/>
                </a:tc>
              </a:tr>
              <a:tr h="907301">
                <a:tc>
                  <a:txBody>
                    <a:bodyPr/>
                    <a:lstStyle/>
                    <a:p>
                      <a:r>
                        <a:rPr lang="cs-CZ" sz="2400" b="1" dirty="0"/>
                        <a:t>Sokolov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/>
                        <a:t>24 402 obyvatel</a:t>
                      </a:r>
                    </a:p>
                  </a:txBody>
                  <a:tcPr anchor="ctr"/>
                </a:tc>
              </a:tr>
              <a:tr h="907301">
                <a:tc>
                  <a:txBody>
                    <a:bodyPr/>
                    <a:lstStyle/>
                    <a:p>
                      <a:r>
                        <a:rPr lang="cs-CZ" sz="2400" b="1" dirty="0"/>
                        <a:t>Ostrov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/>
                        <a:t>17 305 obyvatel</a:t>
                      </a:r>
                    </a:p>
                  </a:txBody>
                  <a:tcPr anchor="ctr"/>
                </a:tc>
              </a:tr>
              <a:tr h="907301">
                <a:tc>
                  <a:txBody>
                    <a:bodyPr/>
                    <a:lstStyle/>
                    <a:p>
                      <a:r>
                        <a:rPr lang="cs-CZ" sz="2400" b="1" dirty="0"/>
                        <a:t>Chodov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/>
                        <a:t>14 134 obyvatel</a:t>
                      </a: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539552" y="6237312"/>
            <a:ext cx="305481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effectLst/>
              </a:rPr>
              <a:t>Počet obyvatel k 1. lednu 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533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48119" y="548680"/>
            <a:ext cx="38164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Karlovy Vary</a:t>
            </a:r>
            <a:endParaRPr lang="cs-CZ" sz="2800" b="1" dirty="0"/>
          </a:p>
        </p:txBody>
      </p:sp>
      <p:pic>
        <p:nvPicPr>
          <p:cNvPr id="6146" name="Picture 2" descr="Soubor:Karlovy Vary (znak).gif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570" y="1196752"/>
            <a:ext cx="1730191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Soubor:2007-KarlovyVary-143s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708773"/>
            <a:ext cx="4863699" cy="2827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Soubor:KarlovyVaryHotSpring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570" y="3533774"/>
            <a:ext cx="2484276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Soubor:Karlovy vary air 3723b.jp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3947" y="3731494"/>
            <a:ext cx="4359643" cy="3062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377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oubor:Cheb nám ke kostelu DSCN1455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362" y="299215"/>
            <a:ext cx="4202601" cy="3150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46362" y="3026710"/>
            <a:ext cx="26642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Cheb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7172" name="Picture 4" descr="Soubor:Kostel sv.Jakuba, Sokolov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99215"/>
            <a:ext cx="2680357" cy="3573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421586" y="3426820"/>
            <a:ext cx="2664296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Sokolov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7174" name="Picture 6" descr="Soubor:Ostrov nad ohri marktplatz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005064"/>
            <a:ext cx="3696411" cy="2772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83534" y="6119306"/>
            <a:ext cx="26642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Ostrov 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7176" name="Picture 8" descr="http://www.turistik.co.uk/cz/kraje/karlovy-vary-region/okres-sokolov/chodov-okres-sokolov/infocentrum-chodov/galerie/ir/files/gallery/1102/9071--c302x302.jp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1542" y="3607804"/>
            <a:ext cx="3134506" cy="3134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004048" y="6377262"/>
            <a:ext cx="26642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Ostrov 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31542" y="6327825"/>
            <a:ext cx="26642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Chodov 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6364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Autofit/>
          </a:bodyPr>
          <a:lstStyle/>
          <a:p>
            <a:pPr algn="l"/>
            <a:r>
              <a:rPr lang="cs-CZ" sz="2800" b="1" u="sng" dirty="0" smtClean="0">
                <a:effectLst/>
              </a:rPr>
              <a:t>Průmysl</a:t>
            </a:r>
            <a:br>
              <a:rPr lang="cs-CZ" sz="2800" b="1" u="sng" dirty="0" smtClean="0">
                <a:effectLst/>
              </a:rPr>
            </a:br>
            <a:endParaRPr lang="cs-CZ" sz="28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929411"/>
          </a:xfrm>
        </p:spPr>
        <p:txBody>
          <a:bodyPr/>
          <a:lstStyle/>
          <a:p>
            <a:pPr marL="0" indent="0">
              <a:buNone/>
            </a:pPr>
            <a:r>
              <a:rPr lang="cs-CZ" sz="2400" b="1" dirty="0" smtClean="0">
                <a:effectLst/>
              </a:rPr>
              <a:t>sklářský a keramický </a:t>
            </a:r>
            <a:r>
              <a:rPr lang="cs-CZ" sz="2400" dirty="0" smtClean="0">
                <a:effectLst/>
              </a:rPr>
              <a:t>(Karlovy Vary)</a:t>
            </a:r>
          </a:p>
          <a:p>
            <a:pPr marL="0" indent="0">
              <a:buNone/>
            </a:pPr>
            <a:endParaRPr lang="cs-CZ" sz="2400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potravinářský</a:t>
            </a:r>
            <a:r>
              <a:rPr lang="cs-CZ" sz="2400" dirty="0" smtClean="0">
                <a:effectLst/>
              </a:rPr>
              <a:t> (Karlovy Vary)</a:t>
            </a:r>
          </a:p>
          <a:p>
            <a:pPr marL="0" indent="0">
              <a:buNone/>
            </a:pPr>
            <a:endParaRPr lang="cs-CZ" sz="2400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chemický</a:t>
            </a:r>
            <a:r>
              <a:rPr lang="cs-CZ" sz="2400" dirty="0" smtClean="0">
                <a:effectLst/>
              </a:rPr>
              <a:t> (Sokolov)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8194" name="Picture 2" descr="Karlovarský porcelán. Jeho výroba začala v západních Čechách díky dostatku přírodních surovin již na konci 18. století. Pěti manufakturám a továrnám patřícím pod akciovou společnost Karlovarský porcelán teď hrozí, že jeho výrobu ukončí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700808"/>
            <a:ext cx="4651275" cy="3169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283968" y="4470210"/>
            <a:ext cx="33843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Karlovarský porcelán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1026" name="Picture 2" descr="http://www.kvoplatky.cz/resize.php?big=produkty/14_hlavni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573016"/>
            <a:ext cx="2880320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971600" y="3573016"/>
            <a:ext cx="28803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Klasické lázeňské oplatky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6575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Autofit/>
          </a:bodyPr>
          <a:lstStyle/>
          <a:p>
            <a:pPr algn="l"/>
            <a:r>
              <a:rPr lang="cs-CZ" sz="2800" b="1" u="sng" dirty="0"/>
              <a:t>Těžba</a:t>
            </a:r>
            <a:br>
              <a:rPr lang="cs-CZ" sz="2800" b="1" u="sng" dirty="0"/>
            </a:br>
            <a:endParaRPr lang="cs-CZ" sz="28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b="1" dirty="0" smtClean="0"/>
              <a:t>kaolín</a:t>
            </a: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/>
              <a:t>hnědé uhlí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Soubor:Lom jiri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996952"/>
            <a:ext cx="4899653" cy="3674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6271582"/>
            <a:ext cx="41044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Sokolovská uhelná pánev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2052" name="Picture 4" descr="http://www.gpkv.cz/images/kaol0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5617" y="908720"/>
            <a:ext cx="6695208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235617" y="2164794"/>
            <a:ext cx="41044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Těžba </a:t>
            </a:r>
            <a:r>
              <a:rPr lang="cs-CZ" sz="2000" dirty="0" smtClean="0">
                <a:solidFill>
                  <a:schemeClr val="bg1"/>
                </a:solidFill>
              </a:rPr>
              <a:t>kaolínu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455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Autofit/>
          </a:bodyPr>
          <a:lstStyle/>
          <a:p>
            <a:pPr algn="l"/>
            <a:r>
              <a:rPr lang="cs-CZ" sz="2800" b="1" u="sng" dirty="0"/>
              <a:t>Zemědělství</a:t>
            </a:r>
            <a:br>
              <a:rPr lang="cs-CZ" sz="2800" b="1" u="sng" dirty="0"/>
            </a:br>
            <a:endParaRPr lang="cs-CZ" sz="28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chov skotu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/>
              <a:t>pěstování brambor, řepky olejky a obilnin </a:t>
            </a:r>
          </a:p>
        </p:txBody>
      </p:sp>
      <p:pic>
        <p:nvPicPr>
          <p:cNvPr id="3074" name="Picture 2" descr="Na stále více polích roste řepka olejka. Tato rostlina se už brzy zřejmě bude přidávat do nafty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212975"/>
            <a:ext cx="3816424" cy="2862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živatel\AppData\Local\Microsoft\Windows\Temporary Internet Files\Content.IE5\Z4H4DLYH\MP90020211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212975"/>
            <a:ext cx="4325922" cy="2862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11560" y="5675184"/>
            <a:ext cx="2376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Řepka olejka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6114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Autofit/>
          </a:bodyPr>
          <a:lstStyle/>
          <a:p>
            <a:pPr algn="l"/>
            <a:r>
              <a:rPr lang="cs-CZ" sz="2800" b="1" u="sng" dirty="0"/>
              <a:t>Lázně</a:t>
            </a:r>
            <a:br>
              <a:rPr lang="cs-CZ" sz="2800" b="1" u="sng" dirty="0"/>
            </a:br>
            <a:endParaRPr lang="cs-CZ" sz="28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pPr marL="0" indent="0">
              <a:buNone/>
            </a:pPr>
            <a:r>
              <a:rPr lang="cs-CZ" sz="2000" dirty="0" smtClean="0"/>
              <a:t>Karlovarský kraj je významný minerálními prameny s léčivými účinky.</a:t>
            </a:r>
          </a:p>
          <a:p>
            <a:pPr marL="0" indent="0">
              <a:buNone/>
            </a:pPr>
            <a:r>
              <a:rPr lang="cs-CZ" sz="2400" b="1" dirty="0" smtClean="0"/>
              <a:t>Karlovy Vary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/>
              <a:t>Mariánské </a:t>
            </a:r>
            <a:r>
              <a:rPr lang="cs-CZ" sz="2400" b="1" dirty="0" smtClean="0"/>
              <a:t>Lázně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/>
              <a:t>Františkovy </a:t>
            </a:r>
            <a:r>
              <a:rPr lang="cs-CZ" sz="2400" b="1" dirty="0" smtClean="0"/>
              <a:t>Lázně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Jáchymov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/>
              <a:t>Lázně Kynžvart</a:t>
            </a:r>
          </a:p>
          <a:p>
            <a:endParaRPr lang="cs-CZ" dirty="0"/>
          </a:p>
        </p:txBody>
      </p:sp>
      <p:pic>
        <p:nvPicPr>
          <p:cNvPr id="4" name="Picture 6" descr="Soubor:KarlovyVaryHotSpring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871219"/>
            <a:ext cx="3204864" cy="4273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220072" y="5744261"/>
            <a:ext cx="36724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Vřídlo v Karlových Varech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9368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Soubor:Marienbad-Brunnen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4248472" cy="3306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79512" y="3125512"/>
            <a:ext cx="353988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>
                <a:solidFill>
                  <a:schemeClr val="bg1"/>
                </a:solidFill>
              </a:rPr>
              <a:t>Kolonáda v Mariánských Lázních</a:t>
            </a:r>
          </a:p>
        </p:txBody>
      </p:sp>
      <p:pic>
        <p:nvPicPr>
          <p:cNvPr id="5122" name="Picture 2" descr="Soubor:Františkovy Lázně 2009-04-04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284984"/>
            <a:ext cx="4611621" cy="3458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361252" y="6343590"/>
            <a:ext cx="376186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>
                <a:solidFill>
                  <a:schemeClr val="bg1"/>
                </a:solidFill>
              </a:rPr>
              <a:t>Kolonáda </a:t>
            </a:r>
            <a:r>
              <a:rPr lang="cs-CZ" sz="2000" dirty="0" smtClean="0">
                <a:solidFill>
                  <a:schemeClr val="bg1"/>
                </a:solidFill>
              </a:rPr>
              <a:t>ve Františkových Lázních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5124" name="Picture 4" descr="Soubor:Franzl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2419" y="4086768"/>
            <a:ext cx="1842658" cy="2456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Soubor:Mar lázně Ferdinandův pramen 1.jp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4782" y="334170"/>
            <a:ext cx="3782783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4770394" y="2452826"/>
            <a:ext cx="363144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>
                <a:solidFill>
                  <a:schemeClr val="bg1"/>
                </a:solidFill>
              </a:rPr>
              <a:t>Kolonáda </a:t>
            </a:r>
            <a:r>
              <a:rPr lang="cs-CZ" sz="2000" dirty="0" smtClean="0">
                <a:solidFill>
                  <a:schemeClr val="bg1"/>
                </a:solidFill>
              </a:rPr>
              <a:t>Ferdinandova pramene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7605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Spa Jáchymov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32656"/>
            <a:ext cx="3645404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3140968"/>
            <a:ext cx="2448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Jáchymovské lázně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1028" name="Picture 4" descr="Soubor:Jáchymov hotel Praha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521261"/>
            <a:ext cx="3759682" cy="2819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572000" y="2940913"/>
            <a:ext cx="37596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Lázeňský hotel v Jáchymově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1036" name="Picture 12" descr="Soubor:Kynzvart kostel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8854" y="3573016"/>
            <a:ext cx="4248472" cy="3186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668854" y="6359260"/>
            <a:ext cx="2448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Kynžvart 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3604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Autofit/>
          </a:bodyPr>
          <a:lstStyle/>
          <a:p>
            <a:pPr algn="l"/>
            <a:r>
              <a:rPr lang="cs-CZ" sz="2800" b="1" u="sng" dirty="0"/>
              <a:t>Ochrana přírody</a:t>
            </a:r>
            <a:br>
              <a:rPr lang="cs-CZ" sz="2800" b="1" u="sng" dirty="0"/>
            </a:br>
            <a:endParaRPr lang="cs-CZ" sz="28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b="1" dirty="0" smtClean="0"/>
              <a:t>CHKO </a:t>
            </a:r>
            <a:r>
              <a:rPr lang="cs-CZ" sz="2400" b="1" dirty="0"/>
              <a:t>Slavkovský les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Soubor:Slavkovský les-forrest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140968"/>
            <a:ext cx="4235624" cy="317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oubor:Slavkovský les(2)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3168" y="260648"/>
            <a:ext cx="4357265" cy="3267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7304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76673"/>
            <a:ext cx="7772400" cy="792088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Vezmi si na pomoc mapu ČR a doplň věty: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412776"/>
            <a:ext cx="7920880" cy="4896544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Hlavním městem Karlovarského kraje jsou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Tímto krajem protéká např. řeka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Velkou vodní nádrží je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Sousedním státem je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Tento kraj je známý                                      , proto jsou zde 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Těží se zde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Z kaolínu se vyrábí</a:t>
            </a:r>
            <a:endParaRPr lang="cs-CZ" sz="2000" dirty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4785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76673"/>
            <a:ext cx="7772400" cy="792088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Zkontroluj si odpovědi: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412776"/>
            <a:ext cx="7920880" cy="4896544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Hlavním městem Karlovarského kraje jsou </a:t>
            </a:r>
            <a:r>
              <a:rPr lang="cs-CZ" sz="2000" dirty="0" smtClean="0">
                <a:solidFill>
                  <a:srgbClr val="C00000"/>
                </a:solidFill>
              </a:rPr>
              <a:t>Karlovy Vary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Tímto krajem protéká např. řeka </a:t>
            </a:r>
            <a:r>
              <a:rPr lang="cs-CZ" sz="2000" dirty="0" smtClean="0">
                <a:solidFill>
                  <a:srgbClr val="C00000"/>
                </a:solidFill>
              </a:rPr>
              <a:t>Ohře, Střela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Velkou vodní nádrží je </a:t>
            </a:r>
            <a:r>
              <a:rPr lang="cs-CZ" sz="2000" dirty="0" smtClean="0">
                <a:solidFill>
                  <a:srgbClr val="C00000"/>
                </a:solidFill>
              </a:rPr>
              <a:t>Jesenice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Sousedním státem je </a:t>
            </a:r>
            <a:r>
              <a:rPr lang="cs-CZ" sz="2000" dirty="0" smtClean="0">
                <a:solidFill>
                  <a:srgbClr val="C00000"/>
                </a:solidFill>
              </a:rPr>
              <a:t>Německo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Tento kraj je známý </a:t>
            </a:r>
            <a:r>
              <a:rPr lang="cs-CZ" sz="2000" dirty="0" smtClean="0">
                <a:solidFill>
                  <a:srgbClr val="C00000"/>
                </a:solidFill>
              </a:rPr>
              <a:t>minerálními prameny</a:t>
            </a:r>
            <a:r>
              <a:rPr lang="cs-CZ" sz="2000" dirty="0" smtClean="0">
                <a:solidFill>
                  <a:schemeClr val="tx1"/>
                </a:solidFill>
              </a:rPr>
              <a:t>, proto jsou zde </a:t>
            </a:r>
            <a:r>
              <a:rPr lang="cs-CZ" sz="2000" dirty="0" smtClean="0">
                <a:solidFill>
                  <a:srgbClr val="C00000"/>
                </a:solidFill>
              </a:rPr>
              <a:t>lázně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Těží se zde </a:t>
            </a:r>
            <a:r>
              <a:rPr lang="cs-CZ" sz="2000" dirty="0" smtClean="0">
                <a:solidFill>
                  <a:srgbClr val="C00000"/>
                </a:solidFill>
              </a:rPr>
              <a:t>hnědé uhlí a kaolín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Z kaolínu se vyrábí </a:t>
            </a:r>
            <a:r>
              <a:rPr lang="cs-CZ" sz="2000" dirty="0" smtClean="0">
                <a:solidFill>
                  <a:srgbClr val="C00000"/>
                </a:solidFill>
              </a:rPr>
              <a:t>porcelán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2329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50706"/>
          </a:xfrm>
        </p:spPr>
        <p:txBody>
          <a:bodyPr>
            <a:normAutofit/>
          </a:bodyPr>
          <a:lstStyle/>
          <a:p>
            <a:pPr algn="l"/>
            <a:r>
              <a:rPr lang="cs-CZ" sz="1400" dirty="0" smtClean="0"/>
              <a:t>Použité zdroje: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ONDŘEJ HAJDUCH. geografický web [online]. [cit. 21.2.2013]. Dostupný na WWW: http://www.hajduch.net/cesko/karlovarsky-kraj</a:t>
            </a:r>
            <a:br>
              <a:rPr lang="cs-CZ" sz="1200" dirty="0" smtClean="0"/>
            </a:br>
            <a:r>
              <a:rPr lang="cs-CZ" sz="1200" dirty="0" smtClean="0"/>
              <a:t>TOMÁŠ URBAN. http://cs.wikipedia.org/wiki/Karlovarsk%C3%BD_kraj [online]. [cit. 21.2.2013]. Dostupný na WWW: http://cs.wikipedia.org/wiki/Soubor:Karlovy_Vary_Region_CoA_CZ.svg </a:t>
            </a:r>
            <a:br>
              <a:rPr lang="cs-CZ" sz="1200" dirty="0" smtClean="0"/>
            </a:br>
            <a:r>
              <a:rPr lang="cs-CZ" sz="1200" dirty="0" smtClean="0"/>
              <a:t>HUSTOLES. http://cs.wikipedia.org/wiki/Karlovarsk%C3%BD_kraj [online]. [cit. 21.2.2013]. Dostupný na WWW: http://cs.wikipedia.org/wiki/Soubor:2004_Karlovarsky_kraj.PNG  </a:t>
            </a:r>
            <a:br>
              <a:rPr lang="cs-CZ" sz="1200" dirty="0" smtClean="0"/>
            </a:br>
            <a:r>
              <a:rPr lang="cs-CZ" sz="1200" dirty="0" smtClean="0"/>
              <a:t>RAFAEL BRIX. http://cs.wikipedia.org/wiki/Kl%C3%ADnovec [online]. [cit. 21.2.2013]. Dostupný na WWW: http://cs.wikipedia.org/wiki/Soubor:Klinovec_von_haj_aus.jpg </a:t>
            </a:r>
            <a:br>
              <a:rPr lang="cs-CZ" sz="1200" dirty="0" smtClean="0"/>
            </a:br>
            <a:r>
              <a:rPr lang="pt-BR" sz="1200" dirty="0" smtClean="0"/>
              <a:t>AUTOR NEUVEDEN. http://www.slavkovskyles.cz/ [online]. [cit. 21.2.2013]. Dostupný na WWW: http://www.slavkovskyles.cz/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ORANGE.MAN. http://cs.wikipedia.org/wiki/Vodn%C3%AD_n%C3%A1dr%C5%BE_Jesenice [online]. [cit. 21.2.2013]. Dostupný na WWW: http://cs.wikipedia.org/wiki/Soubor:Vodn%C3%AD_n%C3%A1dr%C5%BE_Jesenice,_star%C3%BD_most_ve_vod%C4%9B.JPG </a:t>
            </a:r>
            <a:br>
              <a:rPr lang="cs-CZ" sz="1200" dirty="0" smtClean="0"/>
            </a:br>
            <a:r>
              <a:rPr lang="cs-CZ" sz="1200" dirty="0" smtClean="0"/>
              <a:t>FILIP MALJKOVIC. http://cs.wikipedia.org/wiki/Tepl%C3%A1_(%C5%99eka) [online]. [cit. 21.2.2013]. Dostupný na WWW: http://cs.wikipedia.org/wiki/Soubor:KarlovyVaryRiver.jpg </a:t>
            </a:r>
            <a:br>
              <a:rPr lang="cs-CZ" sz="1200" dirty="0" smtClean="0"/>
            </a:br>
            <a:r>
              <a:rPr lang="cs-CZ" sz="1200" dirty="0" smtClean="0"/>
              <a:t>KIRK. http://cs.wikipedia.org/wiki/Karlovy_Vary [online]. [cit. 21.2.2013]. Dostupný na WWW: http://cs.wikipedia.org/wiki/Soubor:Karlovy_Vary_(znak).gif </a:t>
            </a:r>
            <a:br>
              <a:rPr lang="cs-CZ" sz="1200" dirty="0" smtClean="0"/>
            </a:br>
            <a:r>
              <a:rPr lang="cs-CZ" sz="1200" dirty="0" smtClean="0"/>
              <a:t>BOBAK HA´ERI. http://cs.wikipedia.org/wiki/Karlovy_Vary [online]. [cit. 21.2.2013]. Dostupný na WWW: http://cs.wikipedia.org/wiki/Soubor:2007-KarlovyVary-143s.jpg </a:t>
            </a:r>
            <a:br>
              <a:rPr lang="cs-CZ" sz="1200" dirty="0" smtClean="0"/>
            </a:br>
            <a:r>
              <a:rPr lang="cs-CZ" sz="1200" dirty="0" smtClean="0"/>
              <a:t>FILIP MALJKOVIC. http://cs.wikipedia.org/wiki/Karlovy_Vary [online]. [cit. 21.2.2013]. Dostupný na WWW: http://cs.wikipedia.org/wiki/Soubor:KarlovyVaryHotSpring.jpg </a:t>
            </a:r>
            <a:br>
              <a:rPr lang="cs-CZ" sz="1200" dirty="0" smtClean="0"/>
            </a:br>
            <a:r>
              <a:rPr lang="cs-CZ" sz="1200" dirty="0" smtClean="0"/>
              <a:t>HYNEK MORAVEC. http://cs.wikipedia.org/wiki/Karlovy_Vary [online]. [cit. 21.2.2013]. Dostupný na WWW: http://cs.wikipedia.org/wiki/Soubor:Karlovy_vary_air_3723b.jpg </a:t>
            </a:r>
            <a:br>
              <a:rPr lang="cs-CZ" sz="1200" dirty="0" smtClean="0"/>
            </a:br>
            <a:r>
              <a:rPr lang="cs-CZ" sz="1200" dirty="0" smtClean="0"/>
              <a:t>JAN SOKOL. http://cs.wikipedia.org/wiki/Cheb [online]. [cit. 21.2.2013]. Dostupný na WWW: http://cs.wikipedia.org/wiki/Soubor:Cheb_n%C3%A1m_ke_kostelu_DSCN1455.JPG </a:t>
            </a:r>
            <a:br>
              <a:rPr lang="cs-CZ" sz="1200" dirty="0" smtClean="0"/>
            </a:br>
            <a:r>
              <a:rPr lang="cs-CZ" sz="1200" dirty="0" smtClean="0"/>
              <a:t>ORANGE.MAN. http://cs.wikipedia.org/wiki/Sokolov [online]. [cit. 21.2.2013]. Dostupný na WWW: http://cs.wikipedia.org/wiki/Soubor:Kostel_sv.Jakuba,_Sokolov.JPG </a:t>
            </a:r>
            <a:br>
              <a:rPr lang="cs-CZ" sz="1200" dirty="0" smtClean="0"/>
            </a:br>
            <a:r>
              <a:rPr lang="cs-CZ" sz="1200" dirty="0" smtClean="0"/>
              <a:t>RAFAEL BRIX. http://cs.wikipedia.org/wiki/Ostrov_(</a:t>
            </a:r>
            <a:r>
              <a:rPr lang="cs-CZ" sz="1200" dirty="0" err="1" smtClean="0"/>
              <a:t>okres_Karlovy_Vary</a:t>
            </a:r>
            <a:r>
              <a:rPr lang="cs-CZ" sz="1200" dirty="0" smtClean="0"/>
              <a:t>) [online]. [cit. 21.2.2013]. Dostupný na WWW: http://cs.wikipedia.org/wiki/Soubor:Ostrov_nad_ohri_marktplatz.jpg </a:t>
            </a:r>
            <a:br>
              <a:rPr lang="cs-CZ" sz="1200" dirty="0" smtClean="0"/>
            </a:br>
            <a:r>
              <a:rPr lang="pt-BR" sz="1200" dirty="0" smtClean="0"/>
              <a:t>AUTOR NEUVEDEN. http://www.turistik.co.uk/cz/kraje/karlovy-vary-region/okres-sokolov/chodov-okres-sokolov/infocentrum-chodov/ [online]. [cit. 21.2.2013]. Dostupný na WWW: http://www.turistik.co.uk/cz/kraje/karlovy-vary-region/okres-sokolov/chodov-okres-sokolov/infocentrum-chodov/galerie/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488895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94722"/>
          </a:xfrm>
        </p:spPr>
        <p:txBody>
          <a:bodyPr>
            <a:normAutofit/>
          </a:bodyPr>
          <a:lstStyle/>
          <a:p>
            <a:pPr algn="l"/>
            <a:r>
              <a:rPr lang="cs-CZ" sz="1200" dirty="0" smtClean="0"/>
              <a:t>ONDŘEJ BESPERÁT. aktualne.centrum.cz/ekonom... [online]. [cit. 21.2.2013]. Dostupný na WWW: http://www.obrazky.cz/detail?q=karlovarsk%C3%BD%20porcel%C3%A1n&amp;offset=1&amp;limit=20&amp;bUrlPar=filter%3D1&amp;resNum=3&amp;ref=http%3A//www.obrazky.cz/%3Fq%3Dchodov%2Bu%2Bkarlovych%2Bvar%25C5%25AF&amp;resID=WECXTxPF16YAAJ7OufWf1Z0ZZXLVHWQbWv95SM07sEg&amp;imgURL=http%3A//img.aktualne.centrum.cz/183/30/1833079-karlovarsky-porcelan.jpg&amp;pageURL=http%3A//aktualne.centrum.cz/ekonomika/penize/clanek.phtml%3Fid%3D632432&amp;imgX=200&amp;imgY=150&amp;imgSize=24&amp;thURL=http%3A//media4.picsearch.com/is%3FWECXTxPF16YAAJ7OufWf1Z0ZZXLVHWQbWv95SM07sEg&amp;thX=128&amp;thY=96&amp;qNoSite=karlovarsk%C3%BD%2Bporcel%C3%A1n&amp;siteWWW=&amp;sId=WUgPxaS3wAm2QjeQsdqE </a:t>
            </a:r>
            <a:br>
              <a:rPr lang="cs-CZ" sz="1200" dirty="0" smtClean="0"/>
            </a:br>
            <a:r>
              <a:rPr lang="pt-BR" sz="1200" dirty="0"/>
              <a:t>AUTOR NEUVEDEN. http://www.kvoplatky.cz/kategorie/karlovarske-oplatky/ [online]. [cit. 21.2.2013]. Dostupný na WWW: http://www.kvoplatky.cz/detail-produktu/liskooriskove-s-vanilkou/ 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>COOL3D. http://cs.wikipedia.org/wiki/Lom_Ji%C5%99%C3%AD [online]. [cit. 21.2.2013]. Dostupný na WWW: http://cs.wikipedia.org/wiki/Soubor:Lom_jiri.JPG </a:t>
            </a:r>
            <a:br>
              <a:rPr lang="cs-CZ" sz="1200" dirty="0"/>
            </a:br>
            <a:r>
              <a:rPr lang="cs-CZ" sz="1200" dirty="0"/>
              <a:t>J.STARÝ. http://cs.wikipedia.org/wiki/Kaolin [online]. [cit. 21.2.2013]. Dostupný na WWW: http://www.gpkv.cz/kaol.html </a:t>
            </a:r>
            <a:br>
              <a:rPr lang="cs-CZ" sz="1200" dirty="0"/>
            </a:br>
            <a:r>
              <a:rPr lang="cs-CZ" sz="1200" dirty="0"/>
              <a:t>MARTIN BENEŠ. hradecky.denik.cz/</a:t>
            </a:r>
            <a:r>
              <a:rPr lang="cs-CZ" sz="1200" dirty="0" err="1"/>
              <a:t>podnikan</a:t>
            </a:r>
            <a:r>
              <a:rPr lang="cs-CZ" sz="1200" dirty="0"/>
              <a:t>... [online]. [cit. 21.2.2013]. Dostupný na WWW: http://obrazky.cz/detail?q=%C5%99epka%20olejka&amp;offset=1&amp;limit=20&amp;bUrlPar=filter%3D1&amp;resNum=9&amp;ref=http%3A//www.seznam.cz/&amp;resID=oNdObIuhF4gj74CCJyCn2ztDvEgm11Dj4qUMIAvC5HY&amp;imgURL=http%3A//mm.denik.cz/74/e3/repka_palivo_05kveten_denik_clanek_solo.jpg&amp;pageURL=http%3A//hradecky.denik.cz/podnikani/repka_balkanske_hospodareni_20090421.html&amp;imgX=350&amp;imgY=263&amp;imgSize=63&amp;thURL=http%3A//media4.picsearch.com/is%3FoNdObIuhF4gj74CCJyCn2ztDvEgm11Dj4qUMIAvC5HY&amp;thX=128&amp;thY=96&amp;qNoSite=%C5%99epka%2Bolejka&amp;siteWWW=&amp;sId=57ZbQoEXwzp5JZenzRDK </a:t>
            </a:r>
            <a:br>
              <a:rPr lang="cs-CZ" sz="1200" dirty="0"/>
            </a:br>
            <a:r>
              <a:rPr lang="cs-CZ" sz="1200" dirty="0"/>
              <a:t>WALTER J.PILSAK. http://cs.wikipedia.org/wiki/Mari%C3%A1nsk%C3%A9_L%C3%A1zn%C4%9B [online]. [cit. 21.2.2013]. Dostupný na WWW: http://cs.wikipedia.org/wiki/Soubor:Marienbad-Brunnen.jpg </a:t>
            </a:r>
            <a:br>
              <a:rPr lang="cs-CZ" sz="1200" dirty="0"/>
            </a:br>
            <a:r>
              <a:rPr lang="cs-CZ" sz="1200" dirty="0"/>
              <a:t>ZIPACNA1. http://cs.wikipedia.org/wiki/Franti%C5%A1kovy_L%C3%A1zn%C4%9B [online]. [cit. 21.2.2013]. Dostupný na WWW: http://cs.wikipedia.org/wiki/Soubor:Franti%C5%A1kovy_L%C3%A1zn%C4%9B_2009-04-04.jpg </a:t>
            </a:r>
            <a:br>
              <a:rPr lang="cs-CZ" sz="1200" dirty="0"/>
            </a:br>
            <a:r>
              <a:rPr lang="cs-CZ" sz="1200" dirty="0"/>
              <a:t>GDELHEY. http://cs.wikipedia.org/wiki/Franti%C5%A1kovy_L%C3%A1zn%C4%9B [online]. [cit. 21.2.2013]. Dostupný na WWW: http://cs.wikipedia.org/wiki/Soubor:Franzl.JPG </a:t>
            </a:r>
            <a:br>
              <a:rPr lang="cs-CZ" sz="1200" dirty="0"/>
            </a:br>
            <a:r>
              <a:rPr lang="cs-CZ" sz="1200" dirty="0"/>
              <a:t>KARELJ. http://cs.wikipedia.org/wiki/Mari%C3%A1nsk%C3%A9_L%C3%A1zn%C4%9B [online]. [cit. 21.2.2013]. Dostupný na WWW: http://cs.wikipedia.org/wiki/Soubor:Mar_l%C3%A1zn%C4%9B_Ferdinand%C5%AFv_pramen_1.jpg </a:t>
            </a:r>
            <a:br>
              <a:rPr lang="cs-CZ" sz="1200" dirty="0"/>
            </a:br>
            <a:r>
              <a:rPr lang="cs-CZ" sz="1200" dirty="0"/>
              <a:t>ŠECHTL AND VOSEČEK. http://cs.wikipedia.org/wiki/J%C3%A1chymov [online]. [cit. 21.2.2013]. Dostupný na WWW: http://cs.wikipedia.org/wiki/Soubor:Spa_J%C3%A1chymov.jpg </a:t>
            </a:r>
            <a:br>
              <a:rPr lang="cs-CZ" sz="1200" dirty="0"/>
            </a:br>
            <a:r>
              <a:rPr lang="cs-CZ" sz="1200" dirty="0"/>
              <a:t>ONDŘEJ KONÍČEK. http://cs.wikipedia.org/wiki/L%C3%A1zn%C4%9B_Kyn%C5%BEvart [online]. [cit. 21.2.2013]. Dostupný na WWW: http://cs.wikipedia.org/wiki/Soubor:Kynzvart_kostel.jpg </a:t>
            </a:r>
            <a:br>
              <a:rPr lang="cs-CZ" sz="1200" dirty="0"/>
            </a:br>
            <a:r>
              <a:rPr lang="cs-CZ" sz="1200" dirty="0"/>
              <a:t>CHMEE2. http://cs.wikipedia.org/wiki/CHKO_Slavkovsk%C3%BD_les [online]. [cit. 21.2.2013]. Dostupný na WWW: http://cs.wikipedia.org/wiki/Soubor:Slavkovsk%C3%BD_les-forrest.jpg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vlastní zdroj</a:t>
            </a:r>
            <a:br>
              <a:rPr lang="cs-CZ" sz="1200" dirty="0" smtClean="0"/>
            </a:br>
            <a:r>
              <a:rPr lang="cs-CZ" sz="1200" dirty="0" smtClean="0"/>
              <a:t>galerie Microsoft </a:t>
            </a:r>
            <a:r>
              <a:rPr lang="cs-CZ" sz="1200" dirty="0" err="1" smtClean="0"/>
              <a:t>Oficce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180802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</TotalTime>
  <Words>433</Words>
  <Application>Microsoft Office PowerPoint</Application>
  <PresentationFormat>Předvádění na obrazovce (4:3)</PresentationFormat>
  <Paragraphs>145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Prezentace aplikace PowerPoint</vt:lpstr>
      <vt:lpstr>Anotace:</vt:lpstr>
      <vt:lpstr>Karlovarský kraj </vt:lpstr>
      <vt:lpstr>Prezentace aplikace PowerPoint</vt:lpstr>
      <vt:lpstr>Povrch </vt:lpstr>
      <vt:lpstr>Vodstvo </vt:lpstr>
      <vt:lpstr>Města</vt:lpstr>
      <vt:lpstr>Prezentace aplikace PowerPoint</vt:lpstr>
      <vt:lpstr>Prezentace aplikace PowerPoint</vt:lpstr>
      <vt:lpstr>Průmysl </vt:lpstr>
      <vt:lpstr>Těžba </vt:lpstr>
      <vt:lpstr>Zemědělství </vt:lpstr>
      <vt:lpstr>Lázně </vt:lpstr>
      <vt:lpstr>Prezentace aplikace PowerPoint</vt:lpstr>
      <vt:lpstr>Prezentace aplikace PowerPoint</vt:lpstr>
      <vt:lpstr>Ochrana přírody </vt:lpstr>
      <vt:lpstr>Vezmi si na pomoc mapu ČR a doplň věty:</vt:lpstr>
      <vt:lpstr>Zkontroluj si odpovědi:</vt:lpstr>
      <vt:lpstr>Použité zdroje:  ONDŘEJ HAJDUCH. geografický web [online]. [cit. 21.2.2013]. Dostupný na WWW: http://www.hajduch.net/cesko/karlovarsky-kraj TOMÁŠ URBAN. http://cs.wikipedia.org/wiki/Karlovarsk%C3%BD_kraj [online]. [cit. 21.2.2013]. Dostupný na WWW: http://cs.wikipedia.org/wiki/Soubor:Karlovy_Vary_Region_CoA_CZ.svg  HUSTOLES. http://cs.wikipedia.org/wiki/Karlovarsk%C3%BD_kraj [online]. [cit. 21.2.2013]. Dostupný na WWW: http://cs.wikipedia.org/wiki/Soubor:2004_Karlovarsky_kraj.PNG   RAFAEL BRIX. http://cs.wikipedia.org/wiki/Kl%C3%ADnovec [online]. [cit. 21.2.2013]. Dostupný na WWW: http://cs.wikipedia.org/wiki/Soubor:Klinovec_von_haj_aus.jpg  AUTOR NEUVEDEN. http://www.slavkovskyles.cz/ [online]. [cit. 21.2.2013]. Dostupný na WWW: http://www.slavkovskyles.cz/  ORANGE.MAN. http://cs.wikipedia.org/wiki/Vodn%C3%AD_n%C3%A1dr%C5%BE_Jesenice [online]. [cit. 21.2.2013]. Dostupný na WWW: http://cs.wikipedia.org/wiki/Soubor:Vodn%C3%AD_n%C3%A1dr%C5%BE_Jesenice,_star%C3%BD_most_ve_vod%C4%9B.JPG  FILIP MALJKOVIC. http://cs.wikipedia.org/wiki/Tepl%C3%A1_(%C5%99eka) [online]. [cit. 21.2.2013]. Dostupný na WWW: http://cs.wikipedia.org/wiki/Soubor:KarlovyVaryRiver.jpg  KIRK. http://cs.wikipedia.org/wiki/Karlovy_Vary [online]. [cit. 21.2.2013]. Dostupný na WWW: http://cs.wikipedia.org/wiki/Soubor:Karlovy_Vary_(znak).gif  BOBAK HA´ERI. http://cs.wikipedia.org/wiki/Karlovy_Vary [online]. [cit. 21.2.2013]. Dostupný na WWW: http://cs.wikipedia.org/wiki/Soubor:2007-KarlovyVary-143s.jpg  FILIP MALJKOVIC. http://cs.wikipedia.org/wiki/Karlovy_Vary [online]. [cit. 21.2.2013]. Dostupný na WWW: http://cs.wikipedia.org/wiki/Soubor:KarlovyVaryHotSpring.jpg  HYNEK MORAVEC. http://cs.wikipedia.org/wiki/Karlovy_Vary [online]. [cit. 21.2.2013]. Dostupný na WWW: http://cs.wikipedia.org/wiki/Soubor:Karlovy_vary_air_3723b.jpg  JAN SOKOL. http://cs.wikipedia.org/wiki/Cheb [online]. [cit. 21.2.2013]. Dostupný na WWW: http://cs.wikipedia.org/wiki/Soubor:Cheb_n%C3%A1m_ke_kostelu_DSCN1455.JPG  ORANGE.MAN. http://cs.wikipedia.org/wiki/Sokolov [online]. [cit. 21.2.2013]. Dostupný na WWW: http://cs.wikipedia.org/wiki/Soubor:Kostel_sv.Jakuba,_Sokolov.JPG  RAFAEL BRIX. http://cs.wikipedia.org/wiki/Ostrov_(okres_Karlovy_Vary) [online]. [cit. 21.2.2013]. Dostupný na WWW: http://cs.wikipedia.org/wiki/Soubor:Ostrov_nad_ohri_marktplatz.jpg  AUTOR NEUVEDEN. http://www.turistik.co.uk/cz/kraje/karlovy-vary-region/okres-sokolov/chodov-okres-sokolov/infocentrum-chodov/ [online]. [cit. 21.2.2013]. Dostupný na WWW: http://www.turistik.co.uk/cz/kraje/karlovy-vary-region/okres-sokolov/chodov-okres-sokolov/infocentrum-chodov/galerie/ </vt:lpstr>
      <vt:lpstr>ONDŘEJ BESPERÁT. aktualne.centrum.cz/ekonom... [online]. [cit. 21.2.2013]. Dostupný na WWW: http://www.obrazky.cz/detail?q=karlovarsk%C3%BD%20porcel%C3%A1n&amp;offset=1&amp;limit=20&amp;bUrlPar=filter%3D1&amp;resNum=3&amp;ref=http%3A//www.obrazky.cz/%3Fq%3Dchodov%2Bu%2Bkarlovych%2Bvar%25C5%25AF&amp;resID=WECXTxPF16YAAJ7OufWf1Z0ZZXLVHWQbWv95SM07sEg&amp;imgURL=http%3A//img.aktualne.centrum.cz/183/30/1833079-karlovarsky-porcelan.jpg&amp;pageURL=http%3A//aktualne.centrum.cz/ekonomika/penize/clanek.phtml%3Fid%3D632432&amp;imgX=200&amp;imgY=150&amp;imgSize=24&amp;thURL=http%3A//media4.picsearch.com/is%3FWECXTxPF16YAAJ7OufWf1Z0ZZXLVHWQbWv95SM07sEg&amp;thX=128&amp;thY=96&amp;qNoSite=karlovarsk%C3%BD%2Bporcel%C3%A1n&amp;siteWWW=&amp;sId=WUgPxaS3wAm2QjeQsdqE  AUTOR NEUVEDEN. http://www.kvoplatky.cz/kategorie/karlovarske-oplatky/ [online]. [cit. 21.2.2013]. Dostupný na WWW: http://www.kvoplatky.cz/detail-produktu/liskooriskove-s-vanilkou/  COOL3D. http://cs.wikipedia.org/wiki/Lom_Ji%C5%99%C3%AD [online]. [cit. 21.2.2013]. Dostupný na WWW: http://cs.wikipedia.org/wiki/Soubor:Lom_jiri.JPG  J.STARÝ. http://cs.wikipedia.org/wiki/Kaolin [online]. [cit. 21.2.2013]. Dostupný na WWW: http://www.gpkv.cz/kaol.html  MARTIN BENEŠ. hradecky.denik.cz/podnikan... [online]. [cit. 21.2.2013]. Dostupný na WWW: http://obrazky.cz/detail?q=%C5%99epka%20olejka&amp;offset=1&amp;limit=20&amp;bUrlPar=filter%3D1&amp;resNum=9&amp;ref=http%3A//www.seznam.cz/&amp;resID=oNdObIuhF4gj74CCJyCn2ztDvEgm11Dj4qUMIAvC5HY&amp;imgURL=http%3A//mm.denik.cz/74/e3/repka_palivo_05kveten_denik_clanek_solo.jpg&amp;pageURL=http%3A//hradecky.denik.cz/podnikani/repka_balkanske_hospodareni_20090421.html&amp;imgX=350&amp;imgY=263&amp;imgSize=63&amp;thURL=http%3A//media4.picsearch.com/is%3FoNdObIuhF4gj74CCJyCn2ztDvEgm11Dj4qUMIAvC5HY&amp;thX=128&amp;thY=96&amp;qNoSite=%C5%99epka%2Bolejka&amp;siteWWW=&amp;sId=57ZbQoEXwzp5JZenzRDK  WALTER J.PILSAK. http://cs.wikipedia.org/wiki/Mari%C3%A1nsk%C3%A9_L%C3%A1zn%C4%9B [online]. [cit. 21.2.2013]. Dostupný na WWW: http://cs.wikipedia.org/wiki/Soubor:Marienbad-Brunnen.jpg  ZIPACNA1. http://cs.wikipedia.org/wiki/Franti%C5%A1kovy_L%C3%A1zn%C4%9B [online]. [cit. 21.2.2013]. Dostupný na WWW: http://cs.wikipedia.org/wiki/Soubor:Franti%C5%A1kovy_L%C3%A1zn%C4%9B_2009-04-04.jpg  GDELHEY. http://cs.wikipedia.org/wiki/Franti%C5%A1kovy_L%C3%A1zn%C4%9B [online]. [cit. 21.2.2013]. Dostupný na WWW: http://cs.wikipedia.org/wiki/Soubor:Franzl.JPG  KARELJ. http://cs.wikipedia.org/wiki/Mari%C3%A1nsk%C3%A9_L%C3%A1zn%C4%9B [online]. [cit. 21.2.2013]. Dostupný na WWW: http://cs.wikipedia.org/wiki/Soubor:Mar_l%C3%A1zn%C4%9B_Ferdinand%C5%AFv_pramen_1.jpg  ŠECHTL AND VOSEČEK. http://cs.wikipedia.org/wiki/J%C3%A1chymov [online]. [cit. 21.2.2013]. Dostupný na WWW: http://cs.wikipedia.org/wiki/Soubor:Spa_J%C3%A1chymov.jpg  ONDŘEJ KONÍČEK. http://cs.wikipedia.org/wiki/L%C3%A1zn%C4%9B_Kyn%C5%BEvart [online]. [cit. 21.2.2013]. Dostupný na WWW: http://cs.wikipedia.org/wiki/Soubor:Kynzvart_kostel.jpg  CHMEE2. http://cs.wikipedia.org/wiki/CHKO_Slavkovsk%C3%BD_les [online]. [cit. 21.2.2013]. Dostupný na WWW: http://cs.wikipedia.org/wiki/Soubor:Slavkovsk%C3%BD_les-forrest.jpg  vlastní zdroj galerie Microsoft Oficce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Atelier-U</cp:lastModifiedBy>
  <cp:revision>20</cp:revision>
  <dcterms:created xsi:type="dcterms:W3CDTF">2013-02-21T07:16:38Z</dcterms:created>
  <dcterms:modified xsi:type="dcterms:W3CDTF">2013-02-22T07:25:45Z</dcterms:modified>
</cp:coreProperties>
</file>