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avi" ContentType="video/avi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70" r:id="rId10"/>
    <p:sldId id="264" r:id="rId11"/>
    <p:sldId id="273" r:id="rId12"/>
    <p:sldId id="265" r:id="rId13"/>
    <p:sldId id="276" r:id="rId14"/>
    <p:sldId id="266" r:id="rId15"/>
    <p:sldId id="267" r:id="rId16"/>
    <p:sldId id="268" r:id="rId17"/>
    <p:sldId id="281" r:id="rId18"/>
    <p:sldId id="271" r:id="rId19"/>
    <p:sldId id="278" r:id="rId20"/>
    <p:sldId id="280" r:id="rId21"/>
    <p:sldId id="277" r:id="rId22"/>
    <p:sldId id="279" r:id="rId23"/>
    <p:sldId id="26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B0850A3-038E-408E-9A38-AAB76BEFAD93}">
          <p14:sldIdLst>
            <p14:sldId id="256"/>
            <p14:sldId id="257"/>
            <p14:sldId id="258"/>
            <p14:sldId id="259"/>
            <p14:sldId id="260"/>
            <p14:sldId id="261"/>
            <p14:sldId id="263"/>
          </p14:sldIdLst>
        </p14:section>
        <p14:section name="Oddíl bez názvu" id="{A12F549A-4771-40AB-B1DC-CB9AA8A126A3}">
          <p14:sldIdLst>
            <p14:sldId id="262"/>
            <p14:sldId id="270"/>
            <p14:sldId id="264"/>
            <p14:sldId id="273"/>
            <p14:sldId id="265"/>
            <p14:sldId id="276"/>
            <p14:sldId id="266"/>
            <p14:sldId id="267"/>
            <p14:sldId id="268"/>
            <p14:sldId id="281"/>
            <p14:sldId id="271"/>
            <p14:sldId id="278"/>
            <p14:sldId id="280"/>
            <p14:sldId id="277"/>
            <p14:sldId id="279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5237C-0A5A-4FD6-9D8A-40EE676718A3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5796A0-C28D-40BC-9C8C-3603A7034B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9762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Spustit</a:t>
            </a:r>
            <a:r>
              <a:rPr lang="cs-CZ" baseline="0" dirty="0" smtClean="0"/>
              <a:t> video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5796A0-C28D-40BC-9C8C-3603A7034BEC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2788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.wikipedia.org/wiki/File:Cyclops_bicuspidatus_GLERL_1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aphnia_magna.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ideo" Target="../media/media1.avi"/><Relationship Id="rId5" Type="http://schemas.openxmlformats.org/officeDocument/2006/relationships/image" Target="../media/image17.png"/><Relationship Id="rId4" Type="http://schemas.microsoft.com/office/2007/relationships/media" Target="../media/media1.avi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erloo%C4%8Dky" TargetMode="External"/><Relationship Id="rId2" Type="http://schemas.openxmlformats.org/officeDocument/2006/relationships/hyperlink" Target="http://cs.wikipedia.org/wiki/Hrotnatka_obecn%C3%A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3209528"/>
          </a:xfrm>
        </p:spPr>
        <p:txBody>
          <a:bodyPr>
            <a:noAutofit/>
          </a:bodyPr>
          <a:lstStyle/>
          <a:p>
            <a:r>
              <a:rPr lang="cs-CZ" sz="5400" dirty="0" smtClean="0">
                <a:effectLst/>
              </a:rPr>
              <a:t>POZOROVÁNÍ STAVBY TĚLA A ŽIVOTNÍCH PROJEVŮ DROBNÝCH VODNÍCH KORÝŠŮ</a:t>
            </a:r>
            <a:endParaRPr lang="cs-CZ" sz="5400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581128"/>
            <a:ext cx="7854696" cy="1752600"/>
          </a:xfrm>
        </p:spPr>
        <p:txBody>
          <a:bodyPr/>
          <a:lstStyle/>
          <a:p>
            <a:r>
              <a:rPr lang="cs-CZ" b="1" dirty="0" smtClean="0"/>
              <a:t>Prezentace </a:t>
            </a:r>
            <a:r>
              <a:rPr lang="cs-CZ" b="1" smtClean="0"/>
              <a:t>pro Seminář </a:t>
            </a:r>
            <a:r>
              <a:rPr lang="cs-CZ" b="1" dirty="0" smtClean="0"/>
              <a:t>z přírodopisu</a:t>
            </a:r>
          </a:p>
          <a:p>
            <a:r>
              <a:rPr lang="cs-CZ" b="1" dirty="0" smtClean="0"/>
              <a:t>30. 8. 2012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8666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2" y="1412776"/>
            <a:ext cx="8317805" cy="5113337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 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VY_32_INOVACE_01_SPř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Seminář z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přírodopisu - Pozorování stavby těla a životních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projevů drobných vodních korýšů.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Prezentace,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 k vysvětlení  tělesné stavby drobných vodních korýšů na příkladu hrotnatky obecné a k motivaci žáků pro jejich vlastní pozorování.</a:t>
            </a:r>
          </a:p>
          <a:p>
            <a:pPr marL="2330450" indent="-2330450" eaLnBrk="1" hangingPunct="1">
              <a:lnSpc>
                <a:spcPct val="90000"/>
              </a:lnSpc>
              <a:buFontTx/>
              <a:buNone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0450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dokončení: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30. 8. 2012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5536" y="188640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xmlns="" val="3044883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Vlastní fotografie prezentace\MIKROSKOP\Hrotnatka obecná\Img0011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 rot="5400000">
            <a:off x="-308417" y="1688258"/>
            <a:ext cx="5224879" cy="424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 rot="5400000">
            <a:off x="4102752" y="1644961"/>
            <a:ext cx="5224879" cy="4335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84046" y="6408652"/>
            <a:ext cx="455995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NOAA, [cit</a:t>
            </a:r>
            <a:r>
              <a:rPr lang="cs-CZ" sz="1100" dirty="0"/>
              <a:t>. </a:t>
            </a:r>
            <a:r>
              <a:rPr lang="cs-CZ" sz="1100" dirty="0" smtClean="0"/>
              <a:t>2012-08-20].  </a:t>
            </a:r>
            <a:r>
              <a:rPr lang="cs-CZ" sz="1100" dirty="0" err="1" smtClean="0"/>
              <a:t>Dstupné</a:t>
            </a:r>
            <a:r>
              <a:rPr lang="cs-CZ" sz="1100" dirty="0" smtClean="0"/>
              <a:t> na www: htt</a:t>
            </a:r>
            <a:r>
              <a:rPr lang="cs-CZ" sz="1100" dirty="0" smtClean="0">
                <a:hlinkClick r:id="rId4"/>
              </a:rPr>
              <a:t>tp</a:t>
            </a:r>
            <a:r>
              <a:rPr lang="cs-CZ" sz="1100" dirty="0">
                <a:hlinkClick r:id="rId4"/>
              </a:rPr>
              <a:t>://en.wikipedia.org/wiki/File:Cyclops_bicuspidatus_GLERL_1.jpg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1" y="6425208"/>
            <a:ext cx="158417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Foto autorky vlastní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4616" y="0"/>
            <a:ext cx="9143999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Ve stojatých vodách tůní, rybníčků a jiných nádrží nejčastěji nalezneme </a:t>
            </a:r>
            <a:r>
              <a:rPr lang="cs-CZ" sz="2400" b="1" dirty="0" smtClean="0"/>
              <a:t>hrotnatku obecnou</a:t>
            </a:r>
            <a:r>
              <a:rPr lang="cs-CZ" sz="2400" dirty="0" smtClean="0"/>
              <a:t>, patřící mezi </a:t>
            </a:r>
            <a:r>
              <a:rPr lang="cs-CZ" sz="2400" dirty="0" smtClean="0"/>
              <a:t>perloočky, </a:t>
            </a:r>
            <a:r>
              <a:rPr lang="cs-CZ" sz="2400" dirty="0" smtClean="0"/>
              <a:t>a také </a:t>
            </a:r>
            <a:r>
              <a:rPr lang="cs-CZ" sz="2400" b="1" dirty="0" smtClean="0"/>
              <a:t>buchanku obecnou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3529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7504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b="1" dirty="0"/>
              <a:t>Hrotnatka </a:t>
            </a:r>
            <a:r>
              <a:rPr lang="cs-CZ" b="1" dirty="0" smtClean="0"/>
              <a:t>obecná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688632"/>
          </a:xfrm>
        </p:spPr>
        <p:txBody>
          <a:bodyPr>
            <a:noAutofit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 veliká maximálně 5 mm</a:t>
            </a:r>
          </a:p>
          <a:p>
            <a:r>
              <a:rPr lang="cs-CZ" sz="2800" dirty="0" smtClean="0"/>
              <a:t>má ze stran zploštělé tělo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e vodě se pohybuje trhavými skoky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ejí tělo kryje pevná schránka, jako u ostatních korýšů</a:t>
            </a:r>
          </a:p>
          <a:p>
            <a:r>
              <a:rPr lang="cs-CZ" sz="2800" dirty="0" smtClean="0"/>
              <a:t>má dva páry tykadel, ale pouze jedno oko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 pohybu používá tykadla druhého páru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ět párů rozeklaných nožek používá k dýchání a lovu potravy</a:t>
            </a:r>
          </a:p>
          <a:p>
            <a:r>
              <a:rPr lang="cs-CZ" sz="2800" dirty="0"/>
              <a:t>ž</a:t>
            </a:r>
            <a:r>
              <a:rPr lang="cs-CZ" sz="2800" dirty="0" smtClean="0"/>
              <a:t>iví se bakteriemi, prvoky, řasami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ama je potravou větších živočichů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schopná se rozmnožovat partenogenezí (bez oplození)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7095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Desktop\Vlastní fotografie prezentace\MIKROSKOP\Hrotnatka obecná\Img0011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 rot="16200000">
            <a:off x="2947587" y="815862"/>
            <a:ext cx="7081617" cy="531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3526" y="509999"/>
            <a:ext cx="3817808" cy="181588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Podle čeho dostaly perloočky své jméno?</a:t>
            </a:r>
          </a:p>
          <a:p>
            <a:pPr algn="ctr"/>
            <a:r>
              <a:rPr lang="cs-CZ" sz="2800" b="1" dirty="0" smtClean="0"/>
              <a:t>Poznáte, co je na obrázku?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339752" y="6349532"/>
            <a:ext cx="14930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Foto autorky vlastní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92517" y="2420888"/>
            <a:ext cx="2376264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ko černě zbarvené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2517" y="4581128"/>
            <a:ext cx="2376264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rakový nerv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3549601"/>
            <a:ext cx="2376264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rystalky kolem oka</a:t>
            </a:r>
            <a:endParaRPr lang="cs-CZ" dirty="0"/>
          </a:p>
        </p:txBody>
      </p:sp>
      <p:cxnSp>
        <p:nvCxnSpPr>
          <p:cNvPr id="11" name="Přímá spojnice 10"/>
          <p:cNvCxnSpPr>
            <a:stCxn id="6" idx="3"/>
          </p:cNvCxnSpPr>
          <p:nvPr/>
        </p:nvCxnSpPr>
        <p:spPr>
          <a:xfrm>
            <a:off x="4068781" y="2605554"/>
            <a:ext cx="2850375" cy="944047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044526" y="3773676"/>
            <a:ext cx="2543698" cy="663436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068781" y="4765794"/>
            <a:ext cx="2519443" cy="143646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6642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Desktop\Vlastní fotografie prezentace\MIKROSKOP\Hrotnatka obecná\Img00129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6244952" cy="468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404664"/>
            <a:ext cx="914400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Kolik párů tykadel mají korýši?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2304256" cy="452431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Tykadla druhého páru mají perloočky dlouhá, rozeklaná  a používají je </a:t>
            </a:r>
            <a:r>
              <a:rPr lang="cs-CZ" sz="3200" b="1" dirty="0" smtClean="0"/>
              <a:t>                        k </a:t>
            </a:r>
            <a:r>
              <a:rPr lang="cs-CZ" sz="3200" b="1" dirty="0" smtClean="0"/>
              <a:t>pohybu.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7523715" y="6098101"/>
            <a:ext cx="14930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297619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citel\Desktop\Vlastní fotografie prezentace\MIKROSKOP\Hrotnatka obecná\Img00112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547120" y="1006134"/>
            <a:ext cx="5596880" cy="419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citel\Desktop\Vlastní fotografie prezentace\MIKROSKOP\Hrotnatka obecná\Img00125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79512" y="2879832"/>
            <a:ext cx="5020816" cy="376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4334" y="332656"/>
            <a:ext cx="3168352" cy="30469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Tykadla jsou opatřena brvami, které jsou patrné </a:t>
            </a:r>
            <a:r>
              <a:rPr lang="cs-CZ" sz="3200" b="1" dirty="0" smtClean="0"/>
              <a:t>                       při </a:t>
            </a:r>
            <a:r>
              <a:rPr lang="cs-CZ" sz="3200" b="1" dirty="0" smtClean="0"/>
              <a:t>větším zvětšení.</a:t>
            </a:r>
            <a:endParaRPr lang="cs-CZ" sz="32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349953" y="3104964"/>
            <a:ext cx="1197167" cy="944047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351483" y="5589240"/>
            <a:ext cx="14930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3567126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Desktop\Vlastní fotografie prezentace\MIKROSKOP\Hrotnatka obecná\Img00135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39441" y="836712"/>
            <a:ext cx="4141101" cy="3105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Desktop\Vlastní fotografie prezentace\MIKROSKOP\Hrotnatka obecná\Img00133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03980" y="3429000"/>
            <a:ext cx="4045091" cy="3033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44008" y="980728"/>
            <a:ext cx="3600400" cy="10772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Tykadla prvního páru jsou krátká.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879" y="3955134"/>
            <a:ext cx="4141101" cy="25545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Jaký je jejich význam?</a:t>
            </a:r>
          </a:p>
          <a:p>
            <a:r>
              <a:rPr lang="cs-CZ" sz="3200" b="1" dirty="0" smtClean="0"/>
              <a:t>Proč mají samečkové tato tykadla vyvinutější?</a:t>
            </a:r>
            <a:endParaRPr lang="cs-CZ" sz="32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6195411" y="2204864"/>
            <a:ext cx="126333" cy="2741045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907704" y="2204864"/>
            <a:ext cx="4248472" cy="1080120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950246" y="3007985"/>
            <a:ext cx="14930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489355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 bwMode="auto">
          <a:xfrm>
            <a:off x="457843" y="681037"/>
            <a:ext cx="7924157" cy="5715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843" y="6396335"/>
            <a:ext cx="79091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See</a:t>
            </a:r>
            <a:r>
              <a:rPr lang="cs-CZ" sz="1200" dirty="0" smtClean="0"/>
              <a:t> Source, [cit. 2012-09-01], dostupné pod licencí 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www.:</a:t>
            </a:r>
          </a:p>
          <a:p>
            <a:r>
              <a:rPr lang="cs-CZ" sz="1200" dirty="0">
                <a:hlinkClick r:id="rId3"/>
              </a:rPr>
              <a:t>http://cs.wikipedia.org/wiki/Soubor:Daphnia_magna.png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2428"/>
            <a:ext cx="9144000" cy="10772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Tělo perloočky je chráněno dvouchlopňovou schránkou.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207539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citel\Desktop\Vlastní fotografie prezentace\MIKROSKOP\Hrotnatka obecná\Img0012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742349" y="1265858"/>
            <a:ext cx="7401651" cy="555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88640"/>
            <a:ext cx="9144000" cy="10772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Při velkém zvětšení můžete pozorovat strukturu tohoto krunýře.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223385" y="6431129"/>
            <a:ext cx="14930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Foto autorky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52276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Desktop\Vlastní fotografie prezentace\MIKROSKOP\Hrotnatka obecná\Img00130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427652" y="1070739"/>
            <a:ext cx="7716348" cy="578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116632"/>
            <a:ext cx="9144000" cy="95410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5 párů nožek se žaberními přívěsky filtruje potravu    z vody a sune ji do ústního otvoru</a:t>
            </a:r>
            <a:endParaRPr lang="cs-CZ" sz="2800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27652" y="593684"/>
            <a:ext cx="2321024" cy="2115235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8038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citel\Desktop\Vlastní fotografie prezentace\MIKROSKOP\Hrotnatka obecná\Img00118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 rot="5400000">
            <a:off x="3134040" y="824737"/>
            <a:ext cx="6895161" cy="517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02898" y="6429742"/>
            <a:ext cx="14930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730924"/>
            <a:ext cx="3410814" cy="501675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Při svém pozorování uvidíte, že drápky a trny </a:t>
            </a:r>
            <a:r>
              <a:rPr lang="cs-CZ" sz="3200" b="1" dirty="0" smtClean="0"/>
              <a:t>              na </a:t>
            </a:r>
            <a:r>
              <a:rPr lang="cs-CZ" sz="3200" b="1" dirty="0" smtClean="0"/>
              <a:t>konci zadečku používá perloočka  </a:t>
            </a:r>
            <a:r>
              <a:rPr lang="cs-CZ" sz="3200" b="1" dirty="0" smtClean="0"/>
              <a:t>                    k </a:t>
            </a:r>
            <a:r>
              <a:rPr lang="cs-CZ" sz="3200" b="1" dirty="0" smtClean="0"/>
              <a:t>očištění řitního otvoru </a:t>
            </a:r>
            <a:r>
              <a:rPr lang="cs-CZ" sz="3200" b="1" dirty="0" smtClean="0"/>
              <a:t>            a </a:t>
            </a:r>
            <a:r>
              <a:rPr lang="cs-CZ" sz="3200" b="1" dirty="0" smtClean="0"/>
              <a:t>nožek</a:t>
            </a:r>
            <a:endParaRPr lang="cs-CZ" sz="32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915816" y="2636912"/>
            <a:ext cx="4464496" cy="2952328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915816" y="2636912"/>
            <a:ext cx="3456384" cy="1008112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40871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864096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b="1" dirty="0"/>
              <a:t>Rozmnožování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4911824"/>
          </a:xfrm>
        </p:spPr>
        <p:txBody>
          <a:bodyPr>
            <a:noAutofit/>
          </a:bodyPr>
          <a:lstStyle/>
          <a:p>
            <a:pPr algn="just"/>
            <a:r>
              <a:rPr lang="cs-CZ" sz="2800" dirty="0" smtClean="0">
                <a:solidFill>
                  <a:srgbClr val="000000"/>
                </a:solidFill>
              </a:rPr>
              <a:t>V době hojnosti potravy a příznivé teploty se samičky množí </a:t>
            </a:r>
            <a:r>
              <a:rPr lang="cs-CZ" sz="2800" b="1" dirty="0" smtClean="0">
                <a:solidFill>
                  <a:srgbClr val="000000"/>
                </a:solidFill>
              </a:rPr>
              <a:t>partenogenezí</a:t>
            </a:r>
            <a:r>
              <a:rPr lang="cs-CZ" sz="2800" dirty="0" smtClean="0">
                <a:solidFill>
                  <a:srgbClr val="000000"/>
                </a:solidFill>
              </a:rPr>
              <a:t>, kdy se v těle samičky vyvíjejí z neoplozených vajíček larvy stejného pohlaví.</a:t>
            </a:r>
            <a:r>
              <a:rPr lang="cs-CZ" sz="2800" dirty="0"/>
              <a:t> </a:t>
            </a:r>
            <a:endParaRPr lang="cs-CZ" sz="2800" dirty="0" smtClean="0"/>
          </a:p>
          <a:p>
            <a:pPr algn="just"/>
            <a:r>
              <a:rPr lang="cs-CZ" sz="2800" dirty="0">
                <a:solidFill>
                  <a:srgbClr val="000000"/>
                </a:solidFill>
              </a:rPr>
              <a:t>Poslední </a:t>
            </a:r>
            <a:r>
              <a:rPr lang="cs-CZ" sz="2800" dirty="0" smtClean="0">
                <a:solidFill>
                  <a:srgbClr val="000000"/>
                </a:solidFill>
              </a:rPr>
              <a:t>generace při poklesu teploty </a:t>
            </a:r>
            <a:r>
              <a:rPr lang="cs-CZ" sz="2800" dirty="0">
                <a:solidFill>
                  <a:srgbClr val="000000"/>
                </a:solidFill>
              </a:rPr>
              <a:t>klade vajíčka, </a:t>
            </a:r>
            <a:r>
              <a:rPr lang="cs-CZ" sz="2800" dirty="0" smtClean="0">
                <a:solidFill>
                  <a:srgbClr val="000000"/>
                </a:solidFill>
              </a:rPr>
              <a:t>ze </a:t>
            </a:r>
            <a:r>
              <a:rPr lang="cs-CZ" sz="2800" dirty="0">
                <a:solidFill>
                  <a:srgbClr val="000000"/>
                </a:solidFill>
              </a:rPr>
              <a:t>kterých se </a:t>
            </a:r>
            <a:r>
              <a:rPr lang="cs-CZ" sz="2800" dirty="0" smtClean="0">
                <a:solidFill>
                  <a:srgbClr val="000000"/>
                </a:solidFill>
              </a:rPr>
              <a:t>líhnou samečci i samičky. Ty kladou oplozená zimní vajíčka v pevném obalu – </a:t>
            </a:r>
            <a:r>
              <a:rPr lang="cs-CZ" sz="2800" b="1" dirty="0" err="1" smtClean="0">
                <a:solidFill>
                  <a:srgbClr val="000000"/>
                </a:solidFill>
              </a:rPr>
              <a:t>efipiu</a:t>
            </a:r>
            <a:r>
              <a:rPr lang="cs-CZ" sz="2800" b="1" dirty="0" smtClean="0">
                <a:solidFill>
                  <a:srgbClr val="000000"/>
                </a:solidFill>
              </a:rPr>
              <a:t>.</a:t>
            </a:r>
            <a:r>
              <a:rPr lang="cs-CZ" sz="2800" dirty="0" smtClean="0">
                <a:solidFill>
                  <a:srgbClr val="000000"/>
                </a:solidFill>
              </a:rPr>
              <a:t> Tato vajíčka </a:t>
            </a:r>
            <a:r>
              <a:rPr lang="cs-CZ" sz="2800" dirty="0">
                <a:solidFill>
                  <a:srgbClr val="000000"/>
                </a:solidFill>
              </a:rPr>
              <a:t>přezimují. </a:t>
            </a:r>
          </a:p>
        </p:txBody>
      </p:sp>
    </p:spTree>
    <p:extLst>
      <p:ext uri="{BB962C8B-B14F-4D97-AF65-F5344CB8AC3E}">
        <p14:creationId xmlns:p14="http://schemas.microsoft.com/office/powerpoint/2010/main" xmlns="" val="127834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citel\Desktop\Vlastní fotografie prezentace\MIKROSKOP\Hrotnatka obecná\Img00113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848" y="1265858"/>
            <a:ext cx="7418281" cy="556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308304" y="6302329"/>
            <a:ext cx="14930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88640"/>
            <a:ext cx="9144000" cy="10772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Koncem léta se v plodové komůrce  vyvíjejí </a:t>
            </a:r>
            <a:r>
              <a:rPr lang="cs-CZ" sz="3200" b="1" dirty="0" smtClean="0"/>
              <a:t>vajíčka, </a:t>
            </a:r>
            <a:r>
              <a:rPr lang="cs-CZ" sz="3200" b="1" dirty="0" smtClean="0"/>
              <a:t>z nichž vzniknou samečkové a samičky</a:t>
            </a:r>
            <a:endParaRPr lang="cs-CZ" sz="3200" b="1" dirty="0"/>
          </a:p>
        </p:txBody>
      </p:sp>
      <p:cxnSp>
        <p:nvCxnSpPr>
          <p:cNvPr id="5" name="Přímá spojnice 4"/>
          <p:cNvCxnSpPr/>
          <p:nvPr/>
        </p:nvCxnSpPr>
        <p:spPr>
          <a:xfrm flipH="1" flipV="1">
            <a:off x="683568" y="1265858"/>
            <a:ext cx="792088" cy="794990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222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citel\Desktop\Vlastní fotografie prezentace\MIKROSKOP\Hrotnatka obecná\Img00121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 rot="16200000">
            <a:off x="3181345" y="851627"/>
            <a:ext cx="6813038" cy="5109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907704" y="6165304"/>
            <a:ext cx="14930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Foto autorky vlastní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3068960"/>
            <a:ext cx="2376264" cy="10772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Podzimní vajíčka</a:t>
            </a:r>
            <a:endParaRPr lang="cs-CZ" sz="3200" b="1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654222" y="3146629"/>
            <a:ext cx="1700625" cy="460940"/>
          </a:xfrm>
          <a:prstGeom prst="line">
            <a:avLst/>
          </a:prstGeom>
          <a:ln w="38100" cmpd="sng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2468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Vid0001.avi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467544" y="607160"/>
            <a:ext cx="8344867" cy="614688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-5956" y="22385"/>
            <a:ext cx="9144000" cy="584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Pozorování živé perloočky</a:t>
            </a:r>
            <a:endParaRPr lang="cs-CZ" sz="3200" b="1" dirty="0"/>
          </a:p>
        </p:txBody>
      </p:sp>
      <p:sp>
        <p:nvSpPr>
          <p:cNvPr id="2" name="Obdélník 1"/>
          <p:cNvSpPr/>
          <p:nvPr/>
        </p:nvSpPr>
        <p:spPr>
          <a:xfrm>
            <a:off x="6444208" y="6350840"/>
            <a:ext cx="16239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</a:rPr>
              <a:t>Video  </a:t>
            </a:r>
            <a:r>
              <a:rPr lang="cs-CZ" sz="1200" dirty="0">
                <a:solidFill>
                  <a:prstClr val="black"/>
                </a:solidFill>
              </a:rPr>
              <a:t>autorky 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2671524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24744"/>
            <a:ext cx="8305800" cy="2292864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dirty="0" smtClean="0"/>
              <a:t>	</a:t>
            </a:r>
            <a:r>
              <a:rPr lang="cs-CZ" b="1" dirty="0" smtClean="0"/>
              <a:t>Nyní již přistupte </a:t>
            </a:r>
            <a:br>
              <a:rPr lang="cs-CZ" b="1" dirty="0" smtClean="0"/>
            </a:br>
            <a:r>
              <a:rPr lang="cs-CZ" b="1" dirty="0" smtClean="0"/>
              <a:t>k vlastnímu pozorování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6352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91264" cy="1152128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/>
              <a:t>Úkol: Pozorování tělesné stavby a životních 	  projevů perloočky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9"/>
            <a:ext cx="8712968" cy="5256584"/>
          </a:xfrm>
        </p:spPr>
        <p:txBody>
          <a:bodyPr>
            <a:normAutofit/>
          </a:bodyPr>
          <a:lstStyle/>
          <a:p>
            <a:r>
              <a:rPr lang="cs-CZ" b="1" dirty="0" smtClean="0"/>
              <a:t>Pomůcky:</a:t>
            </a:r>
          </a:p>
          <a:p>
            <a:pPr lvl="1"/>
            <a:r>
              <a:rPr lang="cs-CZ" dirty="0"/>
              <a:t>m</a:t>
            </a:r>
            <a:r>
              <a:rPr lang="cs-CZ" dirty="0" smtClean="0"/>
              <a:t>ikroskop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odložní sklíčka s výbrusem a krycí sklíčka</a:t>
            </a:r>
          </a:p>
          <a:p>
            <a:pPr lvl="1"/>
            <a:r>
              <a:rPr lang="cs-CZ" dirty="0" smtClean="0"/>
              <a:t>pipeta, preparační jehla, filtrační papír, tuš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zorek vody s perloočkami</a:t>
            </a:r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cs-CZ" sz="2600" b="1" dirty="0"/>
              <a:t>Postup:</a:t>
            </a:r>
          </a:p>
          <a:p>
            <a:pPr lvl="1"/>
            <a:r>
              <a:rPr lang="cs-CZ" dirty="0" smtClean="0"/>
              <a:t>opatrně </a:t>
            </a:r>
            <a:r>
              <a:rPr lang="cs-CZ" dirty="0"/>
              <a:t>pipetou odlovte </a:t>
            </a:r>
            <a:r>
              <a:rPr lang="cs-CZ" dirty="0" smtClean="0"/>
              <a:t>perloočku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řeneste s kapkou vody na prohlubeň v podložním sklíčku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řikryjte sklíčkem krycím a při nejmenším zvětšení pozorujte</a:t>
            </a:r>
          </a:p>
          <a:p>
            <a:pPr lvl="1"/>
            <a:r>
              <a:rPr lang="cs-CZ" dirty="0" smtClean="0"/>
              <a:t>poté jehlou k okraji krycího sklíčka přeneste trochu tuše </a:t>
            </a:r>
            <a:r>
              <a:rPr lang="cs-CZ" dirty="0" smtClean="0"/>
              <a:t>                a </a:t>
            </a:r>
            <a:r>
              <a:rPr lang="cs-CZ" dirty="0" smtClean="0"/>
              <a:t>prosajte filtračním papírem, pokračujte v pozorování</a:t>
            </a:r>
            <a:endParaRPr lang="cs-CZ" dirty="0"/>
          </a:p>
          <a:p>
            <a:pPr lvl="1"/>
            <a:endParaRPr lang="cs-CZ" dirty="0" smtClean="0"/>
          </a:p>
          <a:p>
            <a:pPr marL="393192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700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Všímejte si těchto věcí: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2800" dirty="0" smtClean="0"/>
              <a:t>Jak a s pomocí čeho se perloočka pohybuje?</a:t>
            </a:r>
          </a:p>
          <a:p>
            <a:r>
              <a:rPr lang="cs-CZ" sz="2800" dirty="0" smtClean="0"/>
              <a:t>Rozdílu mezi tykadly prvního a druhého páru.</a:t>
            </a:r>
          </a:p>
          <a:p>
            <a:r>
              <a:rPr lang="cs-CZ" sz="2800" dirty="0" smtClean="0"/>
              <a:t>Struktury tělesného krunýře.</a:t>
            </a:r>
          </a:p>
          <a:p>
            <a:r>
              <a:rPr lang="cs-CZ" sz="2800" dirty="0" smtClean="0"/>
              <a:t>Pohybu srdce, zkuste spočítat jeho tepy.</a:t>
            </a:r>
          </a:p>
          <a:p>
            <a:r>
              <a:rPr lang="cs-CZ" sz="2800" dirty="0" smtClean="0"/>
              <a:t>Vajíček v plodové komůrce.</a:t>
            </a:r>
          </a:p>
          <a:p>
            <a:r>
              <a:rPr lang="cs-CZ" sz="2800" dirty="0" smtClean="0"/>
              <a:t>Pohybu končetin a příjmu potravy, případně čištění nožek poté, co jste k preparátu přidali trochu tuše a prosáli ji filtračním papírem </a:t>
            </a:r>
            <a:r>
              <a:rPr lang="cs-CZ" sz="2800" dirty="0" smtClean="0"/>
              <a:t>                   pod </a:t>
            </a:r>
            <a:r>
              <a:rPr lang="cs-CZ" sz="2800" dirty="0" smtClean="0"/>
              <a:t>krycí sklíčko.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690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64096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Zapište si do sešitu: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38912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200" b="1" dirty="0"/>
              <a:t>t</a:t>
            </a:r>
            <a:r>
              <a:rPr lang="cs-CZ" sz="3200" b="1" dirty="0" smtClean="0"/>
              <a:t>éma naší dnešní práce</a:t>
            </a:r>
          </a:p>
          <a:p>
            <a:r>
              <a:rPr lang="cs-CZ" sz="3200" b="1" dirty="0"/>
              <a:t>p</a:t>
            </a:r>
            <a:r>
              <a:rPr lang="cs-CZ" sz="3200" b="1" dirty="0" smtClean="0"/>
              <a:t>omůcky</a:t>
            </a:r>
          </a:p>
          <a:p>
            <a:r>
              <a:rPr lang="cs-CZ" sz="3200" b="1" dirty="0"/>
              <a:t>p</a:t>
            </a:r>
            <a:r>
              <a:rPr lang="cs-CZ" sz="3200" b="1" dirty="0" smtClean="0"/>
              <a:t>ostup vaší práce</a:t>
            </a:r>
          </a:p>
          <a:p>
            <a:r>
              <a:rPr lang="cs-CZ" sz="3200" b="1" dirty="0"/>
              <a:t>d</a:t>
            </a:r>
            <a:r>
              <a:rPr lang="cs-CZ" sz="3200" b="1" dirty="0" smtClean="0"/>
              <a:t>o zjištění nakreslete tužkou zjednodušeně stavbu těla perloočky </a:t>
            </a:r>
            <a:r>
              <a:rPr lang="cs-CZ" sz="3200" b="1" dirty="0" smtClean="0"/>
              <a:t>                   a </a:t>
            </a:r>
            <a:r>
              <a:rPr lang="cs-CZ" sz="3200" b="1" dirty="0" smtClean="0"/>
              <a:t>popište jej</a:t>
            </a:r>
          </a:p>
          <a:p>
            <a:r>
              <a:rPr lang="cs-CZ" sz="3200" b="1" dirty="0"/>
              <a:t>v</a:t>
            </a:r>
            <a:r>
              <a:rPr lang="cs-CZ" sz="3200" b="1" dirty="0" smtClean="0"/>
              <a:t> závěru odpovězte na otázky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05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60648"/>
            <a:ext cx="8697144" cy="720080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4900" b="1" dirty="0" smtClean="0"/>
              <a:t>Závěr: </a:t>
            </a:r>
            <a:r>
              <a:rPr lang="cs-CZ" sz="4900" dirty="0" smtClean="0"/>
              <a:t>odpovězte</a:t>
            </a:r>
            <a:r>
              <a:rPr lang="cs-CZ" dirty="0" smtClean="0"/>
              <a:t> na tyto otázky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544616"/>
          </a:xfrm>
          <a:noFill/>
        </p:spPr>
        <p:txBody>
          <a:bodyPr>
            <a:normAutofit/>
          </a:bodyPr>
          <a:lstStyle/>
          <a:p>
            <a:r>
              <a:rPr lang="cs-CZ" sz="2800" dirty="0" smtClean="0"/>
              <a:t>Z čeho je odvozeno jméno perloočky?</a:t>
            </a:r>
          </a:p>
          <a:p>
            <a:r>
              <a:rPr lang="cs-CZ" sz="2800" dirty="0" smtClean="0"/>
              <a:t>Kterou část těla používá perloočka k pohybu?</a:t>
            </a:r>
          </a:p>
          <a:p>
            <a:r>
              <a:rPr lang="cs-CZ" sz="2800" dirty="0" smtClean="0"/>
              <a:t>Proč mají samečkové více vyvinutá tykadla 1. páru?</a:t>
            </a:r>
          </a:p>
          <a:p>
            <a:r>
              <a:rPr lang="cs-CZ" sz="2800" dirty="0" smtClean="0"/>
              <a:t>Kolikrát za minutu tepe srdce perloočky?</a:t>
            </a:r>
          </a:p>
          <a:p>
            <a:r>
              <a:rPr lang="cs-CZ" sz="2800" dirty="0" smtClean="0"/>
              <a:t>K čemu slouží perloočkám končetiny?</a:t>
            </a:r>
          </a:p>
          <a:p>
            <a:r>
              <a:rPr lang="cs-CZ" sz="2800" dirty="0" smtClean="0"/>
              <a:t>K čemu slouží drápky na konci zadečku?</a:t>
            </a:r>
          </a:p>
          <a:p>
            <a:r>
              <a:rPr lang="cs-CZ" sz="2800" dirty="0" smtClean="0"/>
              <a:t>Čím se perloočky živí?</a:t>
            </a:r>
          </a:p>
          <a:p>
            <a:r>
              <a:rPr lang="cs-CZ" sz="2800" dirty="0" smtClean="0"/>
              <a:t>Co znamená pojem partenogeneze?</a:t>
            </a:r>
          </a:p>
          <a:p>
            <a:r>
              <a:rPr lang="cs-CZ" sz="2800" dirty="0" smtClean="0"/>
              <a:t>Kdy se perloočky partenogenezí množí?</a:t>
            </a:r>
          </a:p>
          <a:p>
            <a:r>
              <a:rPr lang="cs-CZ" sz="2800" dirty="0" smtClean="0"/>
              <a:t>Jak přečkávají zimu?</a:t>
            </a:r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404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Odpověděli jste správně?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88632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Oko je lemováno krystalky, které vypadají jako perly.</a:t>
            </a:r>
            <a:endParaRPr lang="cs-CZ" sz="2800" dirty="0"/>
          </a:p>
          <a:p>
            <a:r>
              <a:rPr lang="cs-CZ" sz="2800" dirty="0" smtClean="0"/>
              <a:t>Dlouhá rozeklaná tykadla 2. páru.</a:t>
            </a:r>
            <a:endParaRPr lang="cs-CZ" sz="2800" dirty="0"/>
          </a:p>
          <a:p>
            <a:r>
              <a:rPr lang="cs-CZ" sz="2800" dirty="0" smtClean="0"/>
              <a:t>Sídlí v nich citlivé buňky, které jim pomohou vyhledat samičku.</a:t>
            </a:r>
            <a:endParaRPr lang="cs-CZ" sz="2800" dirty="0"/>
          </a:p>
          <a:p>
            <a:r>
              <a:rPr lang="cs-CZ" sz="2800" dirty="0" smtClean="0"/>
              <a:t>200 – 250x</a:t>
            </a:r>
            <a:endParaRPr lang="cs-CZ" sz="2800" dirty="0"/>
          </a:p>
          <a:p>
            <a:r>
              <a:rPr lang="cs-CZ" sz="2800" dirty="0" smtClean="0"/>
              <a:t>K získávání potravy a dýchání.</a:t>
            </a:r>
            <a:endParaRPr lang="cs-CZ" sz="2800" dirty="0"/>
          </a:p>
          <a:p>
            <a:r>
              <a:rPr lang="cs-CZ" sz="2800" dirty="0" smtClean="0"/>
              <a:t>K čištění nožek a  řitního otvoru.</a:t>
            </a:r>
            <a:endParaRPr lang="cs-CZ" sz="2800" dirty="0"/>
          </a:p>
          <a:p>
            <a:r>
              <a:rPr lang="cs-CZ" sz="2800" dirty="0" smtClean="0"/>
              <a:t>Mikroorganismy – bakteriemi, řasami, prvoky.</a:t>
            </a:r>
            <a:endParaRPr lang="cs-CZ" sz="2800" dirty="0"/>
          </a:p>
          <a:p>
            <a:r>
              <a:rPr lang="cs-CZ" sz="2800" dirty="0" smtClean="0"/>
              <a:t>Rozmnožování bez oplození, z vajíček se líhnou jen samičky.</a:t>
            </a:r>
            <a:endParaRPr lang="cs-CZ" sz="2800" dirty="0"/>
          </a:p>
          <a:p>
            <a:r>
              <a:rPr lang="cs-CZ" sz="2800" dirty="0" smtClean="0"/>
              <a:t>V létě, v době kdy je teplo a dostatek potravy.</a:t>
            </a:r>
            <a:endParaRPr lang="cs-CZ" sz="2800" dirty="0"/>
          </a:p>
          <a:p>
            <a:r>
              <a:rPr lang="cs-CZ" sz="2800" dirty="0" smtClean="0"/>
              <a:t>Přezimují pouze oplozená vajíčka v pevném obalu.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100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704088"/>
            <a:ext cx="8280920" cy="114300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Zdroje informací</a:t>
            </a:r>
            <a:endParaRPr lang="cs-CZ" sz="44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935480"/>
            <a:ext cx="8363272" cy="438912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cs.wikipedia.org/wiki/Hrotnatka_obecn%C3%A1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http://cs.wikipedia.org/wiki/Perloo%C4%8Dky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303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407</TotalTime>
  <Words>719</Words>
  <Application>Microsoft Office PowerPoint</Application>
  <PresentationFormat>Předvádění na obrazovce (4:3)</PresentationFormat>
  <Paragraphs>117</Paragraphs>
  <Slides>23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Tok</vt:lpstr>
      <vt:lpstr>POZOROVÁNÍ STAVBY TĚLA A ŽIVOTNÍCH PROJEVŮ DROBNÝCH VODNÍCH KORÝŠŮ</vt:lpstr>
      <vt:lpstr>Snímek 2</vt:lpstr>
      <vt:lpstr>Snímek 3</vt:lpstr>
      <vt:lpstr>Hrotnatka obecná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Rozmnožování</vt:lpstr>
      <vt:lpstr>Snímek 14</vt:lpstr>
      <vt:lpstr>Snímek 15</vt:lpstr>
      <vt:lpstr>Snímek 16</vt:lpstr>
      <vt:lpstr> Nyní již přistupte  k vlastnímu pozorování</vt:lpstr>
      <vt:lpstr>Úkol: Pozorování tělesné stavby a životních    projevů perloočky </vt:lpstr>
      <vt:lpstr>Všímejte si těchto věcí:</vt:lpstr>
      <vt:lpstr>Zapište si do sešitu:</vt:lpstr>
      <vt:lpstr>Závěr: odpovězte na tyto otázky</vt:lpstr>
      <vt:lpstr>Odpověděli jste správně?</vt:lpstr>
      <vt:lpstr>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POZOROVÁNÍ A ŽIVOTNÍ PROJEVY DROBNÝCH VODNÍCH KORÝŠŮ</dc:title>
  <dc:creator>Ucitel</dc:creator>
  <cp:lastModifiedBy>Dum</cp:lastModifiedBy>
  <cp:revision>39</cp:revision>
  <dcterms:created xsi:type="dcterms:W3CDTF">2012-08-20T16:26:11Z</dcterms:created>
  <dcterms:modified xsi:type="dcterms:W3CDTF">2013-02-22T16:30:17Z</dcterms:modified>
</cp:coreProperties>
</file>