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0" r:id="rId3"/>
    <p:sldId id="272" r:id="rId4"/>
    <p:sldId id="273" r:id="rId5"/>
    <p:sldId id="274" r:id="rId6"/>
    <p:sldId id="313" r:id="rId7"/>
    <p:sldId id="275" r:id="rId8"/>
    <p:sldId id="291" r:id="rId9"/>
    <p:sldId id="315" r:id="rId10"/>
    <p:sldId id="276" r:id="rId11"/>
    <p:sldId id="281" r:id="rId12"/>
    <p:sldId id="297" r:id="rId13"/>
    <p:sldId id="293" r:id="rId14"/>
    <p:sldId id="283" r:id="rId15"/>
    <p:sldId id="282" r:id="rId16"/>
    <p:sldId id="302" r:id="rId17"/>
    <p:sldId id="284" r:id="rId18"/>
    <p:sldId id="309" r:id="rId19"/>
    <p:sldId id="303" r:id="rId20"/>
    <p:sldId id="292" r:id="rId21"/>
    <p:sldId id="295" r:id="rId22"/>
    <p:sldId id="280" r:id="rId23"/>
    <p:sldId id="263" r:id="rId24"/>
    <p:sldId id="277" r:id="rId25"/>
    <p:sldId id="278" r:id="rId26"/>
    <p:sldId id="286" r:id="rId27"/>
    <p:sldId id="285" r:id="rId28"/>
    <p:sldId id="301" r:id="rId29"/>
    <p:sldId id="310" r:id="rId30"/>
    <p:sldId id="287" r:id="rId31"/>
    <p:sldId id="288" r:id="rId32"/>
    <p:sldId id="289" r:id="rId33"/>
    <p:sldId id="296" r:id="rId34"/>
    <p:sldId id="290" r:id="rId35"/>
    <p:sldId id="311" r:id="rId36"/>
    <p:sldId id="312" r:id="rId37"/>
    <p:sldId id="298" r:id="rId38"/>
    <p:sldId id="308" r:id="rId39"/>
    <p:sldId id="294" r:id="rId40"/>
    <p:sldId id="314" r:id="rId41"/>
    <p:sldId id="269" r:id="rId42"/>
    <p:sldId id="271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://cs.wikipedia.org/wiki/Soubor:Ecballium_elaterium1.jpg" TargetMode="Externa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idenscernua.jpg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eracleum_mantegazzianum_lapinniemi.jpg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vouna%C5%BEka" TargetMode="External"/><Relationship Id="rId7" Type="http://schemas.openxmlformats.org/officeDocument/2006/relationships/hyperlink" Target="http://cs.wikipedia.org/wiki/Migrace_rostlin" TargetMode="External"/><Relationship Id="rId2" Type="http://schemas.openxmlformats.org/officeDocument/2006/relationships/hyperlink" Target="http://cs.wikipedia.org/wiki/Pch%C3%A1%C4%8D_obecn%C3%BDhttp:/cs.wikipedia.org/wiki/B%C4%9Blotr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ta%C4%8D%C3%AD_zob" TargetMode="External"/><Relationship Id="rId5" Type="http://schemas.openxmlformats.org/officeDocument/2006/relationships/hyperlink" Target="http://cs.wikipedia.org/wiki/Kukl%C3%ADk_(rod)" TargetMode="External"/><Relationship Id="rId4" Type="http://schemas.openxmlformats.org/officeDocument/2006/relationships/hyperlink" Target="http://cs.wikipedia.org/wiki/Tobolka_(plod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844824"/>
            <a:ext cx="7117180" cy="1470025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SEMENA A PLODY </a:t>
            </a:r>
            <a:br>
              <a:rPr lang="cs-CZ" sz="4400" b="1" dirty="0" smtClean="0"/>
            </a:br>
            <a:r>
              <a:rPr lang="cs-CZ" sz="4400" b="1" dirty="0" smtClean="0"/>
              <a:t>NA CESTÁCH</a:t>
            </a:r>
            <a:endParaRPr lang="cs-CZ" sz="4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77380"/>
            <a:ext cx="8280920" cy="1747964"/>
          </a:xfrm>
        </p:spPr>
        <p:txBody>
          <a:bodyPr>
            <a:noAutofit/>
          </a:bodyPr>
          <a:lstStyle/>
          <a:p>
            <a:pPr algn="ctr"/>
            <a:r>
              <a:rPr lang="cs-CZ" sz="2400" b="1" dirty="0" smtClean="0"/>
              <a:t>Výuková prezentace pro Seminář z přírodopisu</a:t>
            </a:r>
          </a:p>
          <a:p>
            <a:pPr algn="ctr"/>
            <a:r>
              <a:rPr lang="cs-CZ" sz="2400" b="1" dirty="0" smtClean="0"/>
              <a:t>Dokončeno 14. 11. 2012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5975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3528" y="1484784"/>
            <a:ext cx="8533829" cy="5184576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 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Autor: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Ing. Eva </a:t>
            </a:r>
            <a:r>
              <a:rPr lang="cs-CZ" sz="1400" dirty="0" err="1" smtClean="0">
                <a:solidFill>
                  <a:schemeClr val="tx1"/>
                </a:solidFill>
                <a:latin typeface="+mj-lt"/>
              </a:rPr>
              <a:t>Khorelová</a:t>
            </a: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VY_32_INOVACE_10_SPř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Téma: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Seminář </a:t>
            </a:r>
            <a:r>
              <a:rPr lang="cs-CZ" sz="1400" dirty="0" smtClean="0">
                <a:latin typeface="+mj-lt"/>
              </a:rPr>
              <a:t>z přírodopisu -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Semena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a poldy na cestách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Anotace: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Výuková prezentace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,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sloužící  k vysvětlení  procesu šíření semen</a:t>
            </a: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latin typeface="+mj-lt"/>
              </a:rPr>
              <a:t>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a plodů v krajině, obsahuje náměty pro samostatnou práci žáků.</a:t>
            </a: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0450" algn="l"/>
              </a:tabLst>
            </a:pP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Datum dokončení: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14. 11. 2012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7544" y="332656"/>
            <a:ext cx="828092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108584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  <a:noFill/>
        </p:spPr>
        <p:txBody>
          <a:bodyPr/>
          <a:lstStyle/>
          <a:p>
            <a:pPr algn="ctr"/>
            <a:r>
              <a:rPr lang="cs-CZ" b="1" dirty="0" smtClean="0"/>
              <a:t>Úkoly pro dnešní hodinu: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1"/>
            <a:ext cx="8496944" cy="5400600"/>
          </a:xfrm>
          <a:solidFill>
            <a:schemeClr val="accent6">
              <a:lumMod val="75000"/>
            </a:schemeClr>
          </a:solidFill>
        </p:spPr>
        <p:txBody>
          <a:bodyPr>
            <a:noAutofit/>
          </a:bodyPr>
          <a:lstStyle/>
          <a:p>
            <a:pPr>
              <a:buFont typeface="+mj-lt"/>
              <a:buAutoNum type="arabicParenR"/>
            </a:pPr>
            <a:r>
              <a:rPr lang="cs-CZ" sz="3200" dirty="0" smtClean="0"/>
              <a:t>Přinesené plody a semena roztřiďte  podle způsobu rozšiřování.</a:t>
            </a:r>
          </a:p>
          <a:p>
            <a:pPr>
              <a:buFont typeface="+mj-lt"/>
              <a:buAutoNum type="arabicParenR"/>
            </a:pPr>
            <a:r>
              <a:rPr lang="cs-CZ" sz="3200" dirty="0" smtClean="0"/>
              <a:t>Ze suchých semen a plodů zhotovte herbářové položky, popište je a vystavte pro ostatní žáky.</a:t>
            </a:r>
          </a:p>
          <a:p>
            <a:pPr>
              <a:buFont typeface="+mj-lt"/>
              <a:buAutoNum type="arabicParenR"/>
            </a:pPr>
            <a:r>
              <a:rPr lang="cs-CZ" sz="3200" dirty="0" smtClean="0"/>
              <a:t>Ke každému způsobu rozšiřování vytvořte ve své skupině  vysvětlující obrázek.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53263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Potřeby: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628800"/>
            <a:ext cx="7125112" cy="4680519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/>
              <a:t>l</a:t>
            </a:r>
            <a:r>
              <a:rPr lang="cs-CZ" sz="3200" dirty="0" smtClean="0"/>
              <a:t>iteratura k určování semen </a:t>
            </a:r>
            <a:r>
              <a:rPr lang="cs-CZ" sz="3200" dirty="0" smtClean="0"/>
              <a:t>     a </a:t>
            </a:r>
            <a:r>
              <a:rPr lang="cs-CZ" sz="3200" dirty="0" smtClean="0"/>
              <a:t>plodů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err="1" smtClean="0"/>
              <a:t>Petriho</a:t>
            </a:r>
            <a:r>
              <a:rPr lang="cs-CZ" sz="3200" dirty="0" smtClean="0"/>
              <a:t> misky na roztřídění materiálu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/>
              <a:t>b</a:t>
            </a:r>
            <a:r>
              <a:rPr lang="cs-CZ" sz="3200" dirty="0" smtClean="0"/>
              <a:t>ílé čtvrtky, igelitová fólie, kancelářská sešívačka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/>
              <a:t>p</a:t>
            </a:r>
            <a:r>
              <a:rPr lang="cs-CZ" sz="3200" dirty="0" smtClean="0"/>
              <a:t>otřeby na kreslení (pastelky, fixy, tempery, …..)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80563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Otázky k zamyšlení: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807361"/>
            <a:ext cx="8568952" cy="4573967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/>
              <a:t>Proč rostliny vytvářejí složité strategie pro rozšiřování semen do okolí?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Proč vlastně rostlina nevytvoří jen semena, ale plýtvá energií na tvorbu plodu?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Proč je zrovna podzim nejvhodnější doba pro pozorování procesů rozšiřování plodů?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7442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1844824"/>
            <a:ext cx="7125113" cy="924475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pPr algn="ctr"/>
            <a:r>
              <a:rPr lang="cs-CZ" b="1" dirty="0" smtClean="0"/>
              <a:t>NEJČASTĚJŠÍ ZPŮSOBY ŠÍŘENÍ SEMEN A PLODŮ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33537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125113" cy="924475"/>
          </a:xfrm>
        </p:spPr>
        <p:txBody>
          <a:bodyPr/>
          <a:lstStyle/>
          <a:p>
            <a:pPr algn="ctr"/>
            <a:r>
              <a:rPr lang="cs-CZ" b="1" dirty="0" err="1" smtClean="0"/>
              <a:t>Anemochorie</a:t>
            </a:r>
            <a:r>
              <a:rPr lang="cs-CZ" b="1" dirty="0" smtClean="0"/>
              <a:t> – </a:t>
            </a:r>
            <a:r>
              <a:rPr lang="cs-CZ" dirty="0" smtClean="0"/>
              <a:t>šíření větrem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496944" cy="5040559"/>
          </a:xfrm>
          <a:solidFill>
            <a:schemeClr val="accent6">
              <a:lumMod val="75000"/>
            </a:schemeClr>
          </a:solidFill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/>
              <a:t>Mnoho rostlin využívá pro šíření semen proudění vzduchu.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Je to nejběžnější způsob v otevřené krajině – stepi, pouště, v lesích není častý.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Semena rostlin jsou buď velmi malá, nebo mají k létání chmýří, blanité lemy, či přímo křídla.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88182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Ucitel\Desktop\Vlastní fotografie prezentace\cesty semen a plodů\DSCN2558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284984"/>
            <a:ext cx="4764021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3847" y="237996"/>
            <a:ext cx="3820988" cy="304698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Nejznámější rostlina využívající </a:t>
            </a:r>
            <a:r>
              <a:rPr lang="cs-CZ" sz="2400" b="1" dirty="0" err="1" smtClean="0"/>
              <a:t>anemochorii</a:t>
            </a:r>
            <a:r>
              <a:rPr lang="cs-CZ" sz="2400" dirty="0" smtClean="0"/>
              <a:t> je </a:t>
            </a:r>
            <a:r>
              <a:rPr lang="cs-CZ" sz="2400" b="1" dirty="0" smtClean="0"/>
              <a:t>pampeliška lékařská</a:t>
            </a:r>
            <a:r>
              <a:rPr lang="cs-CZ" sz="2400" dirty="0" smtClean="0"/>
              <a:t>. Její chmýr slouží jako padák, ale také plovák, pokud dopadne nažka do vody.</a:t>
            </a:r>
            <a:endParaRPr lang="cs-CZ" sz="2400" dirty="0"/>
          </a:p>
        </p:txBody>
      </p:sp>
      <p:pic>
        <p:nvPicPr>
          <p:cNvPr id="8194" name="Picture 2" descr="C:\Users\Ucitel\Desktop\Vlastní fotografie prezentace\cesty semen a plodů\DSCN2467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00500" y="16064"/>
            <a:ext cx="5143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968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Desktop\Vlastní fotografie prezentace\Nákresy\nákresy\mys_mapa_0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3" y="-7315"/>
            <a:ext cx="5004048" cy="6854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3847" y="1700808"/>
            <a:ext cx="3820988" cy="193899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Obrázek plodů využívajících k rozšiřování </a:t>
            </a:r>
            <a:r>
              <a:rPr lang="cs-CZ" sz="2400" b="1" dirty="0" err="1" smtClean="0"/>
              <a:t>anemochorii</a:t>
            </a:r>
            <a:r>
              <a:rPr lang="cs-CZ" sz="2400" dirty="0" smtClean="0"/>
              <a:t> může vypadat třeba takto.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747116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citel\Desktop\Vlastní fotografie prezentace\cesty semen a plodů\DSCN2485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82472" y="1019333"/>
            <a:ext cx="7740352" cy="580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229912"/>
            <a:ext cx="8658240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Pcháč obecný </a:t>
            </a:r>
            <a:r>
              <a:rPr lang="cs-CZ" sz="2800" dirty="0" smtClean="0"/>
              <a:t>se rozmnožuje nažkami </a:t>
            </a:r>
          </a:p>
          <a:p>
            <a:pPr algn="ctr"/>
            <a:r>
              <a:rPr lang="cs-CZ" sz="2800" dirty="0" smtClean="0"/>
              <a:t>s chmýrem až 3 cm dlouhým.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3781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Desktop\Vlastní fotografie prezentace\cesty semen a plodů\DSCN2449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214755"/>
            <a:ext cx="6948264" cy="5211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Desktop\Vlastní fotografie prezentace\cesty semen a plodů\DSCN2551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0" y="3429000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60648"/>
            <a:ext cx="8568952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Plamének plotní </a:t>
            </a:r>
            <a:r>
              <a:rPr lang="cs-CZ" sz="2800" dirty="0" smtClean="0"/>
              <a:t>má až 2 cm dlouhý pérovitý přívěsek.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4709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Ucitel\Desktop\Vlastní fotografie prezentace\cesty semen a plodů\DSCN252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6200000">
            <a:off x="3143249" y="857247"/>
            <a:ext cx="6858001" cy="514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5" name="Picture 3" descr="C:\Users\Ucitel\Desktop\Vlastní fotografie prezentace\cesty semen a plodů\DSCN2562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284984"/>
            <a:ext cx="4764021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830" y="0"/>
            <a:ext cx="8712968" cy="13849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Dochan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psárkovitý</a:t>
            </a:r>
            <a:r>
              <a:rPr lang="cs-CZ" sz="2800" b="1" dirty="0" smtClean="0"/>
              <a:t> </a:t>
            </a:r>
            <a:r>
              <a:rPr lang="cs-CZ" sz="2800" dirty="0" smtClean="0"/>
              <a:t>je okrasná travina, jejíž lehoučké plody mají dlouhé osiny. Těmi se mohou samy zav</a:t>
            </a:r>
            <a:r>
              <a:rPr lang="cs-CZ" sz="2400" dirty="0" smtClean="0"/>
              <a:t>rtávat do země</a:t>
            </a:r>
            <a:r>
              <a:rPr lang="cs-CZ" sz="2800" dirty="0" smtClean="0"/>
              <a:t>, nebo plavou.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14746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Ucitel\Desktop\Vlastní fotografie prezentace\cesty semen a plodů\DSCN251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87825" y="2261033"/>
            <a:ext cx="6129290" cy="4596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188640"/>
            <a:ext cx="8424936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Zlatobýl kanadský </a:t>
            </a:r>
            <a:r>
              <a:rPr lang="cs-CZ" sz="2800" dirty="0" smtClean="0"/>
              <a:t>produkuje obrovské množství nažek s hustým chmýřím.</a:t>
            </a:r>
            <a:endParaRPr lang="cs-CZ" sz="2800" dirty="0"/>
          </a:p>
        </p:txBody>
      </p:sp>
      <p:pic>
        <p:nvPicPr>
          <p:cNvPr id="16387" name="Picture 3" descr="C:\Users\Ucitel\Desktop\Vlastní fotografie prezentace\cesty semen a plodů\DSCN2508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142747"/>
            <a:ext cx="4286440" cy="5715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30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Ucitel\Desktop\Vlastní fotografie prezentace\cesty semen a plodů\DSCN248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2276872"/>
            <a:ext cx="3435846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Ucitel\Desktop\Vlastní fotografie prezentace\cesty semen a plodů\DSCN2439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42229" y="1861666"/>
            <a:ext cx="6601771" cy="499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8909" y="332656"/>
            <a:ext cx="8496944" cy="13849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Bělotrn kulatohlavý </a:t>
            </a:r>
            <a:r>
              <a:rPr lang="cs-CZ" sz="2800" dirty="0" smtClean="0"/>
              <a:t>má ochmýřené </a:t>
            </a:r>
            <a:r>
              <a:rPr lang="cs-CZ" sz="2800" dirty="0" err="1" smtClean="0"/>
              <a:t>pětižeberné</a:t>
            </a:r>
            <a:r>
              <a:rPr lang="cs-CZ" sz="2800" dirty="0" smtClean="0"/>
              <a:t> nažky, které se z květenství postupně oddělují.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51497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citel\Desktop\Vlastní fotografie prezentace\cesty semen a plodů\DSCN245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83701" y="1412776"/>
            <a:ext cx="7260299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citel\Desktop\Vlastní fotografie prezentace\cesty semen a plodů\DSCN2451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5869160" y="1124744"/>
            <a:ext cx="4860032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citel\Desktop\Vlastní fotografie prezentace\cesty semen a plodů\DSCN2548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0800000">
            <a:off x="8344" y="3401616"/>
            <a:ext cx="460851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170637"/>
            <a:ext cx="8424936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Javor mléč</a:t>
            </a:r>
            <a:r>
              <a:rPr lang="cs-CZ" sz="2800" dirty="0" smtClean="0"/>
              <a:t> má okřídlené dvounažky svírající tupý úhel.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5427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Users\Ucitel\Desktop\Vlastní fotografie prezentace\cesty semen a plodů\DSCN254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7808" y="773618"/>
            <a:ext cx="8100392" cy="607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188640"/>
            <a:ext cx="8568952" cy="13849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Semena </a:t>
            </a:r>
            <a:r>
              <a:rPr lang="cs-CZ" sz="2800" b="1" dirty="0" smtClean="0"/>
              <a:t>smrku ztepilého </a:t>
            </a:r>
            <a:r>
              <a:rPr lang="cs-CZ" sz="2800" dirty="0" smtClean="0"/>
              <a:t>jsou opatřena křidélkem, díky němuž se také zavrtávají </a:t>
            </a:r>
          </a:p>
          <a:p>
            <a:pPr algn="ctr"/>
            <a:r>
              <a:rPr lang="cs-CZ" sz="2800" dirty="0" smtClean="0"/>
              <a:t>do půdy.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8839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Ucitel\Desktop\Vlastní fotografie prezentace\cesty semen a plodů\DSCN247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25134" y="719883"/>
            <a:ext cx="4618865" cy="6158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42830"/>
            <a:ext cx="8784976" cy="13849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Vítr využívá i </a:t>
            </a:r>
            <a:r>
              <a:rPr lang="cs-CZ" sz="2800" b="1" dirty="0" smtClean="0"/>
              <a:t>knotovka bílá</a:t>
            </a:r>
            <a:r>
              <a:rPr lang="cs-CZ" sz="2800" dirty="0" smtClean="0"/>
              <a:t>. Při závanu větru </a:t>
            </a:r>
            <a:r>
              <a:rPr lang="cs-CZ" sz="2800" b="1" dirty="0" smtClean="0"/>
              <a:t>trousí</a:t>
            </a:r>
            <a:r>
              <a:rPr lang="cs-CZ" sz="2800" dirty="0" smtClean="0"/>
              <a:t> semena do svého okolí. Někdy se označuje za </a:t>
            </a:r>
            <a:r>
              <a:rPr lang="cs-CZ" sz="2800" b="1" dirty="0" smtClean="0"/>
              <a:t>vrhače</a:t>
            </a:r>
            <a:r>
              <a:rPr lang="cs-CZ" sz="2800" dirty="0" smtClean="0"/>
              <a:t> stejně jako mák.</a:t>
            </a:r>
            <a:endParaRPr lang="cs-CZ" sz="2800" dirty="0"/>
          </a:p>
        </p:txBody>
      </p:sp>
      <p:pic>
        <p:nvPicPr>
          <p:cNvPr id="9219" name="Picture 3" descr="C:\Users\Ucitel\Desktop\Vlastní fotografie prezentace\cesty semen a plodů\DSCN2517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2489467"/>
            <a:ext cx="5820139" cy="436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62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Autochorie</a:t>
            </a:r>
            <a:r>
              <a:rPr lang="cs-CZ" b="1" dirty="0" smtClean="0"/>
              <a:t> - </a:t>
            </a:r>
            <a:r>
              <a:rPr lang="cs-CZ" dirty="0" err="1" smtClean="0"/>
              <a:t>samošíření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01959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/>
              <a:t>Některá semena se nedostanou od mateřské rostliny příliš daleko.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Často kulatá semena prostě vypadnou z plodu a rozkutálejí se.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Některé rostliny dokáží semena střílet  do okolí (netýkavka).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04039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C:\Users\Ucitel\Desktop\Vlastní fotografie prezentace\cesty semen a plodů\DSCN255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7868" y="1676757"/>
            <a:ext cx="6948264" cy="5211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5212" y="156054"/>
            <a:ext cx="8496944" cy="181588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Brukev zelná </a:t>
            </a:r>
            <a:r>
              <a:rPr lang="cs-CZ" sz="2800" dirty="0" smtClean="0"/>
              <a:t>má mezi dvěma chlopněmi šešule blanitou přepážku a kulatá semena. </a:t>
            </a:r>
          </a:p>
          <a:p>
            <a:pPr algn="ctr"/>
            <a:r>
              <a:rPr lang="cs-CZ" sz="2800" dirty="0" smtClean="0"/>
              <a:t>V době zralosti se vlivem napětí plod rozpadá </a:t>
            </a:r>
          </a:p>
          <a:p>
            <a:pPr algn="ctr"/>
            <a:r>
              <a:rPr lang="cs-CZ" sz="2800" dirty="0" smtClean="0"/>
              <a:t>a semena </a:t>
            </a:r>
            <a:r>
              <a:rPr lang="cs-CZ" sz="2800" b="1" dirty="0" smtClean="0"/>
              <a:t>vypadnou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10467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Ucitel\Desktop\Vlastní fotografie prezentace\cesty semen a plodů\DSCN247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95669" y="1196752"/>
            <a:ext cx="7548331" cy="566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Ucitel\Desktop\Vlastní fotografie prezentace\cesty semen a plodů\DSCN2478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273828" cy="436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166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Ucitel\Desktop\Vlastní fotografie prezentace\cesty semen a plodů\DSCN249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5311518" y="3025519"/>
            <a:ext cx="4379979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88640"/>
            <a:ext cx="8568952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Lusky </a:t>
            </a:r>
            <a:r>
              <a:rPr lang="cs-CZ" sz="2800" b="1" dirty="0" smtClean="0"/>
              <a:t>sóji luštinaté </a:t>
            </a:r>
            <a:r>
              <a:rPr lang="cs-CZ" sz="2800" dirty="0" smtClean="0"/>
              <a:t>v době zralosti prasknou a semena se vysypou. </a:t>
            </a:r>
            <a:endParaRPr lang="cs-CZ" sz="2800" dirty="0"/>
          </a:p>
        </p:txBody>
      </p:sp>
      <p:pic>
        <p:nvPicPr>
          <p:cNvPr id="14339" name="Picture 3" descr="C:\Users\Ucitel\Desktop\Vlastní fotografie prezentace\cesty semen a plodů\DSCN2502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147652"/>
            <a:ext cx="6613772" cy="4960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11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385533"/>
            <a:ext cx="8640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  <a:latin typeface="Constantia"/>
              </a:rPr>
              <a:t>Kurt </a:t>
            </a:r>
            <a:r>
              <a:rPr lang="cs-CZ" sz="1200" dirty="0" err="1" smtClean="0">
                <a:solidFill>
                  <a:prstClr val="black"/>
                </a:solidFill>
                <a:latin typeface="Constantia"/>
              </a:rPr>
              <a:t>Stueber</a:t>
            </a:r>
            <a:r>
              <a:rPr lang="cs-CZ" sz="1200" dirty="0" smtClean="0">
                <a:solidFill>
                  <a:prstClr val="black"/>
                </a:solidFill>
                <a:latin typeface="Constantia"/>
              </a:rPr>
              <a:t>, </a:t>
            </a:r>
            <a:r>
              <a:rPr lang="cs-CZ" sz="1200" dirty="0">
                <a:solidFill>
                  <a:prstClr val="black"/>
                </a:solidFill>
                <a:latin typeface="Constantia"/>
              </a:rPr>
              <a:t>[cit. 2012-11-11], dostupné pod licencí  </a:t>
            </a:r>
            <a:r>
              <a:rPr lang="cs-CZ" sz="1200" dirty="0" err="1">
                <a:solidFill>
                  <a:prstClr val="black"/>
                </a:solidFill>
                <a:latin typeface="Constantia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Constantia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Constantia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Constantia"/>
              </a:rPr>
              <a:t> na www.: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latin typeface="Constantia"/>
                <a:hlinkClick r:id="rId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Constantia"/>
                <a:hlinkClick r:id="rId2"/>
              </a:rPr>
              <a:t>cs.wikipedia.org/wiki/Soubor:Ecballium_elaterium1.jpg</a:t>
            </a:r>
            <a:endParaRPr lang="cs-CZ" sz="1200" dirty="0">
              <a:solidFill>
                <a:prstClr val="black"/>
              </a:solidFill>
              <a:latin typeface="Constantia"/>
            </a:endParaRP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34825" y="751161"/>
            <a:ext cx="7512496" cy="5634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88640"/>
            <a:ext cx="8640960" cy="13849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Tykvice stříkavá </a:t>
            </a:r>
            <a:r>
              <a:rPr lang="cs-CZ" sz="2800" dirty="0" smtClean="0"/>
              <a:t>vystřelí celý obsah plodu </a:t>
            </a:r>
          </a:p>
          <a:p>
            <a:pPr algn="ctr"/>
            <a:r>
              <a:rPr lang="cs-CZ" sz="2800" dirty="0" smtClean="0"/>
              <a:t>na vzdálenost až 10 m zvláště po dotyku. Roste v Jižní Evropě.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8733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Zoochorie</a:t>
            </a:r>
            <a:r>
              <a:rPr lang="cs-CZ" b="1" dirty="0" smtClean="0"/>
              <a:t> – přenos živočichy</a:t>
            </a:r>
            <a:br>
              <a:rPr lang="cs-CZ" b="1" dirty="0" smtClean="0"/>
            </a:br>
            <a:r>
              <a:rPr lang="cs-CZ" b="1" dirty="0" err="1" smtClean="0"/>
              <a:t>Epizoochorie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07361"/>
            <a:ext cx="8640960" cy="4051437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/>
              <a:t>Semena či plody jsou „černými pasažéry“ živočichů.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Na povrchu mají háčky, ostny, jsou lepivá , nebo se s blátem přilepí živočichům na nohy.</a:t>
            </a:r>
            <a:endParaRPr lang="cs-CZ" sz="3200" dirty="0"/>
          </a:p>
          <a:p>
            <a:pPr>
              <a:buFont typeface="Wingdings" pitchFamily="2" charset="2"/>
              <a:buChar char="§"/>
            </a:pP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434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2000" y="1319510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62000" y="6396335"/>
            <a:ext cx="7620000" cy="461665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  <a:latin typeface="Constantia"/>
              </a:rPr>
              <a:t>Steve</a:t>
            </a:r>
            <a:r>
              <a:rPr lang="cs-CZ" sz="1200" dirty="0" smtClean="0">
                <a:solidFill>
                  <a:prstClr val="black"/>
                </a:solidFill>
                <a:latin typeface="Constantia"/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  <a:latin typeface="Constantia"/>
              </a:rPr>
              <a:t>Hurst</a:t>
            </a:r>
            <a:r>
              <a:rPr lang="cs-CZ" sz="1200" dirty="0" smtClean="0">
                <a:solidFill>
                  <a:prstClr val="black"/>
                </a:solidFill>
                <a:latin typeface="Constantia"/>
              </a:rPr>
              <a:t>, </a:t>
            </a:r>
            <a:r>
              <a:rPr lang="cs-CZ" sz="1200" dirty="0">
                <a:solidFill>
                  <a:prstClr val="black"/>
                </a:solidFill>
                <a:latin typeface="Constantia"/>
              </a:rPr>
              <a:t>[cit. </a:t>
            </a:r>
            <a:r>
              <a:rPr lang="cs-CZ" sz="1200" dirty="0" smtClean="0">
                <a:solidFill>
                  <a:prstClr val="black"/>
                </a:solidFill>
                <a:latin typeface="Constantia"/>
              </a:rPr>
              <a:t>2012-11-11</a:t>
            </a:r>
            <a:r>
              <a:rPr lang="cs-CZ" sz="1200" dirty="0">
                <a:solidFill>
                  <a:prstClr val="black"/>
                </a:solidFill>
                <a:latin typeface="Constantia"/>
              </a:rPr>
              <a:t>], dostupné </a:t>
            </a:r>
            <a:r>
              <a:rPr lang="cs-CZ" sz="1200" dirty="0" smtClean="0">
                <a:solidFill>
                  <a:prstClr val="black"/>
                </a:solidFill>
                <a:latin typeface="Constantia"/>
              </a:rPr>
              <a:t>na </a:t>
            </a:r>
            <a:r>
              <a:rPr lang="cs-CZ" sz="1200" dirty="0">
                <a:solidFill>
                  <a:prstClr val="black"/>
                </a:solidFill>
                <a:latin typeface="Constantia"/>
              </a:rPr>
              <a:t>www.: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latin typeface="Constantia"/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Constantia"/>
                <a:hlinkClick r:id="rId3"/>
              </a:rPr>
              <a:t>cs.wikipedia.org/wiki/Soubor:Bidenscernua.jpg</a:t>
            </a:r>
            <a:endParaRPr lang="cs-CZ" sz="1200" dirty="0">
              <a:solidFill>
                <a:prstClr val="black"/>
              </a:solidFill>
              <a:latin typeface="Constantia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62000" y="476672"/>
            <a:ext cx="7770440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Nažky </a:t>
            </a:r>
            <a:r>
              <a:rPr lang="cs-CZ" sz="2800" b="1" dirty="0" smtClean="0"/>
              <a:t>dvouzubce </a:t>
            </a:r>
            <a:r>
              <a:rPr lang="cs-CZ" sz="2800" b="1" dirty="0" err="1" smtClean="0"/>
              <a:t>nícího</a:t>
            </a:r>
            <a:r>
              <a:rPr lang="cs-CZ" sz="2800" b="1" dirty="0" smtClean="0"/>
              <a:t> </a:t>
            </a:r>
            <a:r>
              <a:rPr lang="cs-CZ" sz="2800" dirty="0" smtClean="0"/>
              <a:t>si z vycházek na okrajích lesů můžete přinést na oděvu.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01958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7" name="Picture 3" descr="C:\Users\Ucitel\Desktop\Vlastní fotografie prezentace\cesty semen a plodů\DSCN2432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679923"/>
            <a:ext cx="5868144" cy="4401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8859" y="260648"/>
            <a:ext cx="8784976" cy="13849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Lopuch plstnatý </a:t>
            </a:r>
            <a:r>
              <a:rPr lang="cs-CZ" sz="2800" dirty="0" smtClean="0"/>
              <a:t>má na zákrovních listenech háčky, kterými se přichytí v srsti zvířete, či oděvu člověka.</a:t>
            </a:r>
            <a:endParaRPr lang="cs-CZ" sz="2800" dirty="0"/>
          </a:p>
        </p:txBody>
      </p:sp>
      <p:pic>
        <p:nvPicPr>
          <p:cNvPr id="26626" name="Picture 2" descr="C:\Users\Ucitel\Desktop\Vlastní fotografie prezentace\cesty semen a plodů\DSCN2430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0" y="3429000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5074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citel\Desktop\Vlastní fotografie prezentace\cesty semen a plodů\DSCN245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00500" y="0"/>
            <a:ext cx="5143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143634"/>
            <a:ext cx="8568952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Kuklík  městský </a:t>
            </a:r>
            <a:r>
              <a:rPr lang="cs-CZ" sz="2800" dirty="0" smtClean="0"/>
              <a:t>má nažky s dlouhým </a:t>
            </a:r>
            <a:r>
              <a:rPr lang="cs-CZ" sz="2800" dirty="0" err="1" smtClean="0"/>
              <a:t>zobánkem</a:t>
            </a:r>
            <a:r>
              <a:rPr lang="cs-CZ" sz="2800" dirty="0" smtClean="0"/>
              <a:t>, který má na konci háček.</a:t>
            </a:r>
            <a:endParaRPr lang="cs-CZ" sz="2800" dirty="0"/>
          </a:p>
        </p:txBody>
      </p:sp>
      <p:pic>
        <p:nvPicPr>
          <p:cNvPr id="5123" name="Picture 3" descr="C:\Users\Ucitel\Desktop\Vlastní fotografie prezentace\cesty semen a plodů\DSCN2556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-666171" y="2237497"/>
            <a:ext cx="5280573" cy="3960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72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citel\Desktop\Vlastní fotografie prezentace\cesty semen a plodů\DSCN2454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7584" y="1187370"/>
            <a:ext cx="7560840" cy="5670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16632"/>
            <a:ext cx="8712968" cy="13849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Výborně drží například v srsti psa a může se tak dostat na velké vzdálenosti od mateřské rostliny.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0639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Users\Ucitel\Desktop\Vlastní fotografie prezentace\cesty semen a plodů\DSCN254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0080" y="836712"/>
            <a:ext cx="8028384" cy="602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278779"/>
            <a:ext cx="8424936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Stejný systém používá </a:t>
            </a:r>
            <a:r>
              <a:rPr lang="cs-CZ" sz="2800" b="1" dirty="0" smtClean="0"/>
              <a:t>řepík lékařský.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2166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125113" cy="924475"/>
          </a:xfrm>
        </p:spPr>
        <p:txBody>
          <a:bodyPr/>
          <a:lstStyle/>
          <a:p>
            <a:pPr algn="ctr"/>
            <a:r>
              <a:rPr lang="cs-CZ" b="1" dirty="0" err="1" smtClean="0"/>
              <a:t>Endozoochorie</a:t>
            </a:r>
            <a:r>
              <a:rPr lang="cs-CZ" dirty="0" smtClean="0"/>
              <a:t> – rostlina se nechá sníst živočichem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568952" cy="5256584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/>
              <a:t>Dužnaté plody (peckovice, malvice, bobule) projdou trávicím ústrojím živočicha.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Stráveno je dužnaté </a:t>
            </a:r>
            <a:r>
              <a:rPr lang="cs-CZ" sz="3200" dirty="0"/>
              <a:t>oplodí a semeno vyjde neporušené </a:t>
            </a:r>
            <a:r>
              <a:rPr lang="cs-CZ" sz="3200" dirty="0" smtClean="0"/>
              <a:t>ven s výkaly. 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Některé suché plody jsou sice stráveny celé (lískový ořech, žalud), ale živočichové, dělající si zásoby, na některé zapomenou (sojka obecná).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4839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Ucitel\Desktop\Vlastní fotografie prezentace\cesty semen a plodů\DSCN2486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5576" y="944724"/>
            <a:ext cx="7884368" cy="591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0"/>
            <a:ext cx="7884368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Některé rostliny lákají ke konzumaci </a:t>
            </a:r>
            <a:r>
              <a:rPr lang="cs-CZ" sz="2800" b="1" dirty="0" smtClean="0"/>
              <a:t>barvou</a:t>
            </a:r>
            <a:r>
              <a:rPr lang="cs-CZ" sz="2800" dirty="0" smtClean="0"/>
              <a:t>, či </a:t>
            </a:r>
            <a:r>
              <a:rPr lang="cs-CZ" sz="2800" b="1" dirty="0" smtClean="0"/>
              <a:t>chutí</a:t>
            </a:r>
            <a:r>
              <a:rPr lang="cs-CZ" sz="2800" dirty="0" smtClean="0"/>
              <a:t> plodů.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60488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C:\Users\Ucitel\Desktop\Vlastní fotografie prezentace\cesty semen a plodů\DSCN2428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1824" y="782706"/>
            <a:ext cx="8100392" cy="607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1824" y="188640"/>
            <a:ext cx="8100392" cy="13849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Hloh obecný </a:t>
            </a:r>
            <a:r>
              <a:rPr lang="cs-CZ" sz="2800" dirty="0" smtClean="0"/>
              <a:t>má v malvicích hodně cukrů</a:t>
            </a:r>
          </a:p>
          <a:p>
            <a:pPr algn="ctr"/>
            <a:r>
              <a:rPr lang="cs-CZ" sz="2800" dirty="0" smtClean="0"/>
              <a:t>i vitamínů. Nestrávená semena rozšiřují živočichové na velké vzdálenosti.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531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Picture 3" descr="C:\Users\Ucitel\Desktop\Vlastní fotografie prezentace\cesty semen a plodů\DSCN2506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19872" y="1864850"/>
            <a:ext cx="5724128" cy="429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48968"/>
            <a:ext cx="9144000" cy="181588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Plody </a:t>
            </a:r>
            <a:r>
              <a:rPr lang="cs-CZ" sz="2800" b="1" dirty="0" smtClean="0"/>
              <a:t>brslenu evropského </a:t>
            </a:r>
            <a:r>
              <a:rPr lang="cs-CZ" sz="2800" dirty="0" smtClean="0"/>
              <a:t>jsou </a:t>
            </a:r>
            <a:r>
              <a:rPr lang="cs-CZ" sz="2800" b="1" dirty="0" smtClean="0"/>
              <a:t>jedovaté</a:t>
            </a:r>
            <a:r>
              <a:rPr lang="cs-CZ" sz="2800" dirty="0" smtClean="0"/>
              <a:t>!!!</a:t>
            </a:r>
          </a:p>
          <a:p>
            <a:pPr algn="ctr"/>
            <a:r>
              <a:rPr lang="cs-CZ" sz="2800" dirty="0" smtClean="0"/>
              <a:t>Přesto vídáte ptáky, jak se jimi živí. Pro ně jsou čtyřpouzdré tobolky s dužnatými semeny neškodné. Snesou i 1000x více jedu než my.</a:t>
            </a:r>
            <a:endParaRPr lang="cs-CZ" sz="2800" dirty="0"/>
          </a:p>
        </p:txBody>
      </p:sp>
      <p:pic>
        <p:nvPicPr>
          <p:cNvPr id="15362" name="Picture 2" descr="C:\Users\Ucitel\Desktop\Vlastní fotografie prezentace\cesty semen a plodů\DSCN2503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2942547"/>
            <a:ext cx="5220072" cy="391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6677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Ucitel\Desktop\Vlastní fotografie prezentace\cesty semen a plodů\DSCN252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9592" y="1475198"/>
            <a:ext cx="7200800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88640"/>
            <a:ext cx="8784976" cy="13849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Ptačí zob obecný </a:t>
            </a:r>
            <a:r>
              <a:rPr lang="cs-CZ" sz="2800" dirty="0" smtClean="0"/>
              <a:t>má černé bobule pro člověka </a:t>
            </a:r>
            <a:r>
              <a:rPr lang="cs-CZ" sz="2800" b="1" dirty="0" smtClean="0"/>
              <a:t>mírně jedovaté</a:t>
            </a:r>
            <a:r>
              <a:rPr lang="cs-CZ" sz="2800" dirty="0" smtClean="0"/>
              <a:t>, ale ptáky hojně vyhledávané.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88211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Ucitel\Desktop\Vlastní fotografie prezentace\cesty semen a plodů\DSCN2456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3568" y="1349388"/>
            <a:ext cx="7344816" cy="550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5441" y="260648"/>
            <a:ext cx="8424936" cy="13849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Semeno </a:t>
            </a:r>
            <a:r>
              <a:rPr lang="cs-CZ" sz="2800" b="1" dirty="0" smtClean="0"/>
              <a:t>jírovce maďalu </a:t>
            </a:r>
            <a:r>
              <a:rPr lang="cs-CZ" sz="2800" dirty="0" smtClean="0"/>
              <a:t>vyloupnuté z ostnité tobolky bývá zcela stráveno. Některé ale zůstane zapomenuto.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01623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68952" cy="924475"/>
          </a:xfrm>
          <a:noFill/>
        </p:spPr>
        <p:txBody>
          <a:bodyPr/>
          <a:lstStyle/>
          <a:p>
            <a:pPr algn="ctr"/>
            <a:r>
              <a:rPr lang="cs-CZ" b="1" dirty="0" err="1" smtClean="0"/>
              <a:t>Antropochorie</a:t>
            </a:r>
            <a:r>
              <a:rPr lang="cs-CZ" dirty="0" smtClean="0"/>
              <a:t> – šíření pomocí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/>
              <a:t>s</a:t>
            </a:r>
            <a:r>
              <a:rPr lang="cs-CZ" sz="3200" dirty="0" smtClean="0"/>
              <a:t>tejně jako ostatní živočichové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/>
              <a:t>ú</a:t>
            </a:r>
            <a:r>
              <a:rPr lang="cs-CZ" sz="3200" dirty="0" smtClean="0"/>
              <a:t>myslné rozšiřování – dovoz z cizích oblastí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/>
              <a:t>n</a:t>
            </a:r>
            <a:r>
              <a:rPr lang="cs-CZ" sz="3200" dirty="0" smtClean="0"/>
              <a:t>eúmyslné rozšiřování – příměs osiva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42242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873" y="0"/>
            <a:ext cx="5132753" cy="6843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0533" y="692696"/>
            <a:ext cx="3577002" cy="353943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Bolševník velkolepý </a:t>
            </a:r>
            <a:r>
              <a:rPr lang="cs-CZ" sz="2800" dirty="0" smtClean="0"/>
              <a:t>byl </a:t>
            </a:r>
          </a:p>
          <a:p>
            <a:pPr algn="ctr"/>
            <a:r>
              <a:rPr lang="cs-CZ" sz="2800" dirty="0" smtClean="0"/>
              <a:t>do Evropy dovezen jako okrasná rostlina, ale zplaněl a je nyní považován za </a:t>
            </a:r>
            <a:r>
              <a:rPr lang="cs-CZ" sz="2800" b="1" dirty="0" smtClean="0"/>
              <a:t>invazivní druh.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85371" y="621166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  <a:latin typeface="Constantia"/>
              </a:rPr>
              <a:t>Teemu</a:t>
            </a:r>
            <a:r>
              <a:rPr lang="cs-CZ" sz="1200" dirty="0" smtClean="0">
                <a:solidFill>
                  <a:prstClr val="black"/>
                </a:solidFill>
                <a:latin typeface="Constantia"/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  <a:latin typeface="Constantia"/>
              </a:rPr>
              <a:t>Maki</a:t>
            </a:r>
            <a:r>
              <a:rPr lang="cs-CZ" sz="1200" dirty="0" smtClean="0">
                <a:solidFill>
                  <a:prstClr val="black"/>
                </a:solidFill>
                <a:latin typeface="Constantia"/>
              </a:rPr>
              <a:t>, </a:t>
            </a:r>
            <a:r>
              <a:rPr lang="cs-CZ" sz="1200" dirty="0">
                <a:solidFill>
                  <a:prstClr val="black"/>
                </a:solidFill>
                <a:latin typeface="Constantia"/>
              </a:rPr>
              <a:t>[cit. 2012-11-11], dostupné na www.: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cs.wikipedia.org/wiki/Soubor:Heracleum_mantegazzianum_lapinniemi.jpg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9679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Users\Ucitel\Desktop\Vlastní fotografie prezentace\cesty semen a plodů\DSCN253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6200000">
            <a:off x="-685512" y="2081042"/>
            <a:ext cx="5484101" cy="411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59" name="Picture 3" descr="C:\Users\Ucitel\Desktop\Khorelova\Vlastní tvorba,obrazy a další\podzimní tvorba\DSCN2414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71800" y="2078850"/>
            <a:ext cx="6372200" cy="477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188640"/>
            <a:ext cx="8640960" cy="13849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Mochyně židovská </a:t>
            </a:r>
            <a:r>
              <a:rPr lang="cs-CZ" sz="2800" dirty="0" smtClean="0"/>
              <a:t>– plody často rozšiřuje člověk, používá je k aranžování, v době zralosti jsou jedlé.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59190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Hydrochorie</a:t>
            </a:r>
            <a:r>
              <a:rPr lang="cs-CZ" dirty="0" smtClean="0"/>
              <a:t> – rozšiřování pomocí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07361"/>
            <a:ext cx="8064895" cy="4501959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/>
              <a:t>Většinou ji využívají vodní a bahenní rostliny, jejichž semena  plavou. 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Semena mají vzduchem vyplněné výrůstky (leknín), nebo korkové lišty.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Některá semena využívají energie dešťových kapek, které je odrazí daleko od mateřské rostliny.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2448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0065" y="980728"/>
            <a:ext cx="3364138" cy="397031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Penízek rolní </a:t>
            </a:r>
            <a:r>
              <a:rPr lang="cs-CZ" sz="2800" dirty="0" smtClean="0"/>
              <a:t>vytváří ploché šešule, které prostředkem pukají. Obnažená semena vymršťují dopadající dešťové kapky. </a:t>
            </a:r>
            <a:endParaRPr lang="cs-CZ" sz="2800" dirty="0"/>
          </a:p>
        </p:txBody>
      </p:sp>
      <p:pic>
        <p:nvPicPr>
          <p:cNvPr id="12291" name="Picture 3" descr="C:\Users\Ucitel\Desktop\Vlastní fotografie prezentace\cesty semen a plodů\DSCN251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00500" y="0"/>
            <a:ext cx="5143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8815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9019"/>
            <a:ext cx="7125113" cy="924475"/>
          </a:xfrm>
        </p:spPr>
        <p:txBody>
          <a:bodyPr/>
          <a:lstStyle/>
          <a:p>
            <a:pPr algn="ctr"/>
            <a:r>
              <a:rPr lang="cs-CZ" b="1" dirty="0" smtClean="0"/>
              <a:t>Zpracování herbářové položky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99810"/>
            <a:ext cx="8712968" cy="5958190"/>
          </a:xfrm>
          <a:solidFill>
            <a:schemeClr val="accent6">
              <a:lumMod val="75000"/>
            </a:schemeClr>
          </a:solidFill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Pro každý vzorek si připravte čtvrtku A5.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Na ni připevněte vzorek suchých plodů uzavřený do igelitového obalu, připevněte sešívačkou. Dužnaté či malé plody a semena můžete přímo přilepit průsvitnou izolepou.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Ke každé rostlině vytvořte štítek s popisem:</a:t>
            </a:r>
          </a:p>
          <a:p>
            <a:pPr marL="0" indent="0">
              <a:buNone/>
            </a:pPr>
            <a:r>
              <a:rPr lang="cs-CZ" sz="2800" dirty="0" smtClean="0"/>
              <a:t>	 – botanický název rostliny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 - botanický název plodu, jeho popis</a:t>
            </a:r>
          </a:p>
          <a:p>
            <a:pPr marL="0" indent="0">
              <a:buNone/>
            </a:pPr>
            <a:r>
              <a:rPr lang="cs-CZ" sz="2800" dirty="0" smtClean="0"/>
              <a:t>	 - způsob rozšiřování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 - zjednodušený velký nákres plodu, semene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6955494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5113" cy="924475"/>
          </a:xfrm>
        </p:spPr>
        <p:txBody>
          <a:bodyPr/>
          <a:lstStyle/>
          <a:p>
            <a:pPr algn="ctr"/>
            <a:r>
              <a:rPr lang="cs-CZ" b="1" dirty="0"/>
              <a:t>Z</a:t>
            </a:r>
            <a:r>
              <a:rPr lang="cs-CZ" b="1" dirty="0" smtClean="0"/>
              <a:t>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171067" cy="5544616"/>
          </a:xfrm>
          <a:solidFill>
            <a:schemeClr val="accent6">
              <a:lumMod val="75000"/>
            </a:schemeClr>
          </a:solidFill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endParaRPr lang="cs-CZ" sz="3500" dirty="0" smtClean="0"/>
          </a:p>
          <a:p>
            <a:pPr>
              <a:buFont typeface="Wingdings" pitchFamily="2" charset="2"/>
              <a:buChar char="§"/>
            </a:pPr>
            <a:r>
              <a:rPr lang="cs-CZ" sz="3500" dirty="0" smtClean="0"/>
              <a:t>Každý rostlinný druh má zájem o přežití. </a:t>
            </a:r>
          </a:p>
          <a:p>
            <a:pPr>
              <a:buFont typeface="Wingdings" pitchFamily="2" charset="2"/>
              <a:buChar char="§"/>
            </a:pPr>
            <a:r>
              <a:rPr lang="cs-CZ" sz="3500" dirty="0" smtClean="0"/>
              <a:t>Rostliny tvoří plody proto, aby ………………………………………………………. .</a:t>
            </a:r>
          </a:p>
          <a:p>
            <a:pPr>
              <a:buFont typeface="Wingdings" pitchFamily="2" charset="2"/>
              <a:buChar char="§"/>
            </a:pPr>
            <a:r>
              <a:rPr lang="cs-CZ" sz="3500" dirty="0" smtClean="0"/>
              <a:t>Některé rostliny k obsazení nových stanovišť využívají </a:t>
            </a:r>
            <a:r>
              <a:rPr lang="cs-CZ" sz="3500" b="1" dirty="0" smtClean="0"/>
              <a:t>pasivního</a:t>
            </a:r>
            <a:r>
              <a:rPr lang="cs-CZ" sz="3500" dirty="0" smtClean="0"/>
              <a:t> způsobu: ………………………………………………………. .</a:t>
            </a:r>
          </a:p>
          <a:p>
            <a:pPr>
              <a:buFont typeface="Wingdings" pitchFamily="2" charset="2"/>
              <a:buChar char="§"/>
            </a:pPr>
            <a:r>
              <a:rPr lang="cs-CZ" sz="3500" dirty="0" smtClean="0"/>
              <a:t>Menší množství rostlin </a:t>
            </a:r>
            <a:r>
              <a:rPr lang="cs-CZ" sz="3500" b="1" dirty="0" smtClean="0"/>
              <a:t>aktivně</a:t>
            </a:r>
            <a:r>
              <a:rPr lang="cs-CZ" sz="3500" dirty="0" smtClean="0"/>
              <a:t> svá semena rozsévá po okolí, například: ………………………………………………………. .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894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Zdroje informací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cs.wikipedia.org/wiki/Pch%C3%A1%C4%8D_obecn%C3%BD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cs.wikipedia.org/wiki/B%C4%9Blotrn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cs.wikipedia.org/wiki/Dvouna%C5%BEka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>
                <a:hlinkClick r:id="rId4"/>
              </a:rPr>
              <a:t>http://cs.wikipedia.org/wiki/Tobolka_(plod</a:t>
            </a:r>
            <a:r>
              <a:rPr lang="cs-CZ" dirty="0" smtClean="0">
                <a:hlinkClick r:id="rId4"/>
              </a:rPr>
              <a:t>)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>
                <a:hlinkClick r:id="rId5"/>
              </a:rPr>
              <a:t>http://cs.wikipedia.org/wiki/Kukl%C3%ADk_(rod</a:t>
            </a:r>
            <a:r>
              <a:rPr lang="cs-CZ" dirty="0" smtClean="0">
                <a:hlinkClick r:id="rId5"/>
              </a:rPr>
              <a:t>)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cs.wikipedia.org/wiki/Pta%C4%8D%C3%AD_zob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cs.wikipedia.org/wiki/Migrace_rostlin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Neoznačené fotografie a nákres jsou autorky vlastní.</a:t>
            </a:r>
          </a:p>
        </p:txBody>
      </p:sp>
    </p:spTree>
    <p:extLst>
      <p:ext uri="{BB962C8B-B14F-4D97-AF65-F5344CB8AC3E}">
        <p14:creationId xmlns:p14="http://schemas.microsoft.com/office/powerpoint/2010/main" val="1363581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763</TotalTime>
  <Words>985</Words>
  <Application>Microsoft Office PowerPoint</Application>
  <PresentationFormat>Předvádění na obrazovce (4:3)</PresentationFormat>
  <Paragraphs>118</Paragraphs>
  <Slides>42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Autumn</vt:lpstr>
      <vt:lpstr>SEMENA A PLODY  NA CESTÁCH</vt:lpstr>
      <vt:lpstr>Prezentace aplikace PowerPoint</vt:lpstr>
      <vt:lpstr>Úkoly pro dnešní hodinu:</vt:lpstr>
      <vt:lpstr>Potřeby:</vt:lpstr>
      <vt:lpstr>Otázky k zamyšlení:</vt:lpstr>
      <vt:lpstr>NEJČASTĚJŠÍ ZPŮSOBY ŠÍŘENÍ SEMEN A PLODŮ</vt:lpstr>
      <vt:lpstr>Anemochorie – šíření větrem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Autochorie - samošíření </vt:lpstr>
      <vt:lpstr>Prezentace aplikace PowerPoint</vt:lpstr>
      <vt:lpstr>Prezentace aplikace PowerPoint</vt:lpstr>
      <vt:lpstr>Prezentace aplikace PowerPoint</vt:lpstr>
      <vt:lpstr>Prezentace aplikace PowerPoint</vt:lpstr>
      <vt:lpstr>Zoochorie – přenos živočichy Epizoochorie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Endozoochorie – rostlina se nechá sníst živočichem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Antropochorie – šíření pomocí člověka</vt:lpstr>
      <vt:lpstr>Prezentace aplikace PowerPoint</vt:lpstr>
      <vt:lpstr>Prezentace aplikace PowerPoint</vt:lpstr>
      <vt:lpstr>Hydrochorie – rozšiřování pomocí vody</vt:lpstr>
      <vt:lpstr>Prezentace aplikace PowerPoint</vt:lpstr>
      <vt:lpstr>Zpracování herbářové položky</vt:lpstr>
      <vt:lpstr>Závěr</vt:lpstr>
      <vt:lpstr>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35</cp:revision>
  <dcterms:created xsi:type="dcterms:W3CDTF">2012-11-12T14:54:19Z</dcterms:created>
  <dcterms:modified xsi:type="dcterms:W3CDTF">2013-02-15T17:50:34Z</dcterms:modified>
</cp:coreProperties>
</file>