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4" r:id="rId4"/>
    <p:sldId id="258" r:id="rId5"/>
    <p:sldId id="272" r:id="rId6"/>
    <p:sldId id="267" r:id="rId7"/>
    <p:sldId id="276" r:id="rId8"/>
    <p:sldId id="273" r:id="rId9"/>
    <p:sldId id="279" r:id="rId10"/>
    <p:sldId id="274" r:id="rId11"/>
    <p:sldId id="277" r:id="rId12"/>
    <p:sldId id="263" r:id="rId13"/>
    <p:sldId id="268" r:id="rId14"/>
    <p:sldId id="275" r:id="rId15"/>
    <p:sldId id="278" r:id="rId16"/>
    <p:sldId id="280" r:id="rId17"/>
    <p:sldId id="262" r:id="rId18"/>
    <p:sldId id="283" r:id="rId19"/>
    <p:sldId id="281" r:id="rId20"/>
    <p:sldId id="286" r:id="rId21"/>
    <p:sldId id="287" r:id="rId22"/>
    <p:sldId id="284" r:id="rId23"/>
    <p:sldId id="288" r:id="rId24"/>
    <p:sldId id="293" r:id="rId25"/>
    <p:sldId id="289" r:id="rId26"/>
    <p:sldId id="290" r:id="rId27"/>
    <p:sldId id="282" r:id="rId28"/>
    <p:sldId id="291" r:id="rId29"/>
    <p:sldId id="292" r:id="rId30"/>
    <p:sldId id="259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74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946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466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279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7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685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850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008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339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709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777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srgbClr val="FF9000"/>
                </a:solidFill>
              </a:rPr>
              <a:pPr/>
              <a:t>15.2.2013</a:t>
            </a:fld>
            <a:endParaRPr lang="cs-CZ">
              <a:solidFill>
                <a:srgbClr val="FF9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FF9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srgbClr val="FF9000"/>
                </a:solidFill>
              </a:rPr>
              <a:pPr/>
              <a:t>‹#›</a:t>
            </a:fld>
            <a:endParaRPr lang="cs-CZ">
              <a:solidFill>
                <a:srgbClr val="FF9000"/>
              </a:solidFill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007164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Soubor:Anatomy_and_physiology_of_animals_A_hair-cs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cs.wikipedia.org/wiki/Soubor:Haarstrukturen_im_Vergleich.pn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:thttp:/cs.wikipedia.org/wiki/Soubor:Makari's_Whiskers_edit1.jp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las" TargetMode="External"/><Relationship Id="rId2" Type="http://schemas.openxmlformats.org/officeDocument/2006/relationships/hyperlink" Target="http://cs.wikipedia.org/wiki/Chlup_(zoologie)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052736"/>
            <a:ext cx="7117180" cy="2262113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cs-CZ" sz="4400" b="1" dirty="0" smtClean="0"/>
              <a:t>POZOROVÁNÍ CHLUPŮ SAVCŮ </a:t>
            </a:r>
            <a:br>
              <a:rPr lang="cs-CZ" sz="4400" b="1" dirty="0" smtClean="0"/>
            </a:br>
            <a:r>
              <a:rPr lang="cs-CZ" sz="4400" b="1" dirty="0" smtClean="0"/>
              <a:t>A TEXTILNÍCH VLÁKEN</a:t>
            </a:r>
            <a:endParaRPr lang="cs-CZ" sz="4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777380"/>
            <a:ext cx="8280920" cy="1747964"/>
          </a:xfrm>
        </p:spPr>
        <p:txBody>
          <a:bodyPr>
            <a:noAutofit/>
          </a:bodyPr>
          <a:lstStyle/>
          <a:p>
            <a:pPr algn="ctr"/>
            <a:r>
              <a:rPr lang="cs-CZ" sz="2400" b="1" dirty="0" smtClean="0"/>
              <a:t>Výuková prezentace pro Seminář z přírodopisu</a:t>
            </a:r>
          </a:p>
          <a:p>
            <a:pPr algn="ctr"/>
            <a:r>
              <a:rPr lang="cs-CZ" sz="2400" b="1" dirty="0" smtClean="0"/>
              <a:t>Dokončeno 4. 12. 2012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63292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484784"/>
            <a:ext cx="8533829" cy="5184576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Název školy:	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Autor: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Ing. Eva </a:t>
            </a:r>
            <a:r>
              <a:rPr lang="cs-CZ" sz="1400" dirty="0" err="1" smtClean="0">
                <a:solidFill>
                  <a:schemeClr val="tx1"/>
                </a:solidFill>
                <a:latin typeface="+mj-lt"/>
              </a:rPr>
              <a:t>Khorelová</a:t>
            </a:r>
            <a:endParaRPr lang="cs-CZ" sz="1400" dirty="0" smtClean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Název: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VY_32_INOVACE_12_SPř</a:t>
            </a: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Číslo projektu:	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Téma: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Seminář z přírodopisu - Pozorování 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chlupů savců a textilních 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	vláken</a:t>
            </a: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marL="2330450" indent="-2330450" eaLnBrk="1" hangingPunct="1">
              <a:lnSpc>
                <a:spcPct val="90000"/>
              </a:lnSpc>
              <a:buFontTx/>
              <a:buNone/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Anotace: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Výuková prezentace</a:t>
            </a:r>
            <a:r>
              <a:rPr lang="cs-CZ" sz="1400" dirty="0">
                <a:solidFill>
                  <a:schemeClr val="tx1"/>
                </a:solidFill>
                <a:latin typeface="+mj-lt"/>
              </a:rPr>
              <a:t>, 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sloužící  k vysvětlení  rozdílů mezi stavbou chlupu, vlasu a syntetického vlákna, obsahuje náměty pro samostatnou práci žáků.</a:t>
            </a:r>
          </a:p>
          <a:p>
            <a:pPr marL="2330450" indent="-2330450" eaLnBrk="1" hangingPunct="1">
              <a:lnSpc>
                <a:spcPct val="90000"/>
              </a:lnSpc>
              <a:buFontTx/>
              <a:buNone/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	</a:t>
            </a:r>
            <a:endParaRPr lang="cs-CZ" sz="1400" dirty="0" smtClean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0450" algn="l"/>
              </a:tabLst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Datum dokončení:</a:t>
            </a:r>
            <a:r>
              <a:rPr lang="cs-CZ" sz="1400" dirty="0">
                <a:solidFill>
                  <a:schemeClr val="tx1"/>
                </a:solidFill>
                <a:latin typeface="+mj-lt"/>
              </a:rPr>
              <a:t>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4. 12. 2012</a:t>
            </a:r>
            <a:endParaRPr lang="cs-CZ" sz="14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4" y="332656"/>
            <a:ext cx="8280920" cy="1143000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417634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050" y="260648"/>
            <a:ext cx="8229600" cy="1143000"/>
          </a:xfrm>
          <a:solidFill>
            <a:schemeClr val="tx1">
              <a:lumMod val="50000"/>
            </a:schemeClr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2800" b="1" dirty="0" smtClean="0"/>
              <a:t>Vysvětlivky k pomocným symbolům:</a:t>
            </a:r>
            <a:endParaRPr lang="cs-CZ" sz="2800" b="1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9984" y="3645024"/>
            <a:ext cx="762597" cy="76125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2103854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907704" y="3789040"/>
            <a:ext cx="56163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400" b="1" dirty="0" smtClean="0">
                <a:latin typeface="+mj-lt"/>
              </a:rPr>
              <a:t>Přemýšlejte, řešte problém.</a:t>
            </a:r>
            <a:endParaRPr lang="cs-CZ" sz="2400" b="1" dirty="0">
              <a:latin typeface="+mj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051720" y="2400503"/>
            <a:ext cx="61504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2400" b="1" dirty="0">
                <a:solidFill>
                  <a:prstClr val="white"/>
                </a:solidFill>
              </a:rPr>
              <a:t>Určeno k zápisu do protokolů</a:t>
            </a:r>
            <a:r>
              <a:rPr lang="cs-CZ" dirty="0">
                <a:solidFill>
                  <a:prstClr val="white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989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125113" cy="924475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pPr algn="ctr"/>
            <a:r>
              <a:rPr lang="cs-CZ" b="1" dirty="0" smtClean="0"/>
              <a:t>Několik otázek k zamyšlení: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496944" cy="5616625"/>
          </a:xfrm>
          <a:noFill/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Jaký význam má pro savce ochlupení kůže?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Jak se člověk vyrovnal se ztrátou ochlupení?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Jaké chlupy – zvířecí, rostlinné, či jiné, člověk využívá k výrobě oděvů?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Slyšeli jste někdy o dutých vláknech?</a:t>
            </a:r>
            <a:endParaRPr lang="cs-CZ" sz="3200" dirty="0"/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Chtěl by někdo z vás být detektivem?</a:t>
            </a:r>
            <a:r>
              <a:rPr lang="cs-CZ" sz="3200" dirty="0"/>
              <a:t> </a:t>
            </a:r>
            <a:r>
              <a:rPr lang="cs-CZ" sz="3200" dirty="0" smtClean="0"/>
              <a:t>Víte, co jsou forenzní vědy?</a:t>
            </a:r>
            <a:endParaRPr lang="cs-CZ" sz="32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28384" y="404664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63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</a:schemeClr>
          </a:solidFill>
        </p:spPr>
        <p:txBody>
          <a:bodyPr/>
          <a:lstStyle/>
          <a:p>
            <a:pPr algn="ctr"/>
            <a:r>
              <a:rPr lang="cs-CZ" b="1" dirty="0" smtClean="0"/>
              <a:t>Teoretický úvod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8568952" cy="460851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dirty="0"/>
              <a:t>s</a:t>
            </a:r>
            <a:r>
              <a:rPr lang="cs-CZ" sz="2800" dirty="0" smtClean="0"/>
              <a:t>rst je typická pro savce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chlupy savců jsou vychlípeninou pokožky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chlup je ukotven ve škáře, která jej vyživuje a inervuje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je spojen se svalovým </a:t>
            </a:r>
            <a:r>
              <a:rPr lang="cs-CZ" sz="2800" dirty="0" err="1" smtClean="0"/>
              <a:t>napřimovačem</a:t>
            </a:r>
            <a:endParaRPr lang="cs-CZ" sz="2800" dirty="0" smtClean="0"/>
          </a:p>
          <a:p>
            <a:pPr>
              <a:buFont typeface="Wingdings" pitchFamily="2" charset="2"/>
              <a:buChar char="§"/>
            </a:pPr>
            <a:r>
              <a:rPr lang="cs-CZ" sz="2800" dirty="0"/>
              <a:t>t</a:t>
            </a:r>
            <a:r>
              <a:rPr lang="cs-CZ" sz="2800" dirty="0" smtClean="0"/>
              <a:t>voří jej neživé buňky s vysokým obsahem keratinu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bývá napojen na mazovou žlázu</a:t>
            </a:r>
          </a:p>
        </p:txBody>
      </p:sp>
    </p:spTree>
    <p:extLst>
      <p:ext uri="{BB962C8B-B14F-4D97-AF65-F5344CB8AC3E}">
        <p14:creationId xmlns:p14="http://schemas.microsoft.com/office/powerpoint/2010/main" val="393532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2830" y="6410945"/>
            <a:ext cx="8640960" cy="461665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I. Sáček senior,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[cit. 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2012-12-03],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dostupné pod licencí 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na www.: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latin typeface="Constantia"/>
                <a:hlinkClick r:id="rId2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Constantia"/>
                <a:hlinkClick r:id="rId2"/>
              </a:rPr>
              <a:t>cs.wikipedia.org/wiki/Soubor:Anatomy_and_physiology_of_animals_A_hair-cs.jpg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 </a:t>
            </a:r>
            <a:endParaRPr lang="cs-CZ" sz="1200" dirty="0">
              <a:solidFill>
                <a:prstClr val="black"/>
              </a:solidFill>
              <a:latin typeface="Constanti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7" y="888684"/>
            <a:ext cx="7346101" cy="55001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7" y="260648"/>
            <a:ext cx="7346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Popis chlupu savců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80624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citel\Desktop\Vlastní fotografie prezentace\MIKROSKOP\Nová složka\Img0022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1187370"/>
            <a:ext cx="7560840" cy="567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7584" y="260648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Lidský vlas vytržený z váčku, </a:t>
            </a:r>
          </a:p>
          <a:p>
            <a:pPr algn="ctr"/>
            <a:r>
              <a:rPr lang="cs-CZ" sz="2800" b="1" dirty="0" smtClean="0"/>
              <a:t>tzv. cibulka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8057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</a:schemeClr>
          </a:solidFill>
        </p:spPr>
        <p:txBody>
          <a:bodyPr/>
          <a:lstStyle/>
          <a:p>
            <a:pPr algn="ctr"/>
            <a:r>
              <a:rPr lang="cs-CZ" b="1" dirty="0" smtClean="0"/>
              <a:t>Srst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08912" cy="525658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/>
              <a:t>pesíky - </a:t>
            </a:r>
            <a:r>
              <a:rPr lang="cs-CZ" sz="2800" dirty="0" smtClean="0"/>
              <a:t>dlouhé chlupy, silnější a rovné, vyčnívají nad podsadou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dirty="0" smtClean="0"/>
              <a:t>někdy </a:t>
            </a:r>
            <a:r>
              <a:rPr lang="cs-CZ" sz="2600" dirty="0"/>
              <a:t>jsou pesíky přeměněné v </a:t>
            </a:r>
            <a:r>
              <a:rPr lang="cs-CZ" sz="2600" b="1" dirty="0"/>
              <a:t>ostny</a:t>
            </a:r>
            <a:r>
              <a:rPr lang="cs-CZ" sz="2600" dirty="0"/>
              <a:t>, </a:t>
            </a:r>
            <a:r>
              <a:rPr lang="cs-CZ" sz="2600" b="1" dirty="0"/>
              <a:t>bodliny</a:t>
            </a:r>
            <a:r>
              <a:rPr lang="cs-CZ" sz="2600" dirty="0"/>
              <a:t> nebo </a:t>
            </a:r>
            <a:r>
              <a:rPr lang="cs-CZ" sz="2600" b="1" dirty="0" smtClean="0"/>
              <a:t>šupiny</a:t>
            </a:r>
            <a:endParaRPr lang="cs-CZ" sz="2600" b="1" dirty="0"/>
          </a:p>
          <a:p>
            <a:pPr>
              <a:buFont typeface="Wingdings" pitchFamily="2" charset="2"/>
              <a:buChar char="§"/>
            </a:pPr>
            <a:r>
              <a:rPr lang="cs-CZ" sz="2800" b="1" dirty="0" smtClean="0"/>
              <a:t>podsada</a:t>
            </a:r>
            <a:r>
              <a:rPr lang="cs-CZ" sz="2800" dirty="0" smtClean="0"/>
              <a:t> - hustá, jemná, kratší chlupy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b="1" dirty="0" err="1" smtClean="0"/>
              <a:t>osiníky</a:t>
            </a:r>
            <a:r>
              <a:rPr lang="cs-CZ" sz="2600" dirty="0" smtClean="0"/>
              <a:t> – vrcholová část zahnutá, k vrcholu se zužují, spodní část vlnitá</a:t>
            </a:r>
          </a:p>
          <a:p>
            <a:pPr lvl="1">
              <a:buFont typeface="Wingdings" pitchFamily="2" charset="2"/>
              <a:buChar char="§"/>
            </a:pPr>
            <a:r>
              <a:rPr lang="cs-CZ" sz="2600" b="1" dirty="0" err="1" smtClean="0"/>
              <a:t>vlníky</a:t>
            </a:r>
            <a:r>
              <a:rPr lang="cs-CZ" sz="2600" dirty="0" smtClean="0"/>
              <a:t> – </a:t>
            </a:r>
            <a:r>
              <a:rPr lang="cs-CZ" sz="2600" dirty="0" err="1" smtClean="0"/>
              <a:t>ztlustlé</a:t>
            </a:r>
            <a:r>
              <a:rPr lang="cs-CZ" sz="2600" dirty="0" smtClean="0"/>
              <a:t>, vlnité, vrcholová část nezúžená, chybí v letní srsti</a:t>
            </a:r>
            <a:endParaRPr lang="cs-CZ" sz="2800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4909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citel\Desktop\Vlastní fotografie prezentace\MIKROSKOP\Nová složka\Img0023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052736"/>
            <a:ext cx="7740352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188640"/>
            <a:ext cx="7740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/>
              <a:t>Osiník</a:t>
            </a:r>
            <a:r>
              <a:rPr lang="cs-CZ" sz="2800" b="1" dirty="0" smtClean="0"/>
              <a:t> bývá v horní části zúžen a zalomen až do úhlu 45°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29098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</a:schemeClr>
          </a:solidFill>
        </p:spPr>
        <p:txBody>
          <a:bodyPr/>
          <a:lstStyle/>
          <a:p>
            <a:pPr algn="ctr"/>
            <a:r>
              <a:rPr lang="cs-CZ" b="1" dirty="0" smtClean="0"/>
              <a:t>Vnitřní stavba chlupu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07361"/>
            <a:ext cx="7776864" cy="442995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dirty="0" smtClean="0"/>
              <a:t>uvnitř je </a:t>
            </a:r>
            <a:r>
              <a:rPr lang="cs-CZ" sz="2800" b="1" dirty="0" smtClean="0"/>
              <a:t>kanálek</a:t>
            </a:r>
            <a:r>
              <a:rPr lang="cs-CZ" sz="2800" dirty="0" smtClean="0"/>
              <a:t> vyplněný </a:t>
            </a:r>
            <a:r>
              <a:rPr lang="cs-CZ" sz="2800" b="1" dirty="0" smtClean="0"/>
              <a:t>dření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/>
              <a:t>l</a:t>
            </a:r>
            <a:r>
              <a:rPr lang="cs-CZ" sz="2800" dirty="0" smtClean="0"/>
              <a:t>ední medvědi a některé ovce mají chlup </a:t>
            </a:r>
            <a:r>
              <a:rPr lang="cs-CZ" sz="2800" b="1" dirty="0" smtClean="0"/>
              <a:t>dutý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/>
              <a:t>dřeň</a:t>
            </a:r>
            <a:r>
              <a:rPr lang="cs-CZ" sz="2800" dirty="0" smtClean="0"/>
              <a:t> je obalena kůrou z pokožkových buněk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/>
              <a:t>n</a:t>
            </a:r>
            <a:r>
              <a:rPr lang="cs-CZ" sz="2800" dirty="0" smtClean="0"/>
              <a:t>a povrchu chlupu je </a:t>
            </a:r>
            <a:r>
              <a:rPr lang="cs-CZ" sz="2800" b="1" dirty="0" smtClean="0"/>
              <a:t>kutikula</a:t>
            </a:r>
            <a:r>
              <a:rPr lang="cs-CZ" sz="2800" dirty="0" smtClean="0"/>
              <a:t>, tvořící </a:t>
            </a:r>
            <a:r>
              <a:rPr lang="cs-CZ" sz="2800" b="1" dirty="0" smtClean="0"/>
              <a:t>šupinky</a:t>
            </a:r>
            <a:r>
              <a:rPr lang="cs-CZ" sz="2800" dirty="0" smtClean="0"/>
              <a:t>, někdy přitisklé někdy odstáté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0819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citel\Desktop\Vlastní fotografie prezentace\MIKROSKOP\Nová složka\Img0022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000658"/>
            <a:ext cx="777686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46551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Kanálek vyplněný dření bývá patrný už při malém zvětšení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5051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citel\Desktop\Vlastní fotografie prezentace\MIKROSKOP\Nová složka\Img0020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93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2830" y="6410945"/>
            <a:ext cx="8640960" cy="461665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[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cit. 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2012-12-03],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dostupné 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na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www.:</a:t>
            </a:r>
          </a:p>
          <a:p>
            <a:pPr lvl="0"/>
            <a:r>
              <a:rPr lang="cs-CZ" sz="1200" dirty="0">
                <a:solidFill>
                  <a:prstClr val="black"/>
                </a:solidFill>
                <a:latin typeface="Constantia"/>
                <a:hlinkClick r:id="rId2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Constantia"/>
                <a:hlinkClick r:id="rId2"/>
              </a:rPr>
              <a:t>cs.wikipedia.org/wiki/Soubor:Haarstrukturen_im_Vergleich.png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 </a:t>
            </a:r>
            <a:endParaRPr lang="cs-CZ" sz="1200" dirty="0">
              <a:solidFill>
                <a:prstClr val="black"/>
              </a:solidFill>
              <a:latin typeface="Constanti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77579" y="0"/>
            <a:ext cx="4666421" cy="6641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2830" y="692696"/>
            <a:ext cx="38971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Chlup savců pokrývá  kutikula a vytváří charakteristické šupinky 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30462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citel\Desktop\Vlastní fotografie prezentace\MIKROSKOP\Nová složka\Img0021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2420888"/>
            <a:ext cx="5916149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Ucitel\Desktop\Vlastní fotografie prezentace\MIKROSKOP\Nová složka\Img0020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323" y="1196752"/>
            <a:ext cx="5076056" cy="380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404664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Někdy šupiny odstávají – psí podsada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084168" y="6122913"/>
            <a:ext cx="2160240" cy="461665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šupina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84168" y="5157192"/>
            <a:ext cx="2160240" cy="461665"/>
          </a:xfrm>
          <a:prstGeom prst="rect">
            <a:avLst/>
          </a:prstGeom>
          <a:solidFill>
            <a:schemeClr val="tx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dřeň</a:t>
            </a:r>
            <a:endParaRPr lang="cs-CZ" sz="2400" b="1" dirty="0"/>
          </a:p>
        </p:txBody>
      </p:sp>
      <p:cxnSp>
        <p:nvCxnSpPr>
          <p:cNvPr id="5" name="Přímá spojnice 4"/>
          <p:cNvCxnSpPr>
            <a:stCxn id="6" idx="1"/>
          </p:cNvCxnSpPr>
          <p:nvPr/>
        </p:nvCxnSpPr>
        <p:spPr>
          <a:xfrm flipH="1" flipV="1">
            <a:off x="2958073" y="5003794"/>
            <a:ext cx="3126095" cy="384231"/>
          </a:xfrm>
          <a:prstGeom prst="line">
            <a:avLst/>
          </a:prstGeom>
          <a:ln w="508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 flipV="1">
            <a:off x="4499992" y="6122913"/>
            <a:ext cx="1584176" cy="230834"/>
          </a:xfrm>
          <a:prstGeom prst="line">
            <a:avLst/>
          </a:prstGeom>
          <a:ln w="508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703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Ucitel\Desktop\Vlastní fotografie prezentace\MIKROSKOP\Nová složka\Img0023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079358"/>
            <a:ext cx="7704856" cy="577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7584" y="188640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Někdy jsou šupiny přitisklé – obarvená srst ovce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61893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citel\Desktop\Vlastní fotografie prezentace\MIKROSKOP\Nová složka\Img0024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104968"/>
            <a:ext cx="7704856" cy="577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26408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Tvar šupin na povrchu chlupu je charakteristický pro každý druh - ovce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83893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4888" y="1167135"/>
            <a:ext cx="7134225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42830" y="6410945"/>
            <a:ext cx="8640960" cy="461665"/>
          </a:xfrm>
          <a:prstGeom prst="rect">
            <a:avLst/>
          </a:prstGeom>
          <a:solidFill>
            <a:schemeClr val="tx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Nick </a:t>
            </a:r>
            <a:r>
              <a:rPr lang="cs-CZ" sz="1200" dirty="0" err="1" smtClean="0">
                <a:solidFill>
                  <a:prstClr val="black"/>
                </a:solidFill>
                <a:latin typeface="Constantia"/>
              </a:rPr>
              <a:t>Jewell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[cit. 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2012-12-03],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dostupné pod licencí 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na </a:t>
            </a:r>
            <a:r>
              <a:rPr lang="cs-CZ" sz="1200" dirty="0">
                <a:solidFill>
                  <a:prstClr val="black"/>
                </a:solidFill>
                <a:latin typeface="Constantia"/>
                <a:hlinkClick r:id="rId3"/>
              </a:rPr>
              <a:t>www</a:t>
            </a:r>
            <a:r>
              <a:rPr lang="cs-CZ" sz="1200" dirty="0" smtClean="0">
                <a:solidFill>
                  <a:prstClr val="black"/>
                </a:solidFill>
                <a:latin typeface="Constantia"/>
                <a:hlinkClick r:id="rId3"/>
              </a:rPr>
              <a:t>.:t</a:t>
            </a:r>
            <a:r>
              <a:rPr lang="cs-CZ" sz="1200" dirty="0">
                <a:solidFill>
                  <a:prstClr val="black"/>
                </a:solidFill>
                <a:latin typeface="Constantia"/>
                <a:hlinkClick r:id="rId3"/>
              </a:rPr>
              <a:t>http://</a:t>
            </a:r>
            <a:r>
              <a:rPr lang="cs-CZ" sz="1200" dirty="0" smtClean="0">
                <a:solidFill>
                  <a:prstClr val="black"/>
                </a:solidFill>
                <a:latin typeface="Constantia"/>
                <a:hlinkClick r:id="rId3"/>
              </a:rPr>
              <a:t>cs.wikipedia.org/wiki/Soubor:Makari%27s_Whiskers_edit1.jpg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 </a:t>
            </a:r>
            <a:endParaRPr lang="cs-CZ" sz="1200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42830" y="252230"/>
            <a:ext cx="86409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Hmatové chlupy nemá pouze člověk, přesahují ostatní srst, jsou pohyblivé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69415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citel\Desktop\Vlastní fotografie prezentace\MIKROSKOP\Nová složka\Img0025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043862"/>
            <a:ext cx="7706450" cy="577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59" y="40268"/>
            <a:ext cx="78504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Syntetická vlákna jsou na povrchu hladká a nemají dřeň - polyester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6703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citel\Desktop\Vlastní fotografie prezentace\MIKROSKOP\Nová složka\Img0025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782706"/>
            <a:ext cx="8100392" cy="6075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188640"/>
            <a:ext cx="8100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Akrylové vlákno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5471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Úkol č. 1: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807361"/>
            <a:ext cx="7992888" cy="1981679"/>
          </a:xfrm>
          <a:solidFill>
            <a:schemeClr val="tx1">
              <a:lumMod val="5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/>
              <a:t>Pozorujte stavbu srsti různých druhů savců</a:t>
            </a:r>
            <a:endParaRPr lang="cs-CZ" sz="2800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4077072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148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50000"/>
            </a:schemeClr>
          </a:solidFill>
        </p:spPr>
        <p:txBody>
          <a:bodyPr/>
          <a:lstStyle/>
          <a:p>
            <a:pPr algn="ctr"/>
            <a:r>
              <a:rPr lang="cs-CZ" b="1" dirty="0" smtClean="0"/>
              <a:t>Potřeby: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1" y="1807361"/>
            <a:ext cx="6874923" cy="4051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Mikroskop, lupa, binokulární lupa, podložní a krycí </a:t>
            </a:r>
            <a:r>
              <a:rPr lang="cs-CZ" sz="2800" smtClean="0"/>
              <a:t>skla, preparační </a:t>
            </a:r>
            <a:r>
              <a:rPr lang="cs-CZ" sz="2800" dirty="0" smtClean="0"/>
              <a:t>jehla, pinzeta, pipeta, filtrační papír, nůžky, vzorky chlupů savců, textilií, lidské vlasy, (</a:t>
            </a:r>
            <a:r>
              <a:rPr lang="cs-CZ" sz="2800" dirty="0" err="1" smtClean="0"/>
              <a:t>ethanol</a:t>
            </a:r>
            <a:r>
              <a:rPr lang="cs-CZ" sz="2800" dirty="0" smtClean="0"/>
              <a:t>, glycerol).</a:t>
            </a:r>
            <a:endParaRPr lang="cs-CZ" sz="28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224" y="692696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666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848872" cy="924475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pPr algn="ctr"/>
            <a:r>
              <a:rPr lang="cs-CZ" b="1" dirty="0" smtClean="0"/>
              <a:t>Postup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268761"/>
            <a:ext cx="7920880" cy="5400600"/>
          </a:xfrm>
          <a:noFill/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Pomocí lupy ve vzorcích přinesených chlupů savců rozlište pesíky a podsadu, v podsadě </a:t>
            </a:r>
            <a:r>
              <a:rPr lang="cs-CZ" sz="2800" dirty="0" err="1" smtClean="0"/>
              <a:t>osiníky</a:t>
            </a:r>
            <a:r>
              <a:rPr lang="cs-CZ" sz="2800" dirty="0" smtClean="0"/>
              <a:t> a </a:t>
            </a:r>
            <a:r>
              <a:rPr lang="cs-CZ" sz="2800" dirty="0" err="1" smtClean="0"/>
              <a:t>vlníky</a:t>
            </a:r>
            <a:r>
              <a:rPr lang="cs-CZ" sz="2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Do protokolu zakreslete tvar jednotlivých chlupů, popište je, pojmenujte původ.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Z </a:t>
            </a:r>
            <a:r>
              <a:rPr lang="cs-CZ" sz="2800" dirty="0" err="1" smtClean="0"/>
              <a:t>osiníků</a:t>
            </a:r>
            <a:r>
              <a:rPr lang="cs-CZ" sz="2800" dirty="0" smtClean="0"/>
              <a:t> zhotovte mikroskopický preparát a ověřte si jeho stavbu pod mikroskopem.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9132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Úkol č. </a:t>
            </a:r>
            <a:r>
              <a:rPr lang="cs-CZ" b="1" dirty="0" smtClean="0"/>
              <a:t>2: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807361"/>
            <a:ext cx="7992888" cy="1981679"/>
          </a:xfrm>
          <a:solidFill>
            <a:schemeClr val="tx1">
              <a:lumMod val="5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/>
              <a:t>Pozorujte vnitřní a vnější stavbu zvířecích chlupů a lidského vlasu</a:t>
            </a:r>
            <a:endParaRPr lang="cs-CZ" sz="2800" b="1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4005064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06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citel\Desktop\Vlastní fotografie prezentace\MIKROSKOP\Nová složka\Img0022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028685"/>
            <a:ext cx="7812360" cy="5859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404664"/>
            <a:ext cx="7812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Šupiny na lidském vlasu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00711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064896" cy="924475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pPr algn="ctr"/>
            <a:r>
              <a:rPr lang="cs-CZ" b="1" dirty="0" smtClean="0"/>
              <a:t>Postup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268761"/>
            <a:ext cx="7632848" cy="5400600"/>
          </a:xfrm>
          <a:noFill/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Zhotovte mikroskopický preparát z jednotlivých vzorků a pozorujte při nejmenším zvětšení. Vhodnější jsou světlé chlupy.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Do protokolu zakreslete tvar dutiny, případně dřeně a povrch chlupu.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Stejně postupujte s lidským vlasem.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2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Úkol č. 3</a:t>
            </a:r>
            <a:r>
              <a:rPr lang="cs-CZ" b="1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807361"/>
            <a:ext cx="7992888" cy="1981679"/>
          </a:xfrm>
          <a:solidFill>
            <a:schemeClr val="tx1">
              <a:lumMod val="5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/>
              <a:t>Poznejte rozdíl ve stavbě chlupu </a:t>
            </a:r>
          </a:p>
          <a:p>
            <a:pPr marL="0" indent="0" algn="ctr">
              <a:buNone/>
            </a:pPr>
            <a:r>
              <a:rPr lang="cs-CZ" sz="2800" b="1" dirty="0" smtClean="0"/>
              <a:t>a umělého vlákna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4581128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i="1" dirty="0" smtClean="0"/>
              <a:t>Detektivové sbírají na místě činu nejenom otisky prstů, ale i různá vlákna. Technici </a:t>
            </a:r>
          </a:p>
          <a:p>
            <a:pPr algn="ctr"/>
            <a:r>
              <a:rPr lang="cs-CZ" sz="2800" i="1" dirty="0" smtClean="0"/>
              <a:t>v laboratořích pak mají určit, jaký je jejich původ.</a:t>
            </a:r>
            <a:endParaRPr lang="cs-CZ" sz="2800" i="1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3717032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13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citel\Desktop\Vlastní fotografie prezentace\MIKROSKOP\Nová složka\Img0025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1022821"/>
            <a:ext cx="7740352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68714"/>
            <a:ext cx="8712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Syntetické vlákno nemá dřeň, kůru, ani šupiny na povrchu, je stejnoměrně silné.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58029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08912" cy="924475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pPr algn="ctr"/>
            <a:r>
              <a:rPr lang="cs-CZ" b="1" dirty="0" smtClean="0"/>
              <a:t>Postup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268761"/>
            <a:ext cx="7776864" cy="5400600"/>
          </a:xfrm>
          <a:noFill/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Zhotovte mikroskopický preparát z namíchaných vláken oděvů a srsti.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Pod mikroskopem určete, která vlákna jsou živočišného původu a která jsou syntetická.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Syntetické vlákno nakreslete a popište.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1356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208912" cy="924475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pPr algn="ctr"/>
            <a:r>
              <a:rPr lang="cs-CZ" b="1" dirty="0" smtClean="0"/>
              <a:t>Závěr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07361"/>
            <a:ext cx="7776864" cy="4573967"/>
          </a:xfrm>
        </p:spPr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cs-CZ" sz="2800" dirty="0" smtClean="0"/>
              <a:t> Jaký význam má zvířecí srst?</a:t>
            </a:r>
          </a:p>
          <a:p>
            <a:pPr>
              <a:buFont typeface="+mj-lt"/>
              <a:buAutoNum type="arabicPeriod"/>
            </a:pPr>
            <a:r>
              <a:rPr lang="cs-CZ" sz="2800" dirty="0" smtClean="0"/>
              <a:t> Jaké typy chlupů ji tvoří?</a:t>
            </a:r>
          </a:p>
          <a:p>
            <a:pPr>
              <a:buFont typeface="+mj-lt"/>
              <a:buAutoNum type="arabicPeriod"/>
            </a:pPr>
            <a:r>
              <a:rPr lang="cs-CZ" sz="2800" dirty="0" smtClean="0"/>
              <a:t> Co zvyšuje izolační schopnost chlupů?</a:t>
            </a:r>
          </a:p>
          <a:p>
            <a:pPr>
              <a:buFont typeface="+mj-lt"/>
              <a:buAutoNum type="arabicPeriod"/>
            </a:pPr>
            <a:r>
              <a:rPr lang="cs-CZ" sz="2800" dirty="0" smtClean="0"/>
              <a:t> </a:t>
            </a:r>
            <a:r>
              <a:rPr lang="cs-CZ" sz="2800" dirty="0" err="1" smtClean="0"/>
              <a:t>Vlníky</a:t>
            </a:r>
            <a:r>
              <a:rPr lang="cs-CZ" sz="2800" dirty="0" smtClean="0"/>
              <a:t> vypadávají najednou. Jak se  	tomuto jevu říká?</a:t>
            </a:r>
            <a:endParaRPr lang="cs-CZ" sz="2800" dirty="0"/>
          </a:p>
          <a:p>
            <a:pPr>
              <a:buFont typeface="+mj-lt"/>
              <a:buAutoNum type="arabicPeriod"/>
            </a:pPr>
            <a:r>
              <a:rPr lang="cs-CZ" sz="2800" dirty="0" smtClean="0"/>
              <a:t> Podle jakého znaku lze rozeznat   	živočišný chlup od umělého vlákna?</a:t>
            </a:r>
          </a:p>
          <a:p>
            <a:pPr>
              <a:buFont typeface="+mj-lt"/>
              <a:buAutoNum type="arabicPeriod"/>
            </a:pPr>
            <a:r>
              <a:rPr lang="cs-CZ" sz="2800" dirty="0" smtClean="0"/>
              <a:t> Co dělá forenzní technik?</a:t>
            </a:r>
          </a:p>
          <a:p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0312" y="661247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27584" y="764704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312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Zdroje informací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://cs.wikipedia.org/wiki/Chlup_(</a:t>
            </a:r>
            <a:r>
              <a:rPr lang="cs-CZ" dirty="0" smtClean="0">
                <a:hlinkClick r:id="rId2"/>
              </a:rPr>
              <a:t>zoologie)</a:t>
            </a: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cs.wikipedia.org/wiki/Vlas</a:t>
            </a:r>
            <a:r>
              <a:rPr lang="cs-CZ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 Neoznačené fotografie jsou autorky vlastní.</a:t>
            </a:r>
          </a:p>
        </p:txBody>
      </p:sp>
    </p:spTree>
    <p:extLst>
      <p:ext uri="{BB962C8B-B14F-4D97-AF65-F5344CB8AC3E}">
        <p14:creationId xmlns:p14="http://schemas.microsoft.com/office/powerpoint/2010/main" val="379399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662</Words>
  <Application>Microsoft Office PowerPoint</Application>
  <PresentationFormat>Předvádění na obrazovce (4:3)</PresentationFormat>
  <Paragraphs>99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Autumn</vt:lpstr>
      <vt:lpstr>POZOROVÁNÍ CHLUPŮ SAVCŮ  A TEXTILNÍCH VLÁKEN</vt:lpstr>
      <vt:lpstr>Prezentace aplikace PowerPoint</vt:lpstr>
      <vt:lpstr>Vysvětlivky k pomocným symbolům:</vt:lpstr>
      <vt:lpstr>Několik otázek k zamyšlení:</vt:lpstr>
      <vt:lpstr>Teoretický úvod:</vt:lpstr>
      <vt:lpstr>Prezentace aplikace PowerPoint</vt:lpstr>
      <vt:lpstr>Prezentace aplikace PowerPoint</vt:lpstr>
      <vt:lpstr>Srst</vt:lpstr>
      <vt:lpstr>Prezentace aplikace PowerPoint</vt:lpstr>
      <vt:lpstr>Vnitřní stavba chlupu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Úkol č. 1:</vt:lpstr>
      <vt:lpstr>Potřeby: </vt:lpstr>
      <vt:lpstr>Postup</vt:lpstr>
      <vt:lpstr>Úkol č. 2:</vt:lpstr>
      <vt:lpstr>Prezentace aplikace PowerPoint</vt:lpstr>
      <vt:lpstr>Postup</vt:lpstr>
      <vt:lpstr>Úkol č. 3:</vt:lpstr>
      <vt:lpstr>Prezentace aplikace PowerPoint</vt:lpstr>
      <vt:lpstr>Postup</vt:lpstr>
      <vt:lpstr>Závěr:</vt:lpstr>
      <vt:lpstr>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POZOROVÁNÍ CHLUPŮ SAVCŮ  A TEXTILNÍCH VLÁKEN</dc:title>
  <dc:creator>Ucitel</dc:creator>
  <cp:lastModifiedBy>Ucitel</cp:lastModifiedBy>
  <cp:revision>24</cp:revision>
  <dcterms:created xsi:type="dcterms:W3CDTF">2012-12-05T16:52:19Z</dcterms:created>
  <dcterms:modified xsi:type="dcterms:W3CDTF">2013-02-15T17:55:57Z</dcterms:modified>
</cp:coreProperties>
</file>