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8" r:id="rId3"/>
    <p:sldId id="259" r:id="rId4"/>
    <p:sldId id="260" r:id="rId5"/>
    <p:sldId id="261" r:id="rId6"/>
    <p:sldId id="283" r:id="rId7"/>
    <p:sldId id="262" r:id="rId8"/>
    <p:sldId id="295" r:id="rId9"/>
    <p:sldId id="309" r:id="rId10"/>
    <p:sldId id="305" r:id="rId11"/>
    <p:sldId id="297" r:id="rId12"/>
    <p:sldId id="299" r:id="rId13"/>
    <p:sldId id="298" r:id="rId14"/>
    <p:sldId id="301" r:id="rId15"/>
    <p:sldId id="268" r:id="rId16"/>
    <p:sldId id="282" r:id="rId17"/>
    <p:sldId id="293" r:id="rId18"/>
    <p:sldId id="300" r:id="rId19"/>
    <p:sldId id="287" r:id="rId20"/>
    <p:sldId id="286" r:id="rId21"/>
    <p:sldId id="292" r:id="rId22"/>
    <p:sldId id="284" r:id="rId23"/>
    <p:sldId id="302" r:id="rId24"/>
    <p:sldId id="266" r:id="rId25"/>
    <p:sldId id="291" r:id="rId26"/>
    <p:sldId id="285" r:id="rId27"/>
    <p:sldId id="296" r:id="rId28"/>
    <p:sldId id="281" r:id="rId29"/>
    <p:sldId id="288" r:id="rId30"/>
    <p:sldId id="265" r:id="rId31"/>
    <p:sldId id="276" r:id="rId32"/>
    <p:sldId id="277" r:id="rId33"/>
    <p:sldId id="278" r:id="rId34"/>
    <p:sldId id="289" r:id="rId35"/>
    <p:sldId id="263" r:id="rId36"/>
    <p:sldId id="310" r:id="rId37"/>
    <p:sldId id="304" r:id="rId3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860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15.2.2013</a:t>
            </a:fld>
            <a:endParaRPr lang="cs-CZ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15.2.2013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15.2.2013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15.2.2013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15.2.2013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C1D4A-A796-47C3-A63E-CE236FB377E2}" type="datetimeFigureOut">
              <a:rPr lang="cs-CZ" smtClean="0"/>
              <a:t>15.2.2013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smtClean="0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95EC1D4A-A796-47C3-A63E-CE236FB377E2}" type="datetimeFigureOut">
              <a:rPr lang="cs-CZ" smtClean="0"/>
              <a:t>15.2.2013</a:t>
            </a:fld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AC57A5DF-1266-40EA-9282-1E66B9DE06C0}" type="slidenum">
              <a:rPr lang="cs-CZ" smtClean="0"/>
              <a:t>‹#›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2007-04-20Saintpaulia_ionantha04.jp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Labkrautfrucht.jp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Elaeagnus_angustifolia_20050608_852.jpg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Silverberry_scaly_hair.jpg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cs.wikipedia.org/wiki/Soubor:Verbascum_densiflorum_S2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wmf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Alyssum_saxatile3.jpg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hyperlink" Target="http://cs.wikipedia.org/wiki/Soubor:Ice_axe.png" TargetMode="External"/><Relationship Id="rId4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Elaeagnus_angustifolia_20050608_852.jpg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Walnut_leaf_23_002.jpg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Soubor:Drosera_rotundifolia_leaf.jpg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cs.wikipedia.org/wiki/Trichomy" TargetMode="External"/><Relationship Id="rId2" Type="http://schemas.openxmlformats.org/officeDocument/2006/relationships/hyperlink" Target="http://cs.wikipedia.org/wiki/Hlo%C5%A1inovit%C3%A9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27584" y="1052736"/>
            <a:ext cx="7117180" cy="2262113"/>
          </a:xfrm>
          <a:noFill/>
        </p:spPr>
        <p:txBody>
          <a:bodyPr>
            <a:normAutofit/>
          </a:bodyPr>
          <a:lstStyle/>
          <a:p>
            <a:pPr algn="ctr"/>
            <a:r>
              <a:rPr lang="cs-CZ" sz="4400" b="1" dirty="0" smtClean="0"/>
              <a:t>TRICHOMY NA LISTECH ROSTLIN</a:t>
            </a:r>
            <a:endParaRPr lang="cs-CZ" sz="4400" b="1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39552" y="4777380"/>
            <a:ext cx="8280920" cy="1747964"/>
          </a:xfrm>
        </p:spPr>
        <p:txBody>
          <a:bodyPr>
            <a:noAutofit/>
          </a:bodyPr>
          <a:lstStyle/>
          <a:p>
            <a:pPr algn="ctr"/>
            <a:r>
              <a:rPr lang="cs-CZ" sz="2400" b="1" dirty="0" smtClean="0"/>
              <a:t>Výuková prezentace pro Seminář z přírodopisu</a:t>
            </a:r>
          </a:p>
          <a:p>
            <a:pPr algn="ctr"/>
            <a:r>
              <a:rPr lang="cs-CZ" sz="2400" b="1" dirty="0"/>
              <a:t>d</a:t>
            </a:r>
            <a:r>
              <a:rPr lang="cs-CZ" sz="2400" b="1" dirty="0" smtClean="0"/>
              <a:t>okončeno 29. 1. 2013</a:t>
            </a:r>
            <a:endParaRPr lang="cs-CZ" sz="2400" b="1" dirty="0"/>
          </a:p>
        </p:txBody>
      </p:sp>
    </p:spTree>
    <p:extLst>
      <p:ext uri="{BB962C8B-B14F-4D97-AF65-F5344CB8AC3E}">
        <p14:creationId xmlns:p14="http://schemas.microsoft.com/office/powerpoint/2010/main" val="27297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7874" y="973428"/>
            <a:ext cx="7620000" cy="567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251749" y="190018"/>
            <a:ext cx="8892251" cy="954107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rgbClr val="FFFFFF"/>
                </a:solidFill>
              </a:rPr>
              <a:t>Africká </a:t>
            </a:r>
            <a:r>
              <a:rPr lang="cs-CZ" sz="2800" b="1" dirty="0">
                <a:solidFill>
                  <a:srgbClr val="FFFFFF"/>
                </a:solidFill>
              </a:rPr>
              <a:t>fiala </a:t>
            </a:r>
            <a:r>
              <a:rPr lang="cs-CZ" sz="2800" dirty="0" smtClean="0">
                <a:solidFill>
                  <a:srgbClr val="FFFFFF"/>
                </a:solidFill>
              </a:rPr>
              <a:t>má na sametových lístcích květů </a:t>
            </a:r>
            <a:r>
              <a:rPr lang="cs-CZ" sz="2800" b="1" dirty="0" smtClean="0">
                <a:solidFill>
                  <a:srgbClr val="FFFFFF"/>
                </a:solidFill>
              </a:rPr>
              <a:t>papily</a:t>
            </a:r>
            <a:r>
              <a:rPr lang="cs-CZ" sz="2800" dirty="0" smtClean="0">
                <a:solidFill>
                  <a:srgbClr val="FFFFFF"/>
                </a:solidFill>
              </a:rPr>
              <a:t> </a:t>
            </a:r>
          </a:p>
          <a:p>
            <a:pPr algn="ctr"/>
            <a:r>
              <a:rPr lang="cs-CZ" sz="2800" dirty="0" smtClean="0">
                <a:solidFill>
                  <a:srgbClr val="FFFFFF"/>
                </a:solidFill>
              </a:rPr>
              <a:t>a na listech jednoduché </a:t>
            </a:r>
            <a:r>
              <a:rPr lang="cs-CZ" sz="2800" b="1" dirty="0" smtClean="0">
                <a:solidFill>
                  <a:srgbClr val="FFFFFF"/>
                </a:solidFill>
              </a:rPr>
              <a:t>krycí</a:t>
            </a:r>
            <a:r>
              <a:rPr lang="cs-CZ" sz="2800" dirty="0" smtClean="0">
                <a:solidFill>
                  <a:srgbClr val="FFFFFF"/>
                </a:solidFill>
              </a:rPr>
              <a:t> i </a:t>
            </a:r>
            <a:r>
              <a:rPr lang="cs-CZ" sz="2800" b="1" dirty="0" err="1" smtClean="0">
                <a:solidFill>
                  <a:srgbClr val="FFFFFF"/>
                </a:solidFill>
              </a:rPr>
              <a:t>žlaznaté</a:t>
            </a:r>
            <a:r>
              <a:rPr lang="cs-CZ" sz="2800" b="1" dirty="0" smtClean="0">
                <a:solidFill>
                  <a:srgbClr val="FFFFFF"/>
                </a:solidFill>
              </a:rPr>
              <a:t> chlupy</a:t>
            </a:r>
            <a:endParaRPr lang="cs-CZ" sz="2800" b="1" dirty="0">
              <a:solidFill>
                <a:srgbClr val="FFFFFF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21285" y="6396335"/>
            <a:ext cx="9143999" cy="461665"/>
          </a:xfrm>
          <a:prstGeom prst="rect">
            <a:avLst/>
          </a:prstGeom>
          <a:solidFill>
            <a:srgbClr val="258602"/>
          </a:solidFill>
        </p:spPr>
        <p:txBody>
          <a:bodyPr wrap="square">
            <a:spAutoFit/>
          </a:bodyPr>
          <a:lstStyle/>
          <a:p>
            <a:pPr lvl="0"/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Wildfeuer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,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[cit. 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2013-01-29], dostupné pod licencí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Creative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Commons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na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www.:</a:t>
            </a:r>
          </a:p>
          <a:p>
            <a:r>
              <a:rPr lang="cs-CZ" sz="1200" dirty="0">
                <a:hlinkClick r:id="rId3"/>
              </a:rPr>
              <a:t>http://</a:t>
            </a:r>
            <a:r>
              <a:rPr lang="cs-CZ" sz="1200" dirty="0" smtClean="0">
                <a:hlinkClick r:id="rId3"/>
              </a:rPr>
              <a:t>cs.wikipedia.org/wiki/Soubor:2007-04-20Saintpaulia_ionantha04.jpg</a:t>
            </a:r>
            <a:r>
              <a:rPr lang="cs-CZ" sz="1200" dirty="0" smtClean="0"/>
              <a:t> </a:t>
            </a:r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val="3584635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Soubor:Labkrautfruch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712" y="184382"/>
            <a:ext cx="7185572" cy="6650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21285" y="6396335"/>
            <a:ext cx="9143999" cy="461665"/>
          </a:xfrm>
          <a:prstGeom prst="rect">
            <a:avLst/>
          </a:prstGeom>
          <a:solidFill>
            <a:srgbClr val="258602"/>
          </a:solidFill>
        </p:spPr>
        <p:txBody>
          <a:bodyPr wrap="square">
            <a:spAutoFit/>
          </a:bodyPr>
          <a:lstStyle/>
          <a:p>
            <a:pPr lvl="0"/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Krumelomat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,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[cit. 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2013-01-29], dostupné pod licencí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Creative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Commons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na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www.:</a:t>
            </a:r>
          </a:p>
          <a:p>
            <a:r>
              <a:rPr lang="cs-CZ" sz="1200" dirty="0">
                <a:hlinkClick r:id="rId3"/>
              </a:rPr>
              <a:t>http://</a:t>
            </a:r>
            <a:r>
              <a:rPr lang="cs-CZ" sz="1200" dirty="0" smtClean="0">
                <a:hlinkClick r:id="rId3"/>
              </a:rPr>
              <a:t>cs.wikipedia.org/wiki/Soubor:Labkrautfrucht.jpg</a:t>
            </a:r>
            <a:r>
              <a:rPr lang="cs-CZ" sz="1200" dirty="0" smtClean="0"/>
              <a:t> </a:t>
            </a:r>
            <a:endParaRPr lang="cs-CZ" sz="12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251748" y="184382"/>
            <a:ext cx="8866743" cy="523220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>
                <a:solidFill>
                  <a:srgbClr val="FFFFFF"/>
                </a:solidFill>
              </a:rPr>
              <a:t>Svízel přítula a jeho háčkovité chlupy na plodech</a:t>
            </a:r>
            <a:endParaRPr lang="cs-CZ" sz="2800" dirty="0">
              <a:solidFill>
                <a:srgbClr val="FFFFFF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57610" y="4869160"/>
            <a:ext cx="762597" cy="76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51749" y="1412776"/>
            <a:ext cx="1727963" cy="2677656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i="1" dirty="0" smtClean="0"/>
              <a:t>Význam těchto chlupů jistě snadno odhalíte</a:t>
            </a:r>
            <a:endParaRPr lang="cs-CZ" sz="2800" i="1" dirty="0"/>
          </a:p>
        </p:txBody>
      </p:sp>
    </p:spTree>
    <p:extLst>
      <p:ext uri="{BB962C8B-B14F-4D97-AF65-F5344CB8AC3E}">
        <p14:creationId xmlns:p14="http://schemas.microsoft.com/office/powerpoint/2010/main" val="35867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182635"/>
            <a:ext cx="5004048" cy="6672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251749" y="2132856"/>
            <a:ext cx="3384147" cy="2246769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i="1" dirty="0" smtClean="0"/>
              <a:t>Toto je hlošina úzkolistá, možná máte na zahradě rakytník </a:t>
            </a:r>
            <a:r>
              <a:rPr lang="cs-CZ" sz="2800" i="1" dirty="0" err="1" smtClean="0"/>
              <a:t>řešetlákovitý</a:t>
            </a:r>
            <a:endParaRPr lang="cs-CZ" sz="2800" i="1" dirty="0"/>
          </a:p>
        </p:txBody>
      </p:sp>
      <p:sp>
        <p:nvSpPr>
          <p:cNvPr id="3" name="TextovéPole 2"/>
          <p:cNvSpPr txBox="1"/>
          <p:nvPr/>
        </p:nvSpPr>
        <p:spPr>
          <a:xfrm>
            <a:off x="251749" y="190018"/>
            <a:ext cx="8892251" cy="954107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>
                <a:solidFill>
                  <a:srgbClr val="FFFFFF"/>
                </a:solidFill>
              </a:rPr>
              <a:t>Čeleď </a:t>
            </a:r>
            <a:r>
              <a:rPr lang="cs-CZ" sz="2800" b="1" dirty="0" err="1" smtClean="0">
                <a:solidFill>
                  <a:srgbClr val="FFFFFF"/>
                </a:solidFill>
              </a:rPr>
              <a:t>hlošinovité</a:t>
            </a:r>
            <a:r>
              <a:rPr lang="cs-CZ" sz="2800" dirty="0" smtClean="0">
                <a:solidFill>
                  <a:srgbClr val="FFFFFF"/>
                </a:solidFill>
              </a:rPr>
              <a:t> </a:t>
            </a:r>
            <a:r>
              <a:rPr lang="cs-CZ" sz="2800" dirty="0">
                <a:solidFill>
                  <a:srgbClr val="FFFFFF"/>
                </a:solidFill>
              </a:rPr>
              <a:t>jsou </a:t>
            </a:r>
            <a:r>
              <a:rPr lang="cs-CZ" sz="2800" dirty="0" smtClean="0">
                <a:solidFill>
                  <a:srgbClr val="FFFFFF"/>
                </a:solidFill>
              </a:rPr>
              <a:t>keře </a:t>
            </a:r>
            <a:r>
              <a:rPr lang="cs-CZ" sz="2800" dirty="0">
                <a:solidFill>
                  <a:srgbClr val="FFFFFF"/>
                </a:solidFill>
              </a:rPr>
              <a:t>nebo stromy </a:t>
            </a:r>
            <a:r>
              <a:rPr lang="cs-CZ" sz="2800" dirty="0" smtClean="0">
                <a:solidFill>
                  <a:srgbClr val="FFFFFF"/>
                </a:solidFill>
              </a:rPr>
              <a:t>se stříbřitými </a:t>
            </a:r>
            <a:r>
              <a:rPr lang="cs-CZ" sz="2800" dirty="0">
                <a:solidFill>
                  <a:srgbClr val="FFFFFF"/>
                </a:solidFill>
              </a:rPr>
              <a:t>nebo </a:t>
            </a:r>
            <a:r>
              <a:rPr lang="cs-CZ" sz="2800" dirty="0" smtClean="0">
                <a:solidFill>
                  <a:srgbClr val="FFFFFF"/>
                </a:solidFill>
              </a:rPr>
              <a:t>hnědavými </a:t>
            </a:r>
            <a:r>
              <a:rPr lang="cs-CZ" sz="2800" b="1" dirty="0" smtClean="0">
                <a:solidFill>
                  <a:srgbClr val="FFFFFF"/>
                </a:solidFill>
              </a:rPr>
              <a:t>hvězdovitými chlupy</a:t>
            </a:r>
            <a:endParaRPr lang="cs-CZ" sz="2800" b="1" dirty="0">
              <a:solidFill>
                <a:srgbClr val="FFFFFF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21285" y="6396335"/>
            <a:ext cx="9143999" cy="461665"/>
          </a:xfrm>
          <a:prstGeom prst="rect">
            <a:avLst/>
          </a:prstGeom>
          <a:solidFill>
            <a:srgbClr val="258602"/>
          </a:solidFill>
        </p:spPr>
        <p:txBody>
          <a:bodyPr wrap="square">
            <a:spAutoFit/>
          </a:bodyPr>
          <a:lstStyle/>
          <a:p>
            <a:pPr lvl="0"/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Georg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Slickers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,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[cit. 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2013-01-29], dostupné pod licencí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Creative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Commons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na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www.:</a:t>
            </a:r>
          </a:p>
          <a:p>
            <a:r>
              <a:rPr lang="cs-CZ" sz="1200" dirty="0">
                <a:hlinkClick r:id="rId3"/>
              </a:rPr>
              <a:t>http://</a:t>
            </a:r>
            <a:r>
              <a:rPr lang="cs-CZ" sz="1200" dirty="0" smtClean="0">
                <a:hlinkClick r:id="rId3"/>
              </a:rPr>
              <a:t>cs.wikipedia.org/wiki/Soubor:Elaeagnus_angustifolia_20050608_852.jpg</a:t>
            </a:r>
            <a:r>
              <a:rPr lang="cs-CZ" sz="1200" dirty="0" smtClean="0"/>
              <a:t> </a:t>
            </a:r>
            <a:endParaRPr lang="cs-CZ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62822" y="5013176"/>
            <a:ext cx="762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67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Soubor:Silverberry scaly hai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3528" y="595051"/>
            <a:ext cx="8350599" cy="6262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21285" y="6396335"/>
            <a:ext cx="9143999" cy="461665"/>
          </a:xfrm>
          <a:prstGeom prst="rect">
            <a:avLst/>
          </a:prstGeom>
          <a:solidFill>
            <a:srgbClr val="258602"/>
          </a:solidFill>
        </p:spPr>
        <p:txBody>
          <a:bodyPr wrap="square">
            <a:spAutoFit/>
          </a:bodyPr>
          <a:lstStyle/>
          <a:p>
            <a:pPr lvl="0"/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Michael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Bemmerl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,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[cit. 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2013-01-29], dostupné pod licencí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Creative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Commons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na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www.:</a:t>
            </a:r>
          </a:p>
          <a:p>
            <a:r>
              <a:rPr lang="cs-CZ" sz="1200" dirty="0">
                <a:hlinkClick r:id="rId3"/>
              </a:rPr>
              <a:t>http://</a:t>
            </a:r>
            <a:r>
              <a:rPr lang="cs-CZ" sz="1200" dirty="0" smtClean="0">
                <a:hlinkClick r:id="rId3"/>
              </a:rPr>
              <a:t>cs.wikipedia.org/wiki/Soubor:Silverberry_scaly_hair.jpg</a:t>
            </a:r>
            <a:r>
              <a:rPr lang="cs-CZ" sz="1200" dirty="0" smtClean="0"/>
              <a:t> </a:t>
            </a:r>
            <a:endParaRPr lang="cs-CZ" sz="12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251749" y="190018"/>
            <a:ext cx="8882378" cy="523220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rgbClr val="FFFFFF"/>
                </a:solidFill>
              </a:rPr>
              <a:t>Hlošina</a:t>
            </a:r>
            <a:r>
              <a:rPr lang="cs-CZ" sz="2800" dirty="0" smtClean="0">
                <a:solidFill>
                  <a:srgbClr val="FFFFFF"/>
                </a:solidFill>
              </a:rPr>
              <a:t> má </a:t>
            </a:r>
            <a:r>
              <a:rPr lang="cs-CZ" sz="2800" b="1" dirty="0" smtClean="0">
                <a:solidFill>
                  <a:srgbClr val="FFFFFF"/>
                </a:solidFill>
              </a:rPr>
              <a:t>krycí</a:t>
            </a:r>
            <a:r>
              <a:rPr lang="cs-CZ" sz="2800" dirty="0" smtClean="0">
                <a:solidFill>
                  <a:srgbClr val="FFFFFF"/>
                </a:solidFill>
              </a:rPr>
              <a:t> chlupy hvězdicovitě rozvětvené</a:t>
            </a:r>
            <a:endParaRPr lang="cs-CZ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7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21285" y="6396335"/>
            <a:ext cx="9143999" cy="461665"/>
          </a:xfrm>
          <a:prstGeom prst="rect">
            <a:avLst/>
          </a:prstGeom>
          <a:solidFill>
            <a:srgbClr val="258602"/>
          </a:solidFill>
        </p:spPr>
        <p:txBody>
          <a:bodyPr wrap="square">
            <a:spAutoFit/>
          </a:bodyPr>
          <a:lstStyle/>
          <a:p>
            <a:pPr lvl="0"/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Schnahacken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,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[cit. 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2013-01-29], dostupné pod licencí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Creative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Commons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na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www.:</a:t>
            </a:r>
          </a:p>
          <a:p>
            <a:r>
              <a:rPr lang="cs-CZ" sz="1200" dirty="0">
                <a:hlinkClick r:id="rId2"/>
              </a:rPr>
              <a:t>http://</a:t>
            </a:r>
            <a:r>
              <a:rPr lang="cs-CZ" sz="1200" dirty="0" smtClean="0">
                <a:hlinkClick r:id="rId2"/>
              </a:rPr>
              <a:t>cs.wikipedia.org/wiki/Soubor:Verbascum_densiflorum_S2.jpg</a:t>
            </a:r>
            <a:r>
              <a:rPr lang="cs-CZ" sz="1200" dirty="0" smtClean="0"/>
              <a:t> </a:t>
            </a:r>
            <a:endParaRPr lang="cs-CZ" sz="1200" dirty="0"/>
          </a:p>
        </p:txBody>
      </p:sp>
      <p:pic>
        <p:nvPicPr>
          <p:cNvPr id="20482" name="Picture 2" descr="Soubor:Verbascum densiflorum S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9992" y="214343"/>
            <a:ext cx="4644008" cy="6192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251749" y="190018"/>
            <a:ext cx="8892251" cy="523220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rgbClr val="FFFFFF"/>
                </a:solidFill>
              </a:rPr>
              <a:t>Divizna velkokvětá </a:t>
            </a:r>
            <a:r>
              <a:rPr lang="cs-CZ" sz="2800" dirty="0" smtClean="0">
                <a:solidFill>
                  <a:srgbClr val="FFFFFF"/>
                </a:solidFill>
              </a:rPr>
              <a:t>roste na slunných místech</a:t>
            </a:r>
            <a:endParaRPr lang="cs-CZ" sz="2800" dirty="0">
              <a:solidFill>
                <a:srgbClr val="FFFFFF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251749" y="2132856"/>
            <a:ext cx="4032219" cy="954107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r>
              <a:rPr lang="cs-CZ" sz="2800" i="1" dirty="0" smtClean="0"/>
              <a:t>Před čím ji budou chránit její </a:t>
            </a:r>
            <a:r>
              <a:rPr lang="cs-CZ" sz="2800" i="1" dirty="0" err="1" smtClean="0"/>
              <a:t>trichomy</a:t>
            </a:r>
            <a:r>
              <a:rPr lang="cs-CZ" sz="2800" i="1" dirty="0" smtClean="0"/>
              <a:t>?</a:t>
            </a:r>
            <a:endParaRPr lang="cs-CZ" sz="2800" i="1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886558" y="980728"/>
            <a:ext cx="762597" cy="76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 descr="C:\Users\Ucitel\AppData\Local\Microsoft\Windows\Temporary Internet Files\Content.IE5\ED1VIC3F\MC900351515[1].wmf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3933056"/>
            <a:ext cx="1751846" cy="1780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67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76285" y="1165813"/>
            <a:ext cx="762597" cy="76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6228184" y="2348880"/>
            <a:ext cx="2610698" cy="1323439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000" b="1" dirty="0" smtClean="0"/>
              <a:t>Co ti připomínají velké skvrny na křídlech tohoto motýla?</a:t>
            </a:r>
            <a:endParaRPr lang="cs-CZ" sz="2000" b="1" dirty="0"/>
          </a:p>
        </p:txBody>
      </p:sp>
      <p:pic>
        <p:nvPicPr>
          <p:cNvPr id="9218" name="Picture 2" descr="C:\Users\Ucitel\Desktop\Vlastní fotografie prezentace\MIKROSKOP\trichomy\divizna rozvětvený trichom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8847" y="451628"/>
            <a:ext cx="8605153" cy="6453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251749" y="190018"/>
            <a:ext cx="8892251" cy="954107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rgbClr val="FFFFFF"/>
                </a:solidFill>
              </a:rPr>
              <a:t>Divizna</a:t>
            </a:r>
            <a:r>
              <a:rPr lang="cs-CZ" sz="2800" dirty="0" smtClean="0">
                <a:solidFill>
                  <a:srgbClr val="FFFFFF"/>
                </a:solidFill>
              </a:rPr>
              <a:t> velkokvětá má </a:t>
            </a:r>
            <a:r>
              <a:rPr lang="cs-CZ" sz="2800" b="1" dirty="0" smtClean="0">
                <a:solidFill>
                  <a:srgbClr val="FFFFFF"/>
                </a:solidFill>
              </a:rPr>
              <a:t>mnohobuněčné</a:t>
            </a:r>
            <a:r>
              <a:rPr lang="cs-CZ" sz="2800" dirty="0" smtClean="0">
                <a:solidFill>
                  <a:srgbClr val="FFFFFF"/>
                </a:solidFill>
              </a:rPr>
              <a:t> </a:t>
            </a:r>
            <a:r>
              <a:rPr lang="cs-CZ" sz="2800" b="1" dirty="0" smtClean="0">
                <a:solidFill>
                  <a:srgbClr val="FFFFFF"/>
                </a:solidFill>
              </a:rPr>
              <a:t>krycí</a:t>
            </a:r>
            <a:r>
              <a:rPr lang="cs-CZ" sz="2800" dirty="0" smtClean="0">
                <a:solidFill>
                  <a:srgbClr val="FFFFFF"/>
                </a:solidFill>
              </a:rPr>
              <a:t> chlupy, které jí chrání před přehřátím, výparem a býložravci</a:t>
            </a:r>
            <a:endParaRPr lang="cs-CZ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88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citel\Desktop\Vlastní fotografie prezentace\MIKROSKOP\trichomy\Img0000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38425" y="709581"/>
            <a:ext cx="6780245" cy="508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251749" y="190018"/>
            <a:ext cx="8892251" cy="523220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rgbClr val="FFFFFF"/>
                </a:solidFill>
              </a:rPr>
              <a:t>Krycí </a:t>
            </a:r>
            <a:r>
              <a:rPr lang="cs-CZ" sz="2800" b="1" dirty="0" err="1" smtClean="0">
                <a:solidFill>
                  <a:srgbClr val="FFFFFF"/>
                </a:solidFill>
              </a:rPr>
              <a:t>trichomy</a:t>
            </a:r>
            <a:r>
              <a:rPr lang="cs-CZ" sz="2800" b="1" dirty="0" smtClean="0">
                <a:solidFill>
                  <a:srgbClr val="FFFFFF"/>
                </a:solidFill>
              </a:rPr>
              <a:t> </a:t>
            </a:r>
            <a:r>
              <a:rPr lang="cs-CZ" sz="2800" dirty="0" smtClean="0">
                <a:solidFill>
                  <a:srgbClr val="FFFFFF"/>
                </a:solidFill>
              </a:rPr>
              <a:t>divizny se </a:t>
            </a:r>
            <a:r>
              <a:rPr lang="cs-CZ" sz="2800" b="1" dirty="0" smtClean="0">
                <a:solidFill>
                  <a:srgbClr val="FFFFFF"/>
                </a:solidFill>
              </a:rPr>
              <a:t>větví</a:t>
            </a:r>
            <a:r>
              <a:rPr lang="cs-CZ" sz="2800" dirty="0" smtClean="0">
                <a:solidFill>
                  <a:srgbClr val="FFFFFF"/>
                </a:solidFill>
              </a:rPr>
              <a:t> v několika patrech</a:t>
            </a:r>
            <a:endParaRPr lang="cs-CZ" sz="2800" dirty="0">
              <a:solidFill>
                <a:srgbClr val="FFFFFF"/>
              </a:solidFill>
            </a:endParaRPr>
          </a:p>
        </p:txBody>
      </p:sp>
      <p:pic>
        <p:nvPicPr>
          <p:cNvPr id="3074" name="Picture 2" descr="C:\Users\Ucitel\Desktop\Vlastní fotografie prezentace\Nákresy\nákresy\mys_mapa_000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33" y="3677258"/>
            <a:ext cx="4920208" cy="318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861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citel\Desktop\Vlastní fotografie prezentace\MIKROSKOP\trichomy\trichomy šalvěj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296652"/>
            <a:ext cx="8748464" cy="656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395536" y="296652"/>
            <a:ext cx="8748464" cy="954107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Dlouhé </a:t>
            </a:r>
            <a:r>
              <a:rPr lang="cs-CZ" sz="2800" b="1" dirty="0" smtClean="0"/>
              <a:t>krycí </a:t>
            </a:r>
            <a:r>
              <a:rPr lang="cs-CZ" sz="2800" b="1" dirty="0" err="1" smtClean="0"/>
              <a:t>trichomy</a:t>
            </a:r>
            <a:r>
              <a:rPr lang="cs-CZ" sz="2800" b="1" dirty="0" smtClean="0"/>
              <a:t> šalvěje </a:t>
            </a:r>
            <a:r>
              <a:rPr lang="cs-CZ" sz="2800" dirty="0" smtClean="0"/>
              <a:t>jsou většinou duté, mrtvé buňky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68828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265846" y="908720"/>
            <a:ext cx="4083171" cy="3108543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rgbClr val="FFFFFF"/>
                </a:solidFill>
              </a:rPr>
              <a:t>Tařice skalní </a:t>
            </a:r>
            <a:r>
              <a:rPr lang="cs-CZ" sz="2800" dirty="0" smtClean="0">
                <a:solidFill>
                  <a:srgbClr val="FFFFFF"/>
                </a:solidFill>
              </a:rPr>
              <a:t>roste na slunných skalách, kde jiné rostliny těžko přežívají.</a:t>
            </a:r>
          </a:p>
          <a:p>
            <a:pPr algn="ctr"/>
            <a:r>
              <a:rPr lang="cs-CZ" sz="2800" dirty="0" smtClean="0">
                <a:solidFill>
                  <a:srgbClr val="FFFFFF"/>
                </a:solidFill>
              </a:rPr>
              <a:t>Často se pěstuje na zahradách jako skalnička.</a:t>
            </a:r>
            <a:endParaRPr lang="cs-CZ" sz="2800" dirty="0">
              <a:solidFill>
                <a:srgbClr val="FFFFFF"/>
              </a:solidFill>
            </a:endParaRPr>
          </a:p>
        </p:txBody>
      </p:sp>
      <p:pic>
        <p:nvPicPr>
          <p:cNvPr id="21506" name="Picture 2" descr="Soubor:Alyssum saxatile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93284" y="31926"/>
            <a:ext cx="4550716" cy="682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délník 4"/>
          <p:cNvSpPr/>
          <p:nvPr/>
        </p:nvSpPr>
        <p:spPr>
          <a:xfrm>
            <a:off x="21285" y="6396335"/>
            <a:ext cx="9143999" cy="461665"/>
          </a:xfrm>
          <a:prstGeom prst="rect">
            <a:avLst/>
          </a:prstGeom>
          <a:solidFill>
            <a:srgbClr val="258602"/>
          </a:solidFill>
        </p:spPr>
        <p:txBody>
          <a:bodyPr wrap="square">
            <a:spAutoFit/>
          </a:bodyPr>
          <a:lstStyle/>
          <a:p>
            <a:pPr lvl="0"/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Prazak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,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[cit. 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2013-01-29], dostupné pod licencí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Creative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Commons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na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www.:</a:t>
            </a:r>
          </a:p>
          <a:p>
            <a:r>
              <a:rPr lang="cs-CZ" sz="1200" dirty="0">
                <a:hlinkClick r:id="rId3"/>
              </a:rPr>
              <a:t>http://</a:t>
            </a:r>
            <a:r>
              <a:rPr lang="cs-CZ" sz="1200" dirty="0" smtClean="0">
                <a:hlinkClick r:id="rId3"/>
              </a:rPr>
              <a:t>cs.wikipedia.org/wiki/Soubor:Alyssum_saxatile3.jpg</a:t>
            </a:r>
            <a:r>
              <a:rPr lang="cs-CZ" sz="1200" dirty="0" smtClean="0"/>
              <a:t> </a:t>
            </a:r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val="358677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:\Users\Ucitel\Desktop\Vlastní fotografie prezentace\MIKROSKOP\trichomy\trichom tař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597419" y="332656"/>
            <a:ext cx="3337645" cy="2246769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Krycí </a:t>
            </a:r>
            <a:r>
              <a:rPr lang="cs-CZ" sz="2800" b="1" dirty="0" err="1" smtClean="0"/>
              <a:t>trichomy</a:t>
            </a:r>
            <a:r>
              <a:rPr lang="cs-CZ" sz="2800" b="1" dirty="0" smtClean="0"/>
              <a:t> tařice skalní</a:t>
            </a:r>
            <a:r>
              <a:rPr lang="cs-CZ" sz="2800" dirty="0" smtClean="0"/>
              <a:t> jsou obvykle </a:t>
            </a:r>
            <a:r>
              <a:rPr lang="cs-CZ" sz="2800" b="1" dirty="0" smtClean="0"/>
              <a:t>jednobuněčné</a:t>
            </a:r>
            <a:r>
              <a:rPr lang="cs-CZ" sz="2800" dirty="0" smtClean="0"/>
              <a:t> </a:t>
            </a:r>
          </a:p>
          <a:p>
            <a:r>
              <a:rPr lang="cs-CZ" sz="2800" dirty="0" smtClean="0"/>
              <a:t>a bohatě větvené</a:t>
            </a:r>
            <a:endParaRPr lang="cs-CZ" sz="2800" dirty="0"/>
          </a:p>
        </p:txBody>
      </p:sp>
      <p:pic>
        <p:nvPicPr>
          <p:cNvPr id="8194" name="Picture 2" descr="C:\Users\Ucitel\Desktop\Vlastní fotografie prezentace\Nákresy\nákresy\mys_mapa_00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94187" y="3212976"/>
            <a:ext cx="4849813" cy="304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3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67545" y="1484313"/>
            <a:ext cx="8280919" cy="5184775"/>
          </a:xfrm>
        </p:spPr>
        <p:txBody>
          <a:bodyPr>
            <a:noAutofit/>
          </a:bodyPr>
          <a:lstStyle/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Název </a:t>
            </a:r>
            <a:r>
              <a:rPr lang="cs-CZ" sz="1400" dirty="0">
                <a:solidFill>
                  <a:schemeClr val="tx1"/>
                </a:solidFill>
                <a:latin typeface="+mj-lt"/>
              </a:rPr>
              <a:t>školy:	Základní škola Městec Králové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Autor:	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Ing. Eva </a:t>
            </a:r>
            <a:r>
              <a:rPr lang="cs-CZ" sz="1400" dirty="0" err="1" smtClean="0">
                <a:solidFill>
                  <a:schemeClr val="tx1"/>
                </a:solidFill>
                <a:latin typeface="+mj-lt"/>
              </a:rPr>
              <a:t>Khorelová</a:t>
            </a:r>
            <a:endParaRPr lang="cs-CZ" sz="1400" dirty="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Název:	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VY_32_INOVACE_16_SPř</a:t>
            </a: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Číslo projektu:	CZ.1.07/1.4.00/21.2313</a:t>
            </a: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Téma:	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Seminář z přírodopisu - </a:t>
            </a:r>
            <a:r>
              <a:rPr lang="cs-CZ" sz="1400" dirty="0" err="1" smtClean="0">
                <a:solidFill>
                  <a:schemeClr val="tx1"/>
                </a:solidFill>
                <a:latin typeface="+mj-lt"/>
              </a:rPr>
              <a:t>Trichomy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na listech rostlin</a:t>
            </a: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2038" algn="l"/>
              </a:tabLst>
            </a:pPr>
            <a:endParaRPr lang="cs-CZ" sz="1400" dirty="0">
              <a:solidFill>
                <a:schemeClr val="tx1"/>
              </a:solidFill>
              <a:latin typeface="+mj-lt"/>
            </a:endParaRPr>
          </a:p>
          <a:p>
            <a:pPr marL="2330450" indent="-2330450" eaLnBrk="1" hangingPunct="1">
              <a:lnSpc>
                <a:spcPct val="90000"/>
              </a:lnSpc>
              <a:buFontTx/>
              <a:buNone/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Anotace:	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Výuková prezentace</a:t>
            </a:r>
            <a:r>
              <a:rPr lang="cs-CZ" sz="1400" dirty="0">
                <a:solidFill>
                  <a:schemeClr val="tx1"/>
                </a:solidFill>
                <a:latin typeface="+mj-lt"/>
              </a:rPr>
              <a:t>, 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sloužící  k vysvětlení  významu chlupů na povrchu listů rostlin, seznámení s jejich druhy a stavbou, učí žáky orientovat se</a:t>
            </a:r>
          </a:p>
          <a:p>
            <a:pPr marL="2330450" indent="-2330450" eaLnBrk="1" hangingPunct="1">
              <a:lnSpc>
                <a:spcPct val="90000"/>
              </a:lnSpc>
              <a:buFontTx/>
              <a:buNone/>
            </a:pPr>
            <a:r>
              <a:rPr lang="cs-CZ" sz="1400" dirty="0">
                <a:latin typeface="+mj-lt"/>
              </a:rPr>
              <a:t>	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v mikroskopickém preparátu, obsahuje náměty pro samostatnou práci žáků.</a:t>
            </a:r>
          </a:p>
          <a:p>
            <a:pPr marL="2330450" indent="-2330450" eaLnBrk="1" hangingPunct="1">
              <a:lnSpc>
                <a:spcPct val="90000"/>
              </a:lnSpc>
              <a:buFontTx/>
              <a:buNone/>
            </a:pPr>
            <a:r>
              <a:rPr lang="cs-CZ" sz="1400" dirty="0">
                <a:solidFill>
                  <a:schemeClr val="tx1"/>
                </a:solidFill>
                <a:latin typeface="+mj-lt"/>
              </a:rPr>
              <a:t>	</a:t>
            </a:r>
            <a:endParaRPr lang="cs-CZ" sz="1400" dirty="0" smtClean="0">
              <a:solidFill>
                <a:schemeClr val="tx1"/>
              </a:solidFill>
              <a:latin typeface="+mj-lt"/>
            </a:endParaRPr>
          </a:p>
          <a:p>
            <a:pPr eaLnBrk="1" hangingPunct="1">
              <a:lnSpc>
                <a:spcPct val="90000"/>
              </a:lnSpc>
              <a:buFontTx/>
              <a:buNone/>
              <a:tabLst>
                <a:tab pos="2330450" algn="l"/>
              </a:tabLst>
            </a:pP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Datum dokončení:</a:t>
            </a:r>
            <a:r>
              <a:rPr lang="cs-CZ" sz="1400" dirty="0">
                <a:solidFill>
                  <a:schemeClr val="tx1"/>
                </a:solidFill>
                <a:latin typeface="+mj-lt"/>
              </a:rPr>
              <a:t>	</a:t>
            </a:r>
            <a:r>
              <a:rPr lang="cs-CZ" sz="1400" dirty="0" smtClean="0">
                <a:solidFill>
                  <a:schemeClr val="tx1"/>
                </a:solidFill>
                <a:latin typeface="+mj-lt"/>
              </a:rPr>
              <a:t>29. 1. 2013</a:t>
            </a:r>
            <a:endParaRPr lang="cs-CZ" sz="1400" dirty="0">
              <a:solidFill>
                <a:schemeClr val="tx1"/>
              </a:solidFill>
              <a:latin typeface="+mj-lt"/>
            </a:endParaRPr>
          </a:p>
        </p:txBody>
      </p:sp>
      <p:pic>
        <p:nvPicPr>
          <p:cNvPr id="2051" name="Picture 4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7544" y="188640"/>
            <a:ext cx="8280400" cy="114300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34788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citel\Desktop\Vlastní fotografie prezentace\MIKROSKOP\trichomy\trichom tařic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8197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citel\Desktop\Vlastní fotografie prezentace\MIKROSKOP\trichomy\trichomy okurk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3" y="404666"/>
            <a:ext cx="8604445" cy="645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539553" y="332656"/>
            <a:ext cx="8604446" cy="954107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Hrotité </a:t>
            </a:r>
            <a:r>
              <a:rPr lang="cs-CZ" sz="2800" b="1" dirty="0" smtClean="0"/>
              <a:t>krycí</a:t>
            </a:r>
            <a:r>
              <a:rPr lang="cs-CZ" sz="2800" dirty="0" smtClean="0"/>
              <a:t> </a:t>
            </a:r>
            <a:r>
              <a:rPr lang="cs-CZ" sz="2800" dirty="0" err="1" smtClean="0"/>
              <a:t>trichomy</a:t>
            </a:r>
            <a:r>
              <a:rPr lang="cs-CZ" sz="2800" dirty="0" smtClean="0"/>
              <a:t> </a:t>
            </a:r>
            <a:r>
              <a:rPr lang="cs-CZ" sz="2800" b="1" dirty="0" smtClean="0"/>
              <a:t>okurky seté </a:t>
            </a:r>
            <a:r>
              <a:rPr lang="cs-CZ" sz="2800" dirty="0" smtClean="0"/>
              <a:t>vás dokáží poškrábat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330666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citel\Desktop\Vlastní fotografie prezentace\Nákresy\nákresy\mys_mapa_00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49687" y="995578"/>
            <a:ext cx="5294313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Ucitel\Desktop\Vlastní fotografie prezentace\MIKROSKOP\trichomy\trichom příchytný chmel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2557678"/>
            <a:ext cx="5244075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251520" y="59941"/>
            <a:ext cx="8892480" cy="954107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Liány, jako </a:t>
            </a:r>
            <a:r>
              <a:rPr lang="cs-CZ" sz="2800" b="1" dirty="0" smtClean="0"/>
              <a:t>chmel otáčivý </a:t>
            </a:r>
            <a:r>
              <a:rPr lang="cs-CZ" sz="2800" dirty="0" smtClean="0"/>
              <a:t>mají </a:t>
            </a:r>
            <a:r>
              <a:rPr lang="cs-CZ" sz="2800" b="1" dirty="0" smtClean="0"/>
              <a:t>krycí</a:t>
            </a:r>
            <a:r>
              <a:rPr lang="cs-CZ" sz="2800" dirty="0" smtClean="0"/>
              <a:t> </a:t>
            </a:r>
            <a:r>
              <a:rPr lang="cs-CZ" sz="2800" dirty="0" err="1" smtClean="0"/>
              <a:t>trichomy</a:t>
            </a:r>
            <a:r>
              <a:rPr lang="cs-CZ" sz="2800" dirty="0" smtClean="0"/>
              <a:t> uzpůsobené zachycení na opoře  </a:t>
            </a:r>
            <a:endParaRPr lang="cs-CZ" sz="2800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79483" y="2454393"/>
            <a:ext cx="1900806" cy="4369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Obdélník 7"/>
          <p:cNvSpPr/>
          <p:nvPr/>
        </p:nvSpPr>
        <p:spPr>
          <a:xfrm>
            <a:off x="21285" y="6396335"/>
            <a:ext cx="9143999" cy="461665"/>
          </a:xfrm>
          <a:prstGeom prst="rect">
            <a:avLst/>
          </a:prstGeom>
          <a:solidFill>
            <a:srgbClr val="258602"/>
          </a:solidFill>
        </p:spPr>
        <p:txBody>
          <a:bodyPr wrap="square">
            <a:spAutoFit/>
          </a:bodyPr>
          <a:lstStyle/>
          <a:p>
            <a:pPr lvl="0"/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Lacen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,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[cit. 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2013-01-29], dostupné pod licencí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Creative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Commons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na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www.:</a:t>
            </a:r>
          </a:p>
          <a:p>
            <a:r>
              <a:rPr lang="cs-CZ" sz="1200" dirty="0">
                <a:hlinkClick r:id="rId5"/>
              </a:rPr>
              <a:t>http://</a:t>
            </a:r>
            <a:r>
              <a:rPr lang="cs-CZ" sz="1200" dirty="0" smtClean="0">
                <a:hlinkClick r:id="rId5"/>
              </a:rPr>
              <a:t>cs.wikipedia.org/wiki/Soubor:Ice_axe.png</a:t>
            </a:r>
            <a:r>
              <a:rPr lang="cs-CZ" sz="1200" dirty="0" smtClean="0"/>
              <a:t> </a:t>
            </a:r>
            <a:endParaRPr lang="cs-CZ" sz="12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107504" y="1124744"/>
            <a:ext cx="3960440" cy="1569660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400" i="1" dirty="0" smtClean="0"/>
              <a:t>Nepřipomíná </a:t>
            </a:r>
            <a:r>
              <a:rPr lang="cs-CZ" sz="2400" i="1" dirty="0"/>
              <a:t>vám tvar tohoto chlupu cepín? Víte k čemu </a:t>
            </a:r>
            <a:r>
              <a:rPr lang="cs-CZ" sz="2400" i="1" dirty="0" smtClean="0"/>
              <a:t>cepín slouží?</a:t>
            </a:r>
            <a:endParaRPr lang="cs-CZ" sz="2400" i="1" dirty="0"/>
          </a:p>
          <a:p>
            <a:pPr algn="ctr"/>
            <a:endParaRPr lang="cs-CZ" sz="2400" i="1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12160" y="4869160"/>
            <a:ext cx="762597" cy="76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92526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3768" y="197768"/>
            <a:ext cx="6660232" cy="6660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251749" y="190018"/>
            <a:ext cx="8892251" cy="954107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rgbClr val="FFFFFF"/>
                </a:solidFill>
              </a:rPr>
              <a:t>Kostival lékařský </a:t>
            </a:r>
            <a:r>
              <a:rPr lang="cs-CZ" sz="2800" dirty="0" smtClean="0">
                <a:solidFill>
                  <a:srgbClr val="FFFFFF"/>
                </a:solidFill>
              </a:rPr>
              <a:t>je léčivá rostlina, jejíž povrch je velmi drsný</a:t>
            </a:r>
            <a:endParaRPr lang="cs-CZ" sz="2800" dirty="0">
              <a:solidFill>
                <a:srgbClr val="FFFFFF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21285" y="6396335"/>
            <a:ext cx="9143999" cy="461665"/>
          </a:xfrm>
          <a:prstGeom prst="rect">
            <a:avLst/>
          </a:prstGeom>
          <a:solidFill>
            <a:srgbClr val="258602"/>
          </a:solidFill>
        </p:spPr>
        <p:txBody>
          <a:bodyPr wrap="square">
            <a:spAutoFit/>
          </a:bodyPr>
          <a:lstStyle/>
          <a:p>
            <a:pPr lvl="0"/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Georg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Slickers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,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[cit. 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2013-01-29], dostupné pod licencí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Creative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Commons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na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www.:</a:t>
            </a:r>
          </a:p>
          <a:p>
            <a:r>
              <a:rPr lang="cs-CZ" sz="1200" dirty="0">
                <a:hlinkClick r:id="rId3"/>
              </a:rPr>
              <a:t>http://</a:t>
            </a:r>
            <a:r>
              <a:rPr lang="cs-CZ" sz="1200" dirty="0" smtClean="0">
                <a:hlinkClick r:id="rId3"/>
              </a:rPr>
              <a:t>cs.wikipedia.org/wiki/Soubor:Elaeagnus_angustifolia_20050608_852.jpg</a:t>
            </a:r>
            <a:r>
              <a:rPr lang="cs-CZ" sz="1200" dirty="0" smtClean="0"/>
              <a:t> </a:t>
            </a:r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val="429057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Ucitel\Desktop\Vlastní fotografie prezentace\MIKROSKOP\trichomy\trichomy kostival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348880"/>
            <a:ext cx="6012160" cy="4509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Users\Ucitel\Desktop\Vlastní fotografie prezentace\Nákresy\nákresy\mys_mapa_001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22775" y="1214523"/>
            <a:ext cx="4721225" cy="4551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251749" y="190018"/>
            <a:ext cx="8892251" cy="954107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>
                <a:solidFill>
                  <a:srgbClr val="FFFFFF"/>
                </a:solidFill>
              </a:rPr>
              <a:t>Je to způsobeno jeho </a:t>
            </a:r>
            <a:r>
              <a:rPr lang="cs-CZ" sz="2800" b="1" dirty="0" smtClean="0">
                <a:solidFill>
                  <a:srgbClr val="FFFFFF"/>
                </a:solidFill>
              </a:rPr>
              <a:t>háčkovitě zahnutými krycími</a:t>
            </a:r>
            <a:r>
              <a:rPr lang="cs-CZ" sz="2800" dirty="0" smtClean="0">
                <a:solidFill>
                  <a:srgbClr val="FFFFFF"/>
                </a:solidFill>
              </a:rPr>
              <a:t> </a:t>
            </a:r>
          </a:p>
          <a:p>
            <a:pPr algn="ctr"/>
            <a:r>
              <a:rPr lang="cs-CZ" sz="2800" dirty="0" smtClean="0">
                <a:solidFill>
                  <a:srgbClr val="FFFFFF"/>
                </a:solidFill>
              </a:rPr>
              <a:t>a </a:t>
            </a:r>
            <a:r>
              <a:rPr lang="cs-CZ" sz="2800" b="1" dirty="0" err="1" smtClean="0">
                <a:solidFill>
                  <a:srgbClr val="FFFFFF"/>
                </a:solidFill>
              </a:rPr>
              <a:t>žlaznatými</a:t>
            </a:r>
            <a:r>
              <a:rPr lang="cs-CZ" sz="2800" dirty="0" smtClean="0">
                <a:solidFill>
                  <a:srgbClr val="FFFFFF"/>
                </a:solidFill>
              </a:rPr>
              <a:t>  </a:t>
            </a:r>
            <a:r>
              <a:rPr lang="cs-CZ" sz="2800" dirty="0" err="1" smtClean="0">
                <a:solidFill>
                  <a:srgbClr val="FFFFFF"/>
                </a:solidFill>
              </a:rPr>
              <a:t>trichomy</a:t>
            </a:r>
            <a:r>
              <a:rPr lang="cs-CZ" sz="2800" dirty="0">
                <a:solidFill>
                  <a:srgbClr val="FFFFFF"/>
                </a:solidFill>
              </a:rPr>
              <a:t> </a:t>
            </a:r>
            <a:r>
              <a:rPr lang="cs-CZ" sz="2800" dirty="0" smtClean="0">
                <a:solidFill>
                  <a:srgbClr val="FFFFFF"/>
                </a:solidFill>
              </a:rPr>
              <a:t>na odpuzování býložravců</a:t>
            </a:r>
            <a:endParaRPr lang="cs-CZ" sz="2800" dirty="0">
              <a:solidFill>
                <a:srgbClr val="FFFFFF"/>
              </a:solidFill>
            </a:endParaRPr>
          </a:p>
        </p:txBody>
      </p:sp>
      <p:cxnSp>
        <p:nvCxnSpPr>
          <p:cNvPr id="5" name="Přímá spojnice se šipkou 4"/>
          <p:cNvCxnSpPr/>
          <p:nvPr/>
        </p:nvCxnSpPr>
        <p:spPr>
          <a:xfrm flipH="1">
            <a:off x="539552" y="1214523"/>
            <a:ext cx="648072" cy="2430501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ál 5"/>
          <p:cNvSpPr/>
          <p:nvPr/>
        </p:nvSpPr>
        <p:spPr>
          <a:xfrm>
            <a:off x="0" y="3645024"/>
            <a:ext cx="971600" cy="1074845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7991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citel\Desktop\Vlastní fotografie prezentace\MIKROSKOP\trichomy\trichomy okrasné kopřiv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0984" y="713238"/>
            <a:ext cx="8193016" cy="6144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251749" y="190018"/>
            <a:ext cx="8892251" cy="523220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rgbClr val="FFFFFF"/>
                </a:solidFill>
              </a:rPr>
              <a:t>Africká kopřiva </a:t>
            </a:r>
            <a:r>
              <a:rPr lang="cs-CZ" sz="2800" dirty="0" smtClean="0">
                <a:solidFill>
                  <a:srgbClr val="FFFFFF"/>
                </a:solidFill>
              </a:rPr>
              <a:t>má vláknité </a:t>
            </a:r>
            <a:r>
              <a:rPr lang="cs-CZ" sz="2800" b="1" dirty="0" smtClean="0">
                <a:solidFill>
                  <a:srgbClr val="FFFFFF"/>
                </a:solidFill>
              </a:rPr>
              <a:t>krycí</a:t>
            </a:r>
            <a:r>
              <a:rPr lang="cs-CZ" sz="2800" dirty="0" smtClean="0">
                <a:solidFill>
                  <a:srgbClr val="FFFFFF"/>
                </a:solidFill>
              </a:rPr>
              <a:t> chlupy </a:t>
            </a:r>
            <a:endParaRPr lang="cs-CZ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956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Ucitel\Desktop\Vlastní fotografie prezentace\MIKROSKOP\trichomy\trich žlaznatý okr kopřiv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6463" y="0"/>
            <a:ext cx="5183173" cy="6910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364088" y="188640"/>
            <a:ext cx="3779912" cy="3108543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r>
              <a:rPr lang="cs-CZ" sz="2800" dirty="0" smtClean="0"/>
              <a:t>Mezi </a:t>
            </a:r>
            <a:r>
              <a:rPr lang="cs-CZ" sz="2800" b="1" dirty="0" smtClean="0"/>
              <a:t>krycími chlupy africké kopřivy </a:t>
            </a:r>
            <a:r>
              <a:rPr lang="cs-CZ" sz="2800" dirty="0" smtClean="0"/>
              <a:t>lze pozorovat i chlupy </a:t>
            </a:r>
            <a:r>
              <a:rPr lang="cs-CZ" sz="2800" b="1" dirty="0" err="1" smtClean="0"/>
              <a:t>žlaznaté</a:t>
            </a:r>
            <a:r>
              <a:rPr lang="cs-CZ" sz="2800" b="1" dirty="0" smtClean="0"/>
              <a:t>, </a:t>
            </a:r>
            <a:r>
              <a:rPr lang="cs-CZ" sz="2800" b="1" dirty="0" err="1" smtClean="0"/>
              <a:t>vícebuněčné</a:t>
            </a:r>
            <a:r>
              <a:rPr lang="cs-CZ" sz="2800" dirty="0" smtClean="0"/>
              <a:t>, které produkují silice a tím odpuzují býložravce</a:t>
            </a:r>
            <a:endParaRPr lang="cs-CZ" sz="2800" b="1" dirty="0"/>
          </a:p>
        </p:txBody>
      </p:sp>
      <p:pic>
        <p:nvPicPr>
          <p:cNvPr id="4098" name="Picture 2" descr="C:\Users\Ucitel\Desktop\Vlastní fotografie prezentace\Nákresy\nákresy\mys_mapa_000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0312" y="3917923"/>
            <a:ext cx="5123688" cy="300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164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7785" y="-19996"/>
            <a:ext cx="6537500" cy="658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ovéPole 3"/>
          <p:cNvSpPr txBox="1"/>
          <p:nvPr/>
        </p:nvSpPr>
        <p:spPr>
          <a:xfrm>
            <a:off x="251749" y="190018"/>
            <a:ext cx="3528163" cy="1815882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err="1" smtClean="0">
                <a:solidFill>
                  <a:srgbClr val="FFFFFF"/>
                </a:solidFill>
              </a:rPr>
              <a:t>Žlaznaté</a:t>
            </a:r>
            <a:r>
              <a:rPr lang="cs-CZ" sz="2800" dirty="0" smtClean="0">
                <a:solidFill>
                  <a:srgbClr val="FFFFFF"/>
                </a:solidFill>
              </a:rPr>
              <a:t> </a:t>
            </a:r>
            <a:r>
              <a:rPr lang="cs-CZ" sz="2800" dirty="0" err="1" smtClean="0">
                <a:solidFill>
                  <a:srgbClr val="FFFFFF"/>
                </a:solidFill>
              </a:rPr>
              <a:t>trichomy</a:t>
            </a:r>
            <a:r>
              <a:rPr lang="cs-CZ" sz="2800" dirty="0" smtClean="0">
                <a:solidFill>
                  <a:srgbClr val="FFFFFF"/>
                </a:solidFill>
              </a:rPr>
              <a:t> </a:t>
            </a:r>
            <a:r>
              <a:rPr lang="cs-CZ" sz="2800" b="1" dirty="0" smtClean="0">
                <a:solidFill>
                  <a:srgbClr val="FFFFFF"/>
                </a:solidFill>
              </a:rPr>
              <a:t>lísky obecné</a:t>
            </a:r>
            <a:r>
              <a:rPr lang="cs-CZ" sz="2800" dirty="0" smtClean="0">
                <a:solidFill>
                  <a:srgbClr val="FFFFFF"/>
                </a:solidFill>
              </a:rPr>
              <a:t>, </a:t>
            </a:r>
          </a:p>
          <a:p>
            <a:pPr algn="ctr"/>
            <a:r>
              <a:rPr lang="cs-CZ" sz="2800" dirty="0" smtClean="0">
                <a:solidFill>
                  <a:srgbClr val="FFFFFF"/>
                </a:solidFill>
              </a:rPr>
              <a:t>v popředí otevřený </a:t>
            </a:r>
            <a:r>
              <a:rPr lang="cs-CZ" sz="2800" b="1" dirty="0" smtClean="0">
                <a:solidFill>
                  <a:srgbClr val="FFFFFF"/>
                </a:solidFill>
              </a:rPr>
              <a:t>průduch</a:t>
            </a:r>
            <a:endParaRPr lang="cs-CZ" sz="2800" b="1" dirty="0">
              <a:solidFill>
                <a:srgbClr val="FFFFFF"/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21285" y="6396335"/>
            <a:ext cx="9143999" cy="461665"/>
          </a:xfrm>
          <a:prstGeom prst="rect">
            <a:avLst/>
          </a:prstGeom>
          <a:solidFill>
            <a:srgbClr val="258602"/>
          </a:solidFill>
        </p:spPr>
        <p:txBody>
          <a:bodyPr wrap="square">
            <a:spAutoFit/>
          </a:bodyPr>
          <a:lstStyle/>
          <a:p>
            <a:pPr lvl="0"/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Louisa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Howard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,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[cit. 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2013-01-29], dostupné pod licencí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Creative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Commons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na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www.:</a:t>
            </a:r>
          </a:p>
          <a:p>
            <a:r>
              <a:rPr lang="cs-CZ" sz="1200" dirty="0">
                <a:hlinkClick r:id="rId3"/>
              </a:rPr>
              <a:t>http://</a:t>
            </a:r>
            <a:r>
              <a:rPr lang="cs-CZ" sz="1200" dirty="0" smtClean="0">
                <a:hlinkClick r:id="rId3"/>
              </a:rPr>
              <a:t>cs.wikipedia.org/wiki/Soubor:Walnut_leaf_23_002.jpg</a:t>
            </a:r>
            <a:r>
              <a:rPr lang="cs-CZ" sz="1200" dirty="0" smtClean="0"/>
              <a:t> </a:t>
            </a:r>
            <a:endParaRPr lang="cs-CZ" sz="1200" dirty="0"/>
          </a:p>
        </p:txBody>
      </p:sp>
      <p:sp>
        <p:nvSpPr>
          <p:cNvPr id="5" name="Ovál 4"/>
          <p:cNvSpPr/>
          <p:nvPr/>
        </p:nvSpPr>
        <p:spPr>
          <a:xfrm>
            <a:off x="2483768" y="4534677"/>
            <a:ext cx="3096343" cy="1861658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6" name="Přímá spojnice se šipkou 5"/>
          <p:cNvCxnSpPr/>
          <p:nvPr/>
        </p:nvCxnSpPr>
        <p:spPr>
          <a:xfrm>
            <a:off x="2034291" y="2005900"/>
            <a:ext cx="1457589" cy="235920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6267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-19196"/>
            <a:ext cx="5148064" cy="6864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bdélník 4"/>
          <p:cNvSpPr/>
          <p:nvPr/>
        </p:nvSpPr>
        <p:spPr>
          <a:xfrm>
            <a:off x="21285" y="6396335"/>
            <a:ext cx="9143999" cy="461665"/>
          </a:xfrm>
          <a:prstGeom prst="rect">
            <a:avLst/>
          </a:prstGeom>
          <a:solidFill>
            <a:srgbClr val="258602"/>
          </a:solidFill>
        </p:spPr>
        <p:txBody>
          <a:bodyPr wrap="square">
            <a:spAutoFit/>
          </a:bodyPr>
          <a:lstStyle/>
          <a:p>
            <a:pPr lvl="0"/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Petr Dlouhý,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[cit. 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2013-01-29], dostupné pod licencí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Creative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</a:t>
            </a:r>
            <a:r>
              <a:rPr lang="cs-CZ" sz="1200" dirty="0" err="1" smtClean="0">
                <a:solidFill>
                  <a:prstClr val="black"/>
                </a:solidFill>
                <a:latin typeface="Constantia"/>
              </a:rPr>
              <a:t>Commons</a:t>
            </a:r>
            <a:r>
              <a:rPr lang="cs-CZ" sz="1200" dirty="0" smtClean="0">
                <a:solidFill>
                  <a:prstClr val="black"/>
                </a:solidFill>
                <a:latin typeface="Constantia"/>
              </a:rPr>
              <a:t> na </a:t>
            </a:r>
            <a:r>
              <a:rPr lang="cs-CZ" sz="1200" dirty="0">
                <a:solidFill>
                  <a:prstClr val="black"/>
                </a:solidFill>
                <a:latin typeface="Constantia"/>
              </a:rPr>
              <a:t>www.:</a:t>
            </a:r>
          </a:p>
          <a:p>
            <a:r>
              <a:rPr lang="cs-CZ" sz="1200" dirty="0">
                <a:hlinkClick r:id="rId3"/>
              </a:rPr>
              <a:t>http://</a:t>
            </a:r>
            <a:r>
              <a:rPr lang="cs-CZ" sz="1200" dirty="0" smtClean="0">
                <a:hlinkClick r:id="rId3"/>
              </a:rPr>
              <a:t>cs.wikipedia.org/wiki/Soubor:Drosera_rotundifolia_leaf.jpg</a:t>
            </a:r>
            <a:r>
              <a:rPr lang="cs-CZ" sz="1200" dirty="0" smtClean="0"/>
              <a:t> </a:t>
            </a:r>
            <a:endParaRPr lang="cs-CZ" sz="1200" dirty="0"/>
          </a:p>
        </p:txBody>
      </p:sp>
      <p:sp>
        <p:nvSpPr>
          <p:cNvPr id="3" name="TextovéPole 2"/>
          <p:cNvSpPr txBox="1"/>
          <p:nvPr/>
        </p:nvSpPr>
        <p:spPr>
          <a:xfrm>
            <a:off x="251749" y="190018"/>
            <a:ext cx="3528163" cy="4401205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rgbClr val="FFFFFF"/>
                </a:solidFill>
              </a:rPr>
              <a:t>Rosnatka okrouhlolistá </a:t>
            </a:r>
            <a:r>
              <a:rPr lang="cs-CZ" sz="2800" dirty="0" smtClean="0">
                <a:solidFill>
                  <a:srgbClr val="FFFFFF"/>
                </a:solidFill>
              </a:rPr>
              <a:t>používá své </a:t>
            </a:r>
            <a:r>
              <a:rPr lang="cs-CZ" sz="2800" b="1" dirty="0" err="1" smtClean="0">
                <a:solidFill>
                  <a:srgbClr val="FFFFFF"/>
                </a:solidFill>
              </a:rPr>
              <a:t>žlaznaté</a:t>
            </a:r>
            <a:r>
              <a:rPr lang="cs-CZ" sz="2800" dirty="0" smtClean="0">
                <a:solidFill>
                  <a:srgbClr val="FFFFFF"/>
                </a:solidFill>
              </a:rPr>
              <a:t> </a:t>
            </a:r>
            <a:r>
              <a:rPr lang="cs-CZ" sz="2800" dirty="0" err="1" smtClean="0">
                <a:solidFill>
                  <a:srgbClr val="FFFFFF"/>
                </a:solidFill>
              </a:rPr>
              <a:t>trichomy</a:t>
            </a:r>
            <a:endParaRPr lang="cs-CZ" sz="2800" dirty="0" smtClean="0">
              <a:solidFill>
                <a:srgbClr val="FFFFFF"/>
              </a:solidFill>
            </a:endParaRPr>
          </a:p>
          <a:p>
            <a:pPr algn="ctr"/>
            <a:r>
              <a:rPr lang="cs-CZ" sz="2800" dirty="0" smtClean="0">
                <a:solidFill>
                  <a:srgbClr val="FFFFFF"/>
                </a:solidFill>
              </a:rPr>
              <a:t> k přilepení a zachycení hmyzu, který potom jejich </a:t>
            </a:r>
            <a:r>
              <a:rPr lang="cs-CZ" sz="2800" b="1" dirty="0" smtClean="0">
                <a:solidFill>
                  <a:srgbClr val="FFFFFF"/>
                </a:solidFill>
              </a:rPr>
              <a:t>trávicí enzymy </a:t>
            </a:r>
            <a:r>
              <a:rPr lang="cs-CZ" sz="2800" dirty="0" smtClean="0">
                <a:solidFill>
                  <a:srgbClr val="FFFFFF"/>
                </a:solidFill>
              </a:rPr>
              <a:t>pomohou rozložit na vstřebatelné látky</a:t>
            </a:r>
            <a:endParaRPr lang="cs-CZ" sz="2800" dirty="0">
              <a:solidFill>
                <a:srgbClr val="FFFFFF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95936" y="5232711"/>
            <a:ext cx="762597" cy="76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0" y="5013176"/>
            <a:ext cx="3995936" cy="1200329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400" i="1" dirty="0" smtClean="0"/>
              <a:t>V jakém prostředí rosnatky žijí, proč si takhle vylepšují jídelníček?</a:t>
            </a:r>
            <a:endParaRPr lang="cs-CZ" sz="2400" i="1" dirty="0"/>
          </a:p>
        </p:txBody>
      </p:sp>
    </p:spTree>
    <p:extLst>
      <p:ext uri="{BB962C8B-B14F-4D97-AF65-F5344CB8AC3E}">
        <p14:creationId xmlns:p14="http://schemas.microsoft.com/office/powerpoint/2010/main" val="68942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citel\Desktop\Vlastní fotografie prezentace\MIKROSKOP\trichomy\trichom kopřivy dvoudomé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50658"/>
            <a:ext cx="8676456" cy="6507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467544" y="260648"/>
            <a:ext cx="8676456" cy="1384995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/>
              <a:t>Žahavý</a:t>
            </a:r>
            <a:r>
              <a:rPr lang="cs-CZ" sz="2800" dirty="0" smtClean="0"/>
              <a:t> </a:t>
            </a:r>
            <a:r>
              <a:rPr lang="cs-CZ" sz="2800" dirty="0" err="1" smtClean="0"/>
              <a:t>trichom</a:t>
            </a:r>
            <a:r>
              <a:rPr lang="cs-CZ" sz="2800" dirty="0" smtClean="0"/>
              <a:t> </a:t>
            </a:r>
            <a:r>
              <a:rPr lang="cs-CZ" sz="2800" b="1" dirty="0" smtClean="0"/>
              <a:t>kopřivy dvoudomé </a:t>
            </a:r>
            <a:r>
              <a:rPr lang="cs-CZ" sz="2800" dirty="0" smtClean="0"/>
              <a:t>obsahuje </a:t>
            </a:r>
            <a:r>
              <a:rPr lang="cs-CZ" sz="2800" b="1" dirty="0" smtClean="0"/>
              <a:t>kyselinu mravenčí </a:t>
            </a:r>
            <a:r>
              <a:rPr lang="cs-CZ" sz="2800" dirty="0" smtClean="0"/>
              <a:t>a tím chrání rostlinu před býložravci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40096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31050" y="260648"/>
            <a:ext cx="8229600" cy="1143000"/>
          </a:xfrm>
          <a:solidFill>
            <a:srgbClr val="258602"/>
          </a:solidFill>
        </p:spPr>
        <p:txBody>
          <a:bodyPr>
            <a:normAutofit/>
          </a:bodyPr>
          <a:lstStyle/>
          <a:p>
            <a:pPr algn="ctr">
              <a:defRPr/>
            </a:pPr>
            <a:r>
              <a:rPr lang="cs-CZ" sz="2800" b="1" dirty="0" smtClean="0">
                <a:solidFill>
                  <a:schemeClr val="bg1"/>
                </a:solidFill>
              </a:rPr>
              <a:t>Vysvětlivky k pomocným symbolům:</a:t>
            </a:r>
            <a:endParaRPr lang="cs-CZ" sz="2800" b="1" dirty="0">
              <a:solidFill>
                <a:schemeClr val="bg1"/>
              </a:solidFill>
            </a:endParaRPr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2338" y="3639243"/>
            <a:ext cx="762597" cy="76125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103854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ovéPole 5"/>
          <p:cNvSpPr txBox="1"/>
          <p:nvPr/>
        </p:nvSpPr>
        <p:spPr>
          <a:xfrm>
            <a:off x="1907704" y="3789040"/>
            <a:ext cx="561632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cs-CZ" sz="2400" b="1" dirty="0" smtClean="0">
                <a:latin typeface="+mj-lt"/>
              </a:rPr>
              <a:t>Přemýšlejte, řešte problém.</a:t>
            </a:r>
            <a:endParaRPr lang="cs-CZ" sz="2400" b="1" dirty="0">
              <a:latin typeface="+mj-lt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2051720" y="2400503"/>
            <a:ext cx="61504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cs-CZ" sz="2400" b="1" dirty="0">
                <a:solidFill>
                  <a:prstClr val="white"/>
                </a:solidFill>
              </a:rPr>
              <a:t>Určeno k zápisu do protokolů</a:t>
            </a:r>
            <a:r>
              <a:rPr lang="cs-CZ" dirty="0">
                <a:solidFill>
                  <a:prstClr val="white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7662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ovéPole 4"/>
          <p:cNvSpPr txBox="1"/>
          <p:nvPr/>
        </p:nvSpPr>
        <p:spPr>
          <a:xfrm>
            <a:off x="251749" y="190018"/>
            <a:ext cx="8892251" cy="954107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rgbClr val="FFFFFF"/>
                </a:solidFill>
              </a:rPr>
              <a:t>Žahavý</a:t>
            </a:r>
            <a:r>
              <a:rPr lang="cs-CZ" sz="2800" dirty="0" smtClean="0">
                <a:solidFill>
                  <a:srgbClr val="FFFFFF"/>
                </a:solidFill>
              </a:rPr>
              <a:t> </a:t>
            </a:r>
            <a:r>
              <a:rPr lang="cs-CZ" sz="2800" dirty="0" err="1" smtClean="0">
                <a:solidFill>
                  <a:srgbClr val="FFFFFF"/>
                </a:solidFill>
              </a:rPr>
              <a:t>trichom</a:t>
            </a:r>
            <a:r>
              <a:rPr lang="cs-CZ" sz="2800" dirty="0" smtClean="0">
                <a:solidFill>
                  <a:srgbClr val="FFFFFF"/>
                </a:solidFill>
              </a:rPr>
              <a:t> protrhne povrchovou vrstvu kůže a z odlomené špičky se vylije kyselina mravenčí do kůže </a:t>
            </a:r>
            <a:endParaRPr lang="cs-CZ" sz="2800" dirty="0">
              <a:solidFill>
                <a:srgbClr val="FFFFFF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576" y="1484784"/>
            <a:ext cx="762597" cy="76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C:\Users\Ucitel\Desktop\Vlastní fotografie prezentace\Nákresy\nákresy\mys_mapa_001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3679" y="1643367"/>
            <a:ext cx="6770322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ovéPole 7"/>
          <p:cNvSpPr txBox="1"/>
          <p:nvPr/>
        </p:nvSpPr>
        <p:spPr>
          <a:xfrm>
            <a:off x="42492" y="2263731"/>
            <a:ext cx="2331188" cy="3785652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400" dirty="0" smtClean="0"/>
              <a:t>Jeho stěna je prostoupena </a:t>
            </a:r>
            <a:r>
              <a:rPr lang="cs-CZ" sz="2400" b="1" dirty="0" smtClean="0"/>
              <a:t>oxidem křemičitým</a:t>
            </a:r>
            <a:r>
              <a:rPr lang="cs-CZ" sz="2400" dirty="0" smtClean="0"/>
              <a:t>, takže je velmi </a:t>
            </a:r>
            <a:r>
              <a:rPr lang="cs-CZ" sz="2400" dirty="0"/>
              <a:t>tvrdý. </a:t>
            </a:r>
            <a:endParaRPr lang="cs-CZ" sz="2400" dirty="0" smtClean="0"/>
          </a:p>
          <a:p>
            <a:pPr algn="ctr"/>
            <a:r>
              <a:rPr lang="cs-CZ" sz="2400" i="1" dirty="0" smtClean="0"/>
              <a:t>Je to chlup jednobuněčný, nebo </a:t>
            </a:r>
            <a:r>
              <a:rPr lang="cs-CZ" sz="2400" i="1" dirty="0" err="1" smtClean="0"/>
              <a:t>vícebuněčný</a:t>
            </a:r>
            <a:r>
              <a:rPr lang="cs-CZ" sz="2400" dirty="0" smtClean="0"/>
              <a:t>? 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9020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s-CZ" b="1" dirty="0"/>
              <a:t>Úkol č. </a:t>
            </a:r>
            <a:r>
              <a:rPr lang="cs-CZ" b="1" dirty="0" smtClean="0"/>
              <a:t>1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27584" y="1844824"/>
            <a:ext cx="7416824" cy="1981679"/>
          </a:xfrm>
          <a:solidFill>
            <a:srgbClr val="258602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cs-CZ" sz="3200" b="1" u="sng" dirty="0" smtClean="0"/>
              <a:t>Úkol:</a:t>
            </a:r>
          </a:p>
          <a:p>
            <a:pPr marL="0" indent="0" algn="ctr">
              <a:buNone/>
            </a:pPr>
            <a:r>
              <a:rPr lang="cs-CZ" sz="3200" b="1" dirty="0" smtClean="0"/>
              <a:t>Pozorujte a určete druhy </a:t>
            </a:r>
            <a:r>
              <a:rPr lang="cs-CZ" sz="3200" b="1" dirty="0" err="1" smtClean="0"/>
              <a:t>trichomů</a:t>
            </a:r>
            <a:r>
              <a:rPr lang="cs-CZ" sz="3200" b="1" dirty="0" smtClean="0"/>
              <a:t> </a:t>
            </a:r>
          </a:p>
          <a:p>
            <a:pPr marL="0" indent="0" algn="ctr">
              <a:buNone/>
            </a:pPr>
            <a:r>
              <a:rPr lang="cs-CZ" sz="3200" b="1" dirty="0" smtClean="0"/>
              <a:t>na listech rostlin</a:t>
            </a:r>
            <a:endParaRPr lang="cs-CZ" sz="3200" b="1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3928" y="4293096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204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27584" y="495262"/>
            <a:ext cx="7315200" cy="1154097"/>
          </a:xfrm>
          <a:solidFill>
            <a:srgbClr val="258602"/>
          </a:solidFill>
        </p:spPr>
        <p:txBody>
          <a:bodyPr/>
          <a:lstStyle/>
          <a:p>
            <a:pPr algn="ctr"/>
            <a:r>
              <a:rPr lang="cs-CZ" sz="3200" b="1" dirty="0" smtClean="0">
                <a:solidFill>
                  <a:schemeClr val="tx1"/>
                </a:solidFill>
              </a:rPr>
              <a:t>Potřeby: </a:t>
            </a:r>
            <a:endParaRPr lang="cs-CZ" sz="3200" b="1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43609" y="1807361"/>
            <a:ext cx="7090946" cy="40514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800" dirty="0" smtClean="0"/>
              <a:t>Mikroskop, podložní a krycí skla, čistý hadřík, preparační jehla, pinzeta, skalpel, žiletka, kádinka s vodou, pipeta, listy pelargonie, africké fialy, kopřivy dvoudomé, případně dalších chlupatých rostlin.</a:t>
            </a:r>
            <a:endParaRPr lang="cs-CZ" sz="28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692696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375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7848872" cy="924475"/>
          </a:xfrm>
          <a:solidFill>
            <a:srgbClr val="258602"/>
          </a:solidFill>
        </p:spPr>
        <p:txBody>
          <a:bodyPr/>
          <a:lstStyle/>
          <a:p>
            <a:pPr algn="ctr"/>
            <a:r>
              <a:rPr lang="cs-CZ" sz="3200" b="1" dirty="0" smtClean="0">
                <a:solidFill>
                  <a:schemeClr val="tx1"/>
                </a:solidFill>
              </a:rPr>
              <a:t>Postup:</a:t>
            </a:r>
            <a:endParaRPr lang="cs-CZ" b="1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67544" y="1556791"/>
            <a:ext cx="8136904" cy="5112569"/>
          </a:xfrm>
          <a:noFill/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Nařízni skalpelem pokožku na povrchu listu a opatrně stáhni kousek pokožky.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Tento vzorek polož do kapky vody na podložním skle, přikryj a pozoruj.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Pokus se vyhledat různé druhy chlupů.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Některé z nich si zvětši a nakresli jejich stavbu.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Obrázek popiš jménem rostliny, urči, zda jde o jednobuněčný, či </a:t>
            </a:r>
            <a:r>
              <a:rPr lang="cs-CZ" sz="2800" dirty="0" err="1" smtClean="0"/>
              <a:t>vícebuněčný</a:t>
            </a:r>
            <a:r>
              <a:rPr lang="cs-CZ" sz="2800" dirty="0" smtClean="0"/>
              <a:t> chlup, jednoduchý, či větvený a o jaký druh se jedná.</a:t>
            </a:r>
            <a:endParaRPr lang="cs-CZ" sz="28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6296" y="393513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1782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citel\Desktop\Vlastní fotografie prezentace\MIKROSKOP\trichomy\trichomy elargoni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541" y="332656"/>
            <a:ext cx="8700459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443541" y="188640"/>
            <a:ext cx="8700459" cy="954107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Takto například uvidíš povrch listu </a:t>
            </a:r>
            <a:r>
              <a:rPr lang="cs-CZ" sz="2800" b="1" dirty="0" smtClean="0"/>
              <a:t>pelargonie</a:t>
            </a:r>
            <a:r>
              <a:rPr lang="cs-CZ" sz="2800" dirty="0" smtClean="0"/>
              <a:t> při malém zvětšení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1333753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251749" y="190018"/>
            <a:ext cx="8892251" cy="523220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>
                <a:solidFill>
                  <a:srgbClr val="FFFFFF"/>
                </a:solidFill>
              </a:rPr>
              <a:t>Po zvětšení nakresli všechny druhy </a:t>
            </a:r>
            <a:r>
              <a:rPr lang="cs-CZ" sz="2800" dirty="0" err="1" smtClean="0">
                <a:solidFill>
                  <a:srgbClr val="FFFFFF"/>
                </a:solidFill>
              </a:rPr>
              <a:t>trichomů</a:t>
            </a:r>
            <a:endParaRPr lang="cs-CZ" sz="3200" dirty="0">
              <a:solidFill>
                <a:srgbClr val="FFFFFF"/>
              </a:solidFill>
            </a:endParaRPr>
          </a:p>
        </p:txBody>
      </p:sp>
      <p:pic>
        <p:nvPicPr>
          <p:cNvPr id="2051" name="Picture 3" descr="C:\Users\Ucitel\Desktop\Vlastní fotografie prezentace\MIKROSKOP\trichomy\trichom žlaznatý a krycí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708920"/>
            <a:ext cx="5532107" cy="4149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Ucitel\Desktop\Vlastní fotografie prezentace\Nákresy\nákresy\mys_mapa_000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27251" y="1124744"/>
            <a:ext cx="5016747" cy="4359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534034" y="1340768"/>
            <a:ext cx="2232019" cy="1200329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400" i="1" dirty="0" err="1" smtClean="0">
                <a:solidFill>
                  <a:srgbClr val="FFFFFF"/>
                </a:solidFill>
              </a:rPr>
              <a:t>Žlaznatý</a:t>
            </a:r>
            <a:r>
              <a:rPr lang="cs-CZ" sz="2400" i="1" dirty="0" smtClean="0">
                <a:solidFill>
                  <a:srgbClr val="FFFFFF"/>
                </a:solidFill>
              </a:rPr>
              <a:t> </a:t>
            </a:r>
            <a:r>
              <a:rPr lang="cs-CZ" sz="2400" i="1" dirty="0" err="1" smtClean="0">
                <a:solidFill>
                  <a:srgbClr val="FFFFFF"/>
                </a:solidFill>
              </a:rPr>
              <a:t>trichom</a:t>
            </a:r>
            <a:r>
              <a:rPr lang="cs-CZ" sz="2400" i="1" dirty="0" smtClean="0">
                <a:solidFill>
                  <a:srgbClr val="FFFFFF"/>
                </a:solidFill>
              </a:rPr>
              <a:t> </a:t>
            </a:r>
            <a:r>
              <a:rPr lang="cs-CZ" sz="2400" i="1" dirty="0" err="1" smtClean="0">
                <a:solidFill>
                  <a:srgbClr val="FFFFFF"/>
                </a:solidFill>
              </a:rPr>
              <a:t>vícebuněčný</a:t>
            </a:r>
            <a:endParaRPr lang="cs-CZ" sz="2400" i="1" dirty="0"/>
          </a:p>
        </p:txBody>
      </p:sp>
      <p:sp>
        <p:nvSpPr>
          <p:cNvPr id="7" name="TextovéPole 6"/>
          <p:cNvSpPr txBox="1"/>
          <p:nvPr/>
        </p:nvSpPr>
        <p:spPr>
          <a:xfrm>
            <a:off x="6156176" y="5657671"/>
            <a:ext cx="2424269" cy="1200329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400" i="1" dirty="0" smtClean="0">
                <a:solidFill>
                  <a:srgbClr val="FFFFFF"/>
                </a:solidFill>
              </a:rPr>
              <a:t>Krycí </a:t>
            </a:r>
            <a:r>
              <a:rPr lang="cs-CZ" sz="2400" i="1" dirty="0" err="1" smtClean="0">
                <a:solidFill>
                  <a:srgbClr val="FFFFFF"/>
                </a:solidFill>
              </a:rPr>
              <a:t>trichom</a:t>
            </a:r>
            <a:r>
              <a:rPr lang="cs-CZ" sz="2400" i="1" dirty="0" smtClean="0">
                <a:solidFill>
                  <a:srgbClr val="FFFFFF"/>
                </a:solidFill>
              </a:rPr>
              <a:t> </a:t>
            </a:r>
            <a:r>
              <a:rPr lang="cs-CZ" sz="2400" i="1" dirty="0" err="1" smtClean="0">
                <a:solidFill>
                  <a:srgbClr val="FFFFFF"/>
                </a:solidFill>
              </a:rPr>
              <a:t>vícebuněčný</a:t>
            </a:r>
            <a:r>
              <a:rPr lang="cs-CZ" sz="2400" i="1" dirty="0" smtClean="0">
                <a:solidFill>
                  <a:srgbClr val="FFFFFF"/>
                </a:solidFill>
              </a:rPr>
              <a:t>, jednoduchý</a:t>
            </a:r>
            <a:endParaRPr lang="cs-CZ" sz="2400" i="1" dirty="0"/>
          </a:p>
        </p:txBody>
      </p:sp>
      <p:cxnSp>
        <p:nvCxnSpPr>
          <p:cNvPr id="8" name="Přímá spojnice se šipkou 7"/>
          <p:cNvCxnSpPr/>
          <p:nvPr/>
        </p:nvCxnSpPr>
        <p:spPr>
          <a:xfrm>
            <a:off x="568817" y="2541097"/>
            <a:ext cx="439147" cy="207454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Přímá spojnice se šipkou 8"/>
          <p:cNvCxnSpPr/>
          <p:nvPr/>
        </p:nvCxnSpPr>
        <p:spPr>
          <a:xfrm flipH="1" flipV="1">
            <a:off x="3995936" y="5657671"/>
            <a:ext cx="2084785" cy="1032213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0087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1"/>
          <p:cNvSpPr txBox="1">
            <a:spLocks/>
          </p:cNvSpPr>
          <p:nvPr/>
        </p:nvSpPr>
        <p:spPr>
          <a:xfrm>
            <a:off x="467544" y="332656"/>
            <a:ext cx="7992888" cy="924475"/>
          </a:xfrm>
          <a:prstGeom prst="rect">
            <a:avLst/>
          </a:prstGeom>
          <a:solidFill>
            <a:srgbClr val="258602"/>
          </a:solidFill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cs-CZ" sz="3200" b="1" dirty="0" smtClean="0">
                <a:solidFill>
                  <a:schemeClr val="tx1"/>
                </a:solidFill>
              </a:rPr>
              <a:t>Závěr:</a:t>
            </a:r>
            <a:r>
              <a:rPr lang="cs-CZ" b="1" dirty="0" smtClean="0">
                <a:solidFill>
                  <a:schemeClr val="tx1"/>
                </a:solidFill>
              </a:rPr>
              <a:t> </a:t>
            </a:r>
            <a:endParaRPr lang="cs-CZ" b="1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4294967295"/>
          </p:nvPr>
        </p:nvSpPr>
        <p:spPr>
          <a:xfrm>
            <a:off x="431676" y="1364423"/>
            <a:ext cx="8532812" cy="5257055"/>
          </a:xfrm>
          <a:noFill/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Proč bývají rostliny na hodně osluněných místech chlupaté?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Uveď příklad takové rostliny.</a:t>
            </a:r>
            <a:endParaRPr lang="cs-CZ" sz="2800" dirty="0"/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Má pelargonie  a africká fialka více druhů chlupů?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/>
              <a:t>Pomáhají i jiné než krycí chlupy odhánět býložravce?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Jakou strategii odhánění býložravců využívá kopřiva?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Znáš léčivé rostliny, jež vylučují silice </a:t>
            </a:r>
            <a:r>
              <a:rPr lang="cs-CZ" sz="2800" dirty="0" err="1" smtClean="0"/>
              <a:t>žlazantými</a:t>
            </a:r>
            <a:r>
              <a:rPr lang="cs-CZ" sz="2800" dirty="0" smtClean="0"/>
              <a:t> </a:t>
            </a:r>
            <a:r>
              <a:rPr lang="cs-CZ" sz="2800" dirty="0" err="1" smtClean="0"/>
              <a:t>trichomy</a:t>
            </a:r>
            <a:r>
              <a:rPr lang="cs-CZ" sz="2800" dirty="0" smtClean="0"/>
              <a:t>?</a:t>
            </a:r>
            <a:endParaRPr lang="cs-CZ" sz="2800" dirty="0"/>
          </a:p>
          <a:p>
            <a:pPr marL="0" indent="0" algn="ctr">
              <a:buNone/>
            </a:pPr>
            <a:r>
              <a:rPr lang="cs-CZ" sz="2800" dirty="0" smtClean="0"/>
              <a:t> </a:t>
            </a:r>
            <a:endParaRPr lang="cs-CZ" sz="2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27584" y="392417"/>
            <a:ext cx="762597" cy="76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76256" y="392417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8291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71600" y="404664"/>
            <a:ext cx="7315200" cy="1154097"/>
          </a:xfrm>
        </p:spPr>
        <p:txBody>
          <a:bodyPr/>
          <a:lstStyle/>
          <a:p>
            <a:pPr algn="ctr"/>
            <a:r>
              <a:rPr lang="cs-CZ" b="1" dirty="0" smtClean="0"/>
              <a:t>Zdroje informací</a:t>
            </a:r>
            <a:endParaRPr lang="cs-CZ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cs-CZ" dirty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cs.wikipedia.org/wiki/Hlo%C5%A1inovit%C3%A9</a:t>
            </a:r>
            <a:endParaRPr lang="cs-CZ" dirty="0" smtClean="0"/>
          </a:p>
          <a:p>
            <a:pPr>
              <a:buFont typeface="Wingdings" pitchFamily="2" charset="2"/>
              <a:buChar char="§"/>
            </a:pPr>
            <a:r>
              <a:rPr lang="cs-CZ" dirty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cs.wikipedia.org/wiki/Trichomy</a:t>
            </a:r>
            <a:endParaRPr lang="cs-CZ" dirty="0" smtClean="0"/>
          </a:p>
          <a:p>
            <a:pPr>
              <a:buFont typeface="Wingdings" pitchFamily="2" charset="2"/>
              <a:buChar char="§"/>
            </a:pPr>
            <a:endParaRPr lang="cs-CZ" dirty="0"/>
          </a:p>
          <a:p>
            <a:pPr>
              <a:buFont typeface="Wingdings" pitchFamily="2" charset="2"/>
              <a:buChar char="§"/>
            </a:pPr>
            <a:r>
              <a:rPr lang="cs-CZ" dirty="0"/>
              <a:t>n</a:t>
            </a:r>
            <a:r>
              <a:rPr lang="cs-CZ" dirty="0" smtClean="0"/>
              <a:t>eoznačené fotografie a nákresy jsou autorky vlastní</a:t>
            </a:r>
          </a:p>
          <a:p>
            <a:pPr>
              <a:buFont typeface="Wingdings" pitchFamily="2" charset="2"/>
              <a:buChar char="§"/>
            </a:pPr>
            <a:endParaRPr lang="cs-CZ" dirty="0" smtClean="0"/>
          </a:p>
        </p:txBody>
      </p:sp>
    </p:spTree>
    <p:extLst>
      <p:ext uri="{BB962C8B-B14F-4D97-AF65-F5344CB8AC3E}">
        <p14:creationId xmlns:p14="http://schemas.microsoft.com/office/powerpoint/2010/main" val="306733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39553" y="251046"/>
            <a:ext cx="8064895" cy="924475"/>
          </a:xfrm>
          <a:solidFill>
            <a:srgbClr val="258602"/>
          </a:solidFill>
        </p:spPr>
        <p:txBody>
          <a:bodyPr>
            <a:normAutofit/>
          </a:bodyPr>
          <a:lstStyle/>
          <a:p>
            <a:pPr algn="ctr"/>
            <a:r>
              <a:rPr lang="cs-CZ" b="1" dirty="0" smtClean="0">
                <a:solidFill>
                  <a:schemeClr val="bg1"/>
                </a:solidFill>
              </a:rPr>
              <a:t>Několik otázek úvodem</a:t>
            </a:r>
            <a:endParaRPr lang="cs-CZ" b="1" dirty="0">
              <a:solidFill>
                <a:schemeClr val="bg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484785"/>
            <a:ext cx="8496944" cy="4896544"/>
          </a:xfrm>
          <a:noFill/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Přemýšleli jste někdy, proč kopřiva pálí?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Proč máte poškrábané ruce, když sbíráte okurky?</a:t>
            </a:r>
            <a:endParaRPr lang="cs-CZ" sz="2800" dirty="0"/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Proč stonek svízele přítuly drží na vašem oblečení?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Proč jsou chlupaté rostliny na osluněných skalách?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800" dirty="0" smtClean="0"/>
              <a:t>Jak je možné, že se fazol šplhá po opoře?</a:t>
            </a:r>
          </a:p>
          <a:p>
            <a:pPr marL="514350" indent="-514350">
              <a:buFont typeface="+mj-lt"/>
              <a:buAutoNum type="arabicPeriod"/>
            </a:pPr>
            <a:endParaRPr lang="cs-CZ" sz="2800" dirty="0"/>
          </a:p>
          <a:p>
            <a:pPr marL="0" indent="0" algn="ctr">
              <a:buNone/>
            </a:pPr>
            <a:r>
              <a:rPr lang="cs-CZ" sz="2800" dirty="0" smtClean="0"/>
              <a:t> </a:t>
            </a:r>
            <a:r>
              <a:rPr lang="cs-CZ" sz="2800" b="1" dirty="0" smtClean="0"/>
              <a:t>Na všechny tyto otázky najdete odpovědi během následující laboratorní práce.</a:t>
            </a:r>
          </a:p>
          <a:p>
            <a:pPr marL="514350" indent="-514350">
              <a:buFont typeface="+mj-lt"/>
              <a:buAutoNum type="arabicPeriod"/>
            </a:pPr>
            <a:endParaRPr lang="cs-CZ" sz="28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028384" y="5013176"/>
            <a:ext cx="762597" cy="761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557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6724" y="260648"/>
            <a:ext cx="7977724" cy="924475"/>
          </a:xfrm>
          <a:solidFill>
            <a:srgbClr val="258602"/>
          </a:solidFill>
        </p:spPr>
        <p:txBody>
          <a:bodyPr/>
          <a:lstStyle/>
          <a:p>
            <a:pPr algn="ctr"/>
            <a:r>
              <a:rPr lang="cs-CZ" b="1" dirty="0" smtClean="0">
                <a:solidFill>
                  <a:schemeClr val="bg1"/>
                </a:solidFill>
              </a:rPr>
              <a:t>Teoretický úvod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3528" y="1772816"/>
            <a:ext cx="8568952" cy="460851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§"/>
            </a:pPr>
            <a:endParaRPr lang="cs-CZ" sz="2800" dirty="0" smtClean="0"/>
          </a:p>
          <a:p>
            <a:pPr>
              <a:buFont typeface="Wingdings" pitchFamily="2" charset="2"/>
              <a:buChar char="§"/>
            </a:pPr>
            <a:r>
              <a:rPr lang="cs-CZ" sz="2800" b="1" dirty="0" smtClean="0"/>
              <a:t>pokožka</a:t>
            </a:r>
            <a:r>
              <a:rPr lang="cs-CZ" sz="2800" dirty="0" smtClean="0"/>
              <a:t> pokrývá nadzemní část rostliny a brání zbytečnému odpařování vody</a:t>
            </a:r>
          </a:p>
          <a:p>
            <a:pPr>
              <a:buFont typeface="Wingdings" pitchFamily="2" charset="2"/>
              <a:buChar char="§"/>
            </a:pPr>
            <a:r>
              <a:rPr lang="cs-CZ" sz="2800" b="1" dirty="0" err="1" smtClean="0"/>
              <a:t>trichom</a:t>
            </a:r>
            <a:r>
              <a:rPr lang="cs-CZ" sz="2800" dirty="0" smtClean="0"/>
              <a:t> neboli chlup </a:t>
            </a:r>
            <a:r>
              <a:rPr lang="cs-CZ" sz="2800" dirty="0"/>
              <a:t>je dlouhý výčnělek </a:t>
            </a:r>
            <a:r>
              <a:rPr lang="cs-CZ" sz="2800" dirty="0" smtClean="0"/>
              <a:t>vznikající </a:t>
            </a:r>
            <a:r>
              <a:rPr lang="cs-CZ" sz="2800" dirty="0"/>
              <a:t>z pokožkových buněk </a:t>
            </a:r>
            <a:r>
              <a:rPr lang="cs-CZ" sz="2800" dirty="0" smtClean="0"/>
              <a:t>rostlin</a:t>
            </a:r>
          </a:p>
          <a:p>
            <a:pPr>
              <a:buFont typeface="Wingdings" pitchFamily="2" charset="2"/>
              <a:buChar char="§"/>
            </a:pPr>
            <a:r>
              <a:rPr lang="cs-CZ" sz="2800" dirty="0" smtClean="0"/>
              <a:t> bývá jednobuněčný i </a:t>
            </a:r>
            <a:r>
              <a:rPr lang="cs-CZ" sz="2800" dirty="0" err="1" smtClean="0"/>
              <a:t>vícebuněčný</a:t>
            </a:r>
            <a:endParaRPr lang="cs-CZ" sz="2800" dirty="0" smtClean="0"/>
          </a:p>
          <a:p>
            <a:pPr>
              <a:buFont typeface="Wingdings" pitchFamily="2" charset="2"/>
              <a:buChar char="§"/>
            </a:pPr>
            <a:r>
              <a:rPr lang="cs-CZ" sz="2800" dirty="0" smtClean="0"/>
              <a:t>buňky starších </a:t>
            </a:r>
            <a:r>
              <a:rPr lang="cs-CZ" sz="2800" dirty="0" err="1" smtClean="0"/>
              <a:t>trichomů</a:t>
            </a:r>
            <a:r>
              <a:rPr lang="cs-CZ" sz="2800" dirty="0" smtClean="0"/>
              <a:t> často </a:t>
            </a:r>
            <a:r>
              <a:rPr lang="cs-CZ" sz="2800" b="1" dirty="0" smtClean="0"/>
              <a:t>odumírají</a:t>
            </a:r>
            <a:r>
              <a:rPr lang="cs-CZ" sz="2800" dirty="0" smtClean="0"/>
              <a:t>, jsou </a:t>
            </a:r>
            <a:r>
              <a:rPr lang="cs-CZ" sz="2800" b="1" dirty="0" smtClean="0"/>
              <a:t>duté</a:t>
            </a:r>
            <a:endParaRPr lang="cs-CZ" sz="2800" b="1" dirty="0"/>
          </a:p>
        </p:txBody>
      </p:sp>
    </p:spTree>
    <p:extLst>
      <p:ext uri="{BB962C8B-B14F-4D97-AF65-F5344CB8AC3E}">
        <p14:creationId xmlns:p14="http://schemas.microsoft.com/office/powerpoint/2010/main" val="308039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citel\Desktop\Vlastní fotografie prezentace\MIKROSKOP\trichomy\trichom základna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544" y="354137"/>
            <a:ext cx="8676456" cy="6507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ovéPole 1"/>
          <p:cNvSpPr txBox="1"/>
          <p:nvPr/>
        </p:nvSpPr>
        <p:spPr>
          <a:xfrm>
            <a:off x="467544" y="188640"/>
            <a:ext cx="8676456" cy="523220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dirty="0" smtClean="0"/>
              <a:t>Základna chlupu a pokožkové buňky s průduchy</a:t>
            </a:r>
            <a:endParaRPr lang="cs-CZ" sz="2800" dirty="0"/>
          </a:p>
        </p:txBody>
      </p:sp>
      <p:sp>
        <p:nvSpPr>
          <p:cNvPr id="4" name="Ovál 3"/>
          <p:cNvSpPr/>
          <p:nvPr/>
        </p:nvSpPr>
        <p:spPr>
          <a:xfrm>
            <a:off x="2699792" y="3789040"/>
            <a:ext cx="2450740" cy="252028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5" name="Přímá spojnice se šipkou 4"/>
          <p:cNvCxnSpPr/>
          <p:nvPr/>
        </p:nvCxnSpPr>
        <p:spPr>
          <a:xfrm>
            <a:off x="2843808" y="685276"/>
            <a:ext cx="648072" cy="2922532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7950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citel\Desktop\Vlastní fotografie prezentace\MIKROSKOP\pokožka listů\pokožka ibišek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7854" y="221385"/>
            <a:ext cx="8892251" cy="666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ovéPole 2"/>
          <p:cNvSpPr txBox="1"/>
          <p:nvPr/>
        </p:nvSpPr>
        <p:spPr>
          <a:xfrm>
            <a:off x="217855" y="190018"/>
            <a:ext cx="8926144" cy="954107"/>
          </a:xfrm>
          <a:prstGeom prst="rect">
            <a:avLst/>
          </a:prstGeom>
          <a:solidFill>
            <a:srgbClr val="258602"/>
          </a:solidFill>
        </p:spPr>
        <p:txBody>
          <a:bodyPr wrap="square" rtlCol="0">
            <a:spAutoFit/>
          </a:bodyPr>
          <a:lstStyle/>
          <a:p>
            <a:pPr algn="ctr"/>
            <a:r>
              <a:rPr lang="cs-CZ" sz="2800" b="1" dirty="0" smtClean="0">
                <a:solidFill>
                  <a:srgbClr val="FFFFFF"/>
                </a:solidFill>
              </a:rPr>
              <a:t>Pokožkové buňky </a:t>
            </a:r>
            <a:r>
              <a:rPr lang="cs-CZ" sz="2800" dirty="0" smtClean="0">
                <a:solidFill>
                  <a:srgbClr val="FFFFFF"/>
                </a:solidFill>
              </a:rPr>
              <a:t>k sobě těsně přiléhají, mezi nimi jsou buňky </a:t>
            </a:r>
            <a:r>
              <a:rPr lang="cs-CZ" sz="2800" b="1" dirty="0" smtClean="0">
                <a:solidFill>
                  <a:srgbClr val="FFFFFF"/>
                </a:solidFill>
              </a:rPr>
              <a:t>průduchů</a:t>
            </a:r>
            <a:r>
              <a:rPr lang="cs-CZ" sz="2800" dirty="0" smtClean="0">
                <a:solidFill>
                  <a:srgbClr val="FFFFFF"/>
                </a:solidFill>
              </a:rPr>
              <a:t>, </a:t>
            </a:r>
            <a:r>
              <a:rPr lang="cs-CZ" sz="2800" b="1" dirty="0" smtClean="0">
                <a:solidFill>
                  <a:srgbClr val="FFFFFF"/>
                </a:solidFill>
              </a:rPr>
              <a:t>pelargonie</a:t>
            </a:r>
            <a:endParaRPr lang="cs-CZ" sz="2800" b="1" dirty="0">
              <a:solidFill>
                <a:srgbClr val="FFFFFF"/>
              </a:solidFill>
            </a:endParaRPr>
          </a:p>
        </p:txBody>
      </p:sp>
      <p:sp>
        <p:nvSpPr>
          <p:cNvPr id="2" name="Ovál 1"/>
          <p:cNvSpPr/>
          <p:nvPr/>
        </p:nvSpPr>
        <p:spPr>
          <a:xfrm>
            <a:off x="5076056" y="2636912"/>
            <a:ext cx="864096" cy="73711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5" name="Přímá spojnice se šipkou 4"/>
          <p:cNvCxnSpPr/>
          <p:nvPr/>
        </p:nvCxnSpPr>
        <p:spPr>
          <a:xfrm>
            <a:off x="4813176" y="1144125"/>
            <a:ext cx="457200" cy="137160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583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25414" y="404664"/>
            <a:ext cx="8518586" cy="650986"/>
          </a:xfrm>
          <a:solidFill>
            <a:srgbClr val="258602"/>
          </a:solidFill>
        </p:spPr>
        <p:txBody>
          <a:bodyPr>
            <a:normAutofit/>
          </a:bodyPr>
          <a:lstStyle/>
          <a:p>
            <a:pPr algn="ctr"/>
            <a:r>
              <a:rPr lang="cs-CZ" sz="3600" b="1" dirty="0" smtClean="0">
                <a:solidFill>
                  <a:schemeClr val="tx1"/>
                </a:solidFill>
              </a:rPr>
              <a:t>Druhy </a:t>
            </a:r>
            <a:r>
              <a:rPr lang="cs-CZ" sz="3600" b="1" dirty="0" err="1" smtClean="0">
                <a:solidFill>
                  <a:schemeClr val="tx1"/>
                </a:solidFill>
              </a:rPr>
              <a:t>trichomů</a:t>
            </a:r>
            <a:endParaRPr lang="cs-CZ" sz="3600" b="1" dirty="0">
              <a:solidFill>
                <a:schemeClr val="tx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052736"/>
            <a:ext cx="8964488" cy="5616623"/>
          </a:xfrm>
        </p:spPr>
        <p:txBody>
          <a:bodyPr>
            <a:noAutofit/>
          </a:bodyPr>
          <a:lstStyle/>
          <a:p>
            <a:r>
              <a:rPr lang="cs-CZ" sz="2400" b="1" u="sng" dirty="0" smtClean="0"/>
              <a:t>papily</a:t>
            </a:r>
            <a:r>
              <a:rPr lang="cs-CZ" sz="2400" b="1" dirty="0" smtClean="0"/>
              <a:t> -</a:t>
            </a:r>
            <a:r>
              <a:rPr lang="cs-CZ" sz="2400" dirty="0" smtClean="0"/>
              <a:t> bradavičnaté výstupky na květních lístcích,</a:t>
            </a:r>
          </a:p>
          <a:p>
            <a:pPr marL="45720" indent="0">
              <a:buNone/>
            </a:pPr>
            <a:r>
              <a:rPr lang="cs-CZ" sz="2400" dirty="0"/>
              <a:t>	</a:t>
            </a:r>
            <a:r>
              <a:rPr lang="cs-CZ" sz="2400" dirty="0" smtClean="0"/>
              <a:t>      přistávání </a:t>
            </a:r>
            <a:r>
              <a:rPr lang="cs-CZ" sz="2400" dirty="0"/>
              <a:t>opylovačů </a:t>
            </a:r>
            <a:r>
              <a:rPr lang="cs-CZ" sz="2400" dirty="0" smtClean="0"/>
              <a:t>(violka</a:t>
            </a:r>
            <a:r>
              <a:rPr lang="cs-CZ" sz="2400" dirty="0"/>
              <a:t>, </a:t>
            </a:r>
            <a:r>
              <a:rPr lang="cs-CZ" sz="2400" dirty="0" smtClean="0"/>
              <a:t>růže</a:t>
            </a:r>
            <a:r>
              <a:rPr lang="cs-CZ" sz="2400" dirty="0"/>
              <a:t>)</a:t>
            </a:r>
          </a:p>
          <a:p>
            <a:r>
              <a:rPr lang="cs-CZ" sz="2400" b="1" u="sng" dirty="0"/>
              <a:t>k</a:t>
            </a:r>
            <a:r>
              <a:rPr lang="cs-CZ" sz="2400" b="1" u="sng" dirty="0" smtClean="0"/>
              <a:t>rycí</a:t>
            </a:r>
            <a:r>
              <a:rPr lang="cs-CZ" sz="2400" dirty="0" smtClean="0"/>
              <a:t> - chrání </a:t>
            </a:r>
            <a:r>
              <a:rPr lang="cs-CZ" sz="2400" dirty="0"/>
              <a:t>rostlinu proti </a:t>
            </a:r>
            <a:r>
              <a:rPr lang="cs-CZ" sz="2400" dirty="0" smtClean="0"/>
              <a:t>přehřátí, chladu, snižují výpar vody, odumřelé duté buňky, háčky k uchycení, odrazují predátory</a:t>
            </a:r>
          </a:p>
          <a:p>
            <a:pPr lvl="1"/>
            <a:r>
              <a:rPr lang="cs-CZ" sz="2400" dirty="0" smtClean="0"/>
              <a:t>hvězdovité </a:t>
            </a:r>
            <a:r>
              <a:rPr lang="cs-CZ" sz="2400" dirty="0"/>
              <a:t>chlupy </a:t>
            </a:r>
            <a:r>
              <a:rPr lang="cs-CZ" sz="2400" dirty="0" smtClean="0"/>
              <a:t>(hlošina</a:t>
            </a:r>
            <a:r>
              <a:rPr lang="cs-CZ" sz="2400" dirty="0"/>
              <a:t>)</a:t>
            </a:r>
          </a:p>
          <a:p>
            <a:pPr lvl="1"/>
            <a:r>
              <a:rPr lang="cs-CZ" sz="2400" dirty="0"/>
              <a:t>přeslenitě větvené chlupy </a:t>
            </a:r>
            <a:r>
              <a:rPr lang="cs-CZ" sz="2400" dirty="0" smtClean="0"/>
              <a:t>(divizna)</a:t>
            </a:r>
          </a:p>
          <a:p>
            <a:pPr lvl="1"/>
            <a:r>
              <a:rPr lang="cs-CZ" sz="2400" dirty="0"/>
              <a:t>h</a:t>
            </a:r>
            <a:r>
              <a:rPr lang="cs-CZ" sz="2400" dirty="0" smtClean="0"/>
              <a:t>áčkovité (fazol, svízel přítula)</a:t>
            </a:r>
          </a:p>
          <a:p>
            <a:pPr lvl="1"/>
            <a:r>
              <a:rPr lang="cs-CZ" sz="2400" dirty="0"/>
              <a:t>o</a:t>
            </a:r>
            <a:r>
              <a:rPr lang="cs-CZ" sz="2400" dirty="0" smtClean="0"/>
              <a:t>stnité (okurka)</a:t>
            </a:r>
          </a:p>
          <a:p>
            <a:pPr lvl="1"/>
            <a:r>
              <a:rPr lang="cs-CZ" sz="2400" dirty="0"/>
              <a:t>v</a:t>
            </a:r>
            <a:r>
              <a:rPr lang="cs-CZ" sz="2400" dirty="0" smtClean="0"/>
              <a:t>láknité (bavlník, šalvěj)</a:t>
            </a:r>
            <a:endParaRPr lang="cs-CZ" sz="2400" dirty="0"/>
          </a:p>
          <a:p>
            <a:r>
              <a:rPr lang="cs-CZ" sz="2400" b="1" u="sng" dirty="0" err="1"/>
              <a:t>ž</a:t>
            </a:r>
            <a:r>
              <a:rPr lang="cs-CZ" sz="2400" b="1" u="sng" dirty="0" err="1" smtClean="0"/>
              <a:t>laznaté</a:t>
            </a:r>
            <a:r>
              <a:rPr lang="cs-CZ" sz="2400" b="1" dirty="0" smtClean="0"/>
              <a:t> -</a:t>
            </a:r>
            <a:r>
              <a:rPr lang="cs-CZ" sz="2400" dirty="0" smtClean="0"/>
              <a:t> k </a:t>
            </a:r>
            <a:r>
              <a:rPr lang="cs-CZ" sz="2400" dirty="0"/>
              <a:t>vyměšování silic (</a:t>
            </a:r>
            <a:r>
              <a:rPr lang="cs-CZ" sz="2400" dirty="0" smtClean="0"/>
              <a:t>máta, muškát) </a:t>
            </a:r>
          </a:p>
          <a:p>
            <a:r>
              <a:rPr lang="cs-CZ" sz="2400" b="1" u="sng" dirty="0" smtClean="0"/>
              <a:t>žahavé</a:t>
            </a:r>
            <a:r>
              <a:rPr lang="cs-CZ" sz="2400" b="1" dirty="0" smtClean="0"/>
              <a:t> - </a:t>
            </a:r>
            <a:r>
              <a:rPr lang="cs-CZ" sz="2400" dirty="0" smtClean="0"/>
              <a:t> </a:t>
            </a:r>
            <a:r>
              <a:rPr lang="cs-CZ" sz="2400" dirty="0"/>
              <a:t>při odlomení jejich špičky dochází k vylití pálivé </a:t>
            </a:r>
            <a:r>
              <a:rPr lang="cs-CZ" sz="2400" dirty="0" smtClean="0"/>
              <a:t>		        tekutiny (kyselina mravenčí)</a:t>
            </a:r>
            <a:endParaRPr lang="cs-CZ" sz="2400" dirty="0"/>
          </a:p>
          <a:p>
            <a:r>
              <a:rPr lang="cs-CZ" sz="2400" dirty="0" smtClean="0"/>
              <a:t>přeměnou </a:t>
            </a:r>
            <a:r>
              <a:rPr lang="cs-CZ" sz="2400" dirty="0"/>
              <a:t>vznikají </a:t>
            </a:r>
            <a:r>
              <a:rPr lang="cs-CZ" sz="2400" b="1" u="sng" dirty="0" smtClean="0"/>
              <a:t>ostny</a:t>
            </a:r>
            <a:r>
              <a:rPr lang="cs-CZ" sz="2400" dirty="0" smtClean="0"/>
              <a:t> (růže</a:t>
            </a:r>
            <a:r>
              <a:rPr lang="cs-CZ" sz="2400" dirty="0"/>
              <a:t>, angrešt, </a:t>
            </a:r>
            <a:r>
              <a:rPr lang="cs-CZ" sz="2400" dirty="0" smtClean="0"/>
              <a:t>ostružiník)</a:t>
            </a:r>
            <a:endParaRPr lang="cs-CZ" sz="24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75830" y="548680"/>
            <a:ext cx="968170" cy="968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190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899592" y="1484784"/>
            <a:ext cx="7315200" cy="3024336"/>
          </a:xfrm>
          <a:solidFill>
            <a:srgbClr val="258602"/>
          </a:solidFill>
        </p:spPr>
        <p:txBody>
          <a:bodyPr>
            <a:normAutofit/>
          </a:bodyPr>
          <a:lstStyle/>
          <a:p>
            <a:pPr algn="ctr"/>
            <a:r>
              <a:rPr lang="cs-CZ" sz="3600" b="1" dirty="0" smtClean="0">
                <a:solidFill>
                  <a:schemeClr val="bg1"/>
                </a:solidFill>
                <a:latin typeface="+mn-lt"/>
              </a:rPr>
              <a:t>Nyní se seznámíme s některými druhy </a:t>
            </a:r>
            <a:r>
              <a:rPr lang="cs-CZ" sz="3600" b="1" dirty="0" err="1" smtClean="0">
                <a:solidFill>
                  <a:schemeClr val="bg1"/>
                </a:solidFill>
                <a:latin typeface="+mn-lt"/>
              </a:rPr>
              <a:t>trichomů</a:t>
            </a:r>
            <a:r>
              <a:rPr lang="cs-CZ" sz="3600" b="1" dirty="0" smtClean="0">
                <a:solidFill>
                  <a:schemeClr val="bg1"/>
                </a:solidFill>
                <a:latin typeface="+mn-lt"/>
              </a:rPr>
              <a:t>, </a:t>
            </a:r>
            <a:br>
              <a:rPr lang="cs-CZ" sz="3600" b="1" dirty="0" smtClean="0">
                <a:solidFill>
                  <a:schemeClr val="bg1"/>
                </a:solidFill>
                <a:latin typeface="+mn-lt"/>
              </a:rPr>
            </a:br>
            <a:r>
              <a:rPr lang="cs-CZ" sz="3600" b="1" dirty="0" smtClean="0">
                <a:solidFill>
                  <a:schemeClr val="bg1"/>
                </a:solidFill>
                <a:latin typeface="+mn-lt"/>
              </a:rPr>
              <a:t>pak bude vaším úkolem je na listech rostlin najít a určit</a:t>
            </a:r>
            <a:endParaRPr lang="cs-CZ" sz="3600" b="1" dirty="0">
              <a:solidFill>
                <a:schemeClr val="bg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5401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stor">
  <a:themeElements>
    <a:clrScheme name="Svět módy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9E8E5C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ros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339</TotalTime>
  <Words>896</Words>
  <Application>Microsoft Office PowerPoint</Application>
  <PresentationFormat>Předvádění na obrazovce (4:3)</PresentationFormat>
  <Paragraphs>134</Paragraphs>
  <Slides>37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37</vt:i4>
      </vt:variant>
    </vt:vector>
  </HeadingPairs>
  <TitlesOfParts>
    <vt:vector size="38" baseType="lpstr">
      <vt:lpstr>Prostor</vt:lpstr>
      <vt:lpstr>TRICHOMY NA LISTECH ROSTLIN</vt:lpstr>
      <vt:lpstr>Prezentace aplikace PowerPoint</vt:lpstr>
      <vt:lpstr>Vysvětlivky k pomocným symbolům:</vt:lpstr>
      <vt:lpstr>Několik otázek úvodem</vt:lpstr>
      <vt:lpstr>Teoretický úvod</vt:lpstr>
      <vt:lpstr>Prezentace aplikace PowerPoint</vt:lpstr>
      <vt:lpstr>Prezentace aplikace PowerPoint</vt:lpstr>
      <vt:lpstr>Druhy trichomů</vt:lpstr>
      <vt:lpstr>Nyní se seznámíme s některými druhy trichomů,  pak bude vaším úkolem je na listech rostlin najít a určit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Úkol č. 1</vt:lpstr>
      <vt:lpstr>Potřeby: </vt:lpstr>
      <vt:lpstr>Postup:</vt:lpstr>
      <vt:lpstr>Prezentace aplikace PowerPoint</vt:lpstr>
      <vt:lpstr>Prezentace aplikace PowerPoint</vt:lpstr>
      <vt:lpstr>Prezentace aplikace PowerPoint</vt:lpstr>
      <vt:lpstr>Zdroje informací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TRICHOMY NA LISTECH ROSTLIN</dc:title>
  <dc:creator>Ucitel</dc:creator>
  <cp:lastModifiedBy>Ucitel</cp:lastModifiedBy>
  <cp:revision>34</cp:revision>
  <dcterms:created xsi:type="dcterms:W3CDTF">2013-01-02T18:56:40Z</dcterms:created>
  <dcterms:modified xsi:type="dcterms:W3CDTF">2013-02-15T18:10:10Z</dcterms:modified>
</cp:coreProperties>
</file>