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0469EE-02D9-4E40-9F3C-40843E065E48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203655-95F5-4C86-BD62-587CCA4C38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936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203655-95F5-4C86-BD62-587CCA4C3849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520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F344BEB-EB0A-4063-8EC4-1CF23EB11E70}" type="datetimeFigureOut">
              <a:rPr lang="cs-CZ" smtClean="0"/>
              <a:t>22.2.2013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60C8F965-BDF6-4CE1-B8E8-AD1424D4D17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microsoft.com/office/2007/relationships/media" Target="../media/media7.wav"/><Relationship Id="rId18" Type="http://schemas.openxmlformats.org/officeDocument/2006/relationships/audio" Target="../media/media9.wav"/><Relationship Id="rId26" Type="http://schemas.openxmlformats.org/officeDocument/2006/relationships/audio" Target="../media/media13.wav"/><Relationship Id="rId39" Type="http://schemas.microsoft.com/office/2007/relationships/media" Target="../media/media20.wav"/><Relationship Id="rId21" Type="http://schemas.microsoft.com/office/2007/relationships/media" Target="../media/media11.wav"/><Relationship Id="rId34" Type="http://schemas.openxmlformats.org/officeDocument/2006/relationships/audio" Target="../media/media17.wav"/><Relationship Id="rId42" Type="http://schemas.openxmlformats.org/officeDocument/2006/relationships/audio" Target="../media/media21.wav"/><Relationship Id="rId47" Type="http://schemas.microsoft.com/office/2007/relationships/media" Target="../media/media24.wav"/><Relationship Id="rId50" Type="http://schemas.openxmlformats.org/officeDocument/2006/relationships/audio" Target="../media/media25.wav"/><Relationship Id="rId55" Type="http://schemas.openxmlformats.org/officeDocument/2006/relationships/image" Target="../media/image5.png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microsoft.com/office/2007/relationships/media" Target="../media/media9.wav"/><Relationship Id="rId25" Type="http://schemas.microsoft.com/office/2007/relationships/media" Target="../media/media13.wav"/><Relationship Id="rId33" Type="http://schemas.microsoft.com/office/2007/relationships/media" Target="../media/media17.wav"/><Relationship Id="rId38" Type="http://schemas.openxmlformats.org/officeDocument/2006/relationships/audio" Target="../media/media19.wav"/><Relationship Id="rId46" Type="http://schemas.openxmlformats.org/officeDocument/2006/relationships/audio" Target="../media/media23.wav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openxmlformats.org/officeDocument/2006/relationships/audio" Target="../media/media10.wav"/><Relationship Id="rId29" Type="http://schemas.microsoft.com/office/2007/relationships/media" Target="../media/media15.wav"/><Relationship Id="rId41" Type="http://schemas.microsoft.com/office/2007/relationships/media" Target="../media/media21.wav"/><Relationship Id="rId54" Type="http://schemas.openxmlformats.org/officeDocument/2006/relationships/image" Target="../media/image4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24" Type="http://schemas.openxmlformats.org/officeDocument/2006/relationships/audio" Target="../media/media12.wav"/><Relationship Id="rId32" Type="http://schemas.openxmlformats.org/officeDocument/2006/relationships/audio" Target="../media/media16.wav"/><Relationship Id="rId37" Type="http://schemas.microsoft.com/office/2007/relationships/media" Target="../media/media19.wav"/><Relationship Id="rId40" Type="http://schemas.openxmlformats.org/officeDocument/2006/relationships/audio" Target="../media/media20.wav"/><Relationship Id="rId45" Type="http://schemas.microsoft.com/office/2007/relationships/media" Target="../media/media23.wav"/><Relationship Id="rId53" Type="http://schemas.openxmlformats.org/officeDocument/2006/relationships/slideLayout" Target="../slideLayouts/slideLayout2.xml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microsoft.com/office/2007/relationships/media" Target="../media/media12.wav"/><Relationship Id="rId28" Type="http://schemas.openxmlformats.org/officeDocument/2006/relationships/audio" Target="../media/media14.wav"/><Relationship Id="rId36" Type="http://schemas.openxmlformats.org/officeDocument/2006/relationships/audio" Target="../media/media18.wav"/><Relationship Id="rId49" Type="http://schemas.microsoft.com/office/2007/relationships/media" Target="../media/media25.wav"/><Relationship Id="rId10" Type="http://schemas.openxmlformats.org/officeDocument/2006/relationships/audio" Target="../media/media5.wav"/><Relationship Id="rId19" Type="http://schemas.microsoft.com/office/2007/relationships/media" Target="../media/media10.wav"/><Relationship Id="rId31" Type="http://schemas.microsoft.com/office/2007/relationships/media" Target="../media/media16.wav"/><Relationship Id="rId44" Type="http://schemas.openxmlformats.org/officeDocument/2006/relationships/audio" Target="../media/media22.wav"/><Relationship Id="rId52" Type="http://schemas.openxmlformats.org/officeDocument/2006/relationships/audio" Target="../media/media26.wav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audio" Target="../media/media11.wav"/><Relationship Id="rId27" Type="http://schemas.microsoft.com/office/2007/relationships/media" Target="../media/media14.wav"/><Relationship Id="rId30" Type="http://schemas.openxmlformats.org/officeDocument/2006/relationships/audio" Target="../media/media15.wav"/><Relationship Id="rId35" Type="http://schemas.microsoft.com/office/2007/relationships/media" Target="../media/media18.wav"/><Relationship Id="rId43" Type="http://schemas.microsoft.com/office/2007/relationships/media" Target="../media/media22.wav"/><Relationship Id="rId48" Type="http://schemas.openxmlformats.org/officeDocument/2006/relationships/audio" Target="../media/media24.wav"/><Relationship Id="rId56" Type="http://schemas.openxmlformats.org/officeDocument/2006/relationships/image" Target="../media/image6.png"/><Relationship Id="rId8" Type="http://schemas.openxmlformats.org/officeDocument/2006/relationships/audio" Target="../media/media4.wav"/><Relationship Id="rId51" Type="http://schemas.microsoft.com/office/2007/relationships/media" Target="../media/media26.wav"/><Relationship Id="rId3" Type="http://schemas.microsoft.com/office/2007/relationships/media" Target="../media/media2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microsoft.com/office/2007/relationships/hdphoto" Target="../media/hdphoto1.wdp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wav"/><Relationship Id="rId13" Type="http://schemas.microsoft.com/office/2007/relationships/media" Target="../media/media33.wav"/><Relationship Id="rId18" Type="http://schemas.openxmlformats.org/officeDocument/2006/relationships/image" Target="../media/image15.wmf"/><Relationship Id="rId26" Type="http://schemas.openxmlformats.org/officeDocument/2006/relationships/image" Target="../media/image23.png"/><Relationship Id="rId3" Type="http://schemas.microsoft.com/office/2007/relationships/media" Target="../media/media28.wav"/><Relationship Id="rId21" Type="http://schemas.openxmlformats.org/officeDocument/2006/relationships/image" Target="../media/image18.wmf"/><Relationship Id="rId7" Type="http://schemas.microsoft.com/office/2007/relationships/media" Target="../media/media30.wav"/><Relationship Id="rId12" Type="http://schemas.openxmlformats.org/officeDocument/2006/relationships/audio" Target="../media/media32.wav"/><Relationship Id="rId17" Type="http://schemas.openxmlformats.org/officeDocument/2006/relationships/slideLayout" Target="../slideLayouts/slideLayout2.xml"/><Relationship Id="rId25" Type="http://schemas.openxmlformats.org/officeDocument/2006/relationships/image" Target="../media/image22.wmf"/><Relationship Id="rId2" Type="http://schemas.openxmlformats.org/officeDocument/2006/relationships/audio" Target="../media/media27.wav"/><Relationship Id="rId16" Type="http://schemas.openxmlformats.org/officeDocument/2006/relationships/audio" Target="../media/media34.wav"/><Relationship Id="rId20" Type="http://schemas.openxmlformats.org/officeDocument/2006/relationships/image" Target="../media/image17.wmf"/><Relationship Id="rId1" Type="http://schemas.microsoft.com/office/2007/relationships/media" Target="../media/media27.wav"/><Relationship Id="rId6" Type="http://schemas.openxmlformats.org/officeDocument/2006/relationships/audio" Target="../media/media29.wav"/><Relationship Id="rId11" Type="http://schemas.microsoft.com/office/2007/relationships/media" Target="../media/media32.wav"/><Relationship Id="rId24" Type="http://schemas.openxmlformats.org/officeDocument/2006/relationships/image" Target="../media/image21.png"/><Relationship Id="rId5" Type="http://schemas.microsoft.com/office/2007/relationships/media" Target="../media/media29.wav"/><Relationship Id="rId15" Type="http://schemas.microsoft.com/office/2007/relationships/media" Target="../media/media34.wav"/><Relationship Id="rId23" Type="http://schemas.openxmlformats.org/officeDocument/2006/relationships/image" Target="../media/image20.png"/><Relationship Id="rId10" Type="http://schemas.openxmlformats.org/officeDocument/2006/relationships/audio" Target="../media/media31.wav"/><Relationship Id="rId19" Type="http://schemas.openxmlformats.org/officeDocument/2006/relationships/image" Target="../media/image16.wmf"/><Relationship Id="rId4" Type="http://schemas.openxmlformats.org/officeDocument/2006/relationships/audio" Target="../media/media28.wav"/><Relationship Id="rId9" Type="http://schemas.microsoft.com/office/2007/relationships/media" Target="../media/media31.wav"/><Relationship Id="rId14" Type="http://schemas.openxmlformats.org/officeDocument/2006/relationships/audio" Target="../media/media33.wav"/><Relationship Id="rId22" Type="http://schemas.openxmlformats.org/officeDocument/2006/relationships/image" Target="../media/image19.wmf"/><Relationship Id="rId27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12" Type="http://schemas.openxmlformats.org/officeDocument/2006/relationships/image" Target="../media/image36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46448" y="404664"/>
            <a:ext cx="2505472" cy="1034577"/>
          </a:xfrm>
        </p:spPr>
        <p:txBody>
          <a:bodyPr/>
          <a:lstStyle/>
          <a:p>
            <a:r>
              <a:rPr lang="cs-CZ" dirty="0" smtClean="0"/>
              <a:t>Spelling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640" y="3381960"/>
            <a:ext cx="7055768" cy="163121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 školy: Základní škola Karla Klíče Hostinné</a:t>
            </a:r>
          </a:p>
          <a:p>
            <a: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Autor: Mgr. Soňa Dvořáková</a:t>
            </a:r>
          </a:p>
          <a:p>
            <a: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Název: VY_32_INOVACE_13_C_19_Spelling</a:t>
            </a:r>
            <a:b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Téma:  Komunikace a slovní zásoba </a:t>
            </a:r>
            <a:b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734" y="5499473"/>
            <a:ext cx="4526522" cy="881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HAWNR31D\MC900398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50790" y="1347952"/>
            <a:ext cx="1085292" cy="172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 rot="1577745">
            <a:off x="4805100" y="2097602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9" name="Ovál 8"/>
          <p:cNvSpPr/>
          <p:nvPr/>
        </p:nvSpPr>
        <p:spPr>
          <a:xfrm rot="19939678">
            <a:off x="7179121" y="1472110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10" name="Ovál 9"/>
          <p:cNvSpPr/>
          <p:nvPr/>
        </p:nvSpPr>
        <p:spPr>
          <a:xfrm rot="188241">
            <a:off x="4729347" y="1088100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 rot="1577745">
            <a:off x="6915430" y="578250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822798" y="629002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620860">
            <a:off x="6718418" y="2309547"/>
            <a:ext cx="576064" cy="50292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92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351619"/>
              </p:ext>
            </p:extLst>
          </p:nvPr>
        </p:nvGraphicFramePr>
        <p:xfrm>
          <a:off x="1187624" y="170080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26.1.2013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28.1.2013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Spelling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English alphabet,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How do we spell…?, poslechové cvičení, hláskování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357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315200" cy="72204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English alphabet – </a:t>
            </a:r>
            <a:r>
              <a:rPr lang="cs-CZ" sz="3100" dirty="0" smtClean="0"/>
              <a:t>listen and repeat</a:t>
            </a:r>
            <a:endParaRPr lang="cs-CZ" sz="3100" dirty="0"/>
          </a:p>
        </p:txBody>
      </p:sp>
      <p:sp>
        <p:nvSpPr>
          <p:cNvPr id="4" name="Ovál 3"/>
          <p:cNvSpPr/>
          <p:nvPr/>
        </p:nvSpPr>
        <p:spPr>
          <a:xfrm>
            <a:off x="1075121" y="215875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ál 5"/>
          <p:cNvSpPr/>
          <p:nvPr/>
        </p:nvSpPr>
        <p:spPr>
          <a:xfrm>
            <a:off x="2091617" y="215875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131242" y="215875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147738" y="215875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71193" y="2184648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87689" y="215875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95801" y="215875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507169" y="323887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523665" y="323887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40161" y="323887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15" name="Ovál 14"/>
          <p:cNvSpPr/>
          <p:nvPr/>
        </p:nvSpPr>
        <p:spPr>
          <a:xfrm>
            <a:off x="4579786" y="323887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6" name="Ovál 15"/>
          <p:cNvSpPr/>
          <p:nvPr/>
        </p:nvSpPr>
        <p:spPr>
          <a:xfrm>
            <a:off x="5596282" y="323887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17" name="Ovál 16"/>
          <p:cNvSpPr/>
          <p:nvPr/>
        </p:nvSpPr>
        <p:spPr>
          <a:xfrm>
            <a:off x="6619737" y="3264768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507169" y="4246984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523665" y="4246984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563290" y="4246984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579786" y="4246984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Q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5603241" y="4272880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619737" y="4246984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075121" y="5255096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091617" y="5255096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108113" y="5255096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4147738" y="5255096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164234" y="5255096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X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187689" y="5280992"/>
            <a:ext cx="864096" cy="792088"/>
          </a:xfrm>
          <a:prstGeom prst="ellipse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195801" y="5280992"/>
            <a:ext cx="864096" cy="792088"/>
          </a:xfrm>
          <a:prstGeom prst="ellipse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2" name="A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4"/>
          <a:stretch>
            <a:fillRect/>
          </a:stretch>
        </p:blipFill>
        <p:spPr>
          <a:xfrm>
            <a:off x="-540568" y="150900"/>
            <a:ext cx="360040" cy="360040"/>
          </a:xfrm>
          <a:prstGeom prst="rect">
            <a:avLst/>
          </a:prstGeom>
        </p:spPr>
      </p:pic>
      <p:pic>
        <p:nvPicPr>
          <p:cNvPr id="43" name="B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557336" y="692696"/>
            <a:ext cx="376808" cy="376808"/>
          </a:xfrm>
          <a:prstGeom prst="rect">
            <a:avLst/>
          </a:prstGeom>
        </p:spPr>
      </p:pic>
      <p:pic>
        <p:nvPicPr>
          <p:cNvPr id="44" name="C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56"/>
          <a:stretch>
            <a:fillRect/>
          </a:stretch>
        </p:blipFill>
        <p:spPr>
          <a:xfrm>
            <a:off x="-540568" y="1268760"/>
            <a:ext cx="376808" cy="376808"/>
          </a:xfrm>
          <a:prstGeom prst="rect">
            <a:avLst/>
          </a:prstGeom>
        </p:spPr>
      </p:pic>
      <p:pic>
        <p:nvPicPr>
          <p:cNvPr id="45" name="D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557336" y="1807840"/>
            <a:ext cx="376808" cy="376808"/>
          </a:xfrm>
          <a:prstGeom prst="rect">
            <a:avLst/>
          </a:prstGeom>
        </p:spPr>
      </p:pic>
      <p:pic>
        <p:nvPicPr>
          <p:cNvPr id="46" name="E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508457" y="2398503"/>
            <a:ext cx="312586" cy="312586"/>
          </a:xfrm>
          <a:prstGeom prst="rect">
            <a:avLst/>
          </a:prstGeom>
        </p:spPr>
      </p:pic>
      <p:pic>
        <p:nvPicPr>
          <p:cNvPr id="47" name="F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40791" y="2908325"/>
            <a:ext cx="510716" cy="510716"/>
          </a:xfrm>
          <a:prstGeom prst="rect">
            <a:avLst/>
          </a:prstGeom>
        </p:spPr>
      </p:pic>
      <p:pic>
        <p:nvPicPr>
          <p:cNvPr id="48" name="G.wav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48669" y="3556963"/>
            <a:ext cx="510716" cy="510716"/>
          </a:xfrm>
          <a:prstGeom prst="rect">
            <a:avLst/>
          </a:prstGeom>
        </p:spPr>
      </p:pic>
      <p:pic>
        <p:nvPicPr>
          <p:cNvPr id="49" name="H.wav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09693" y="4234765"/>
            <a:ext cx="432763" cy="432763"/>
          </a:xfrm>
          <a:prstGeom prst="rect">
            <a:avLst/>
          </a:prstGeom>
        </p:spPr>
      </p:pic>
      <p:pic>
        <p:nvPicPr>
          <p:cNvPr id="50" name="I.wav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40791" y="4692441"/>
            <a:ext cx="346631" cy="346631"/>
          </a:xfrm>
          <a:prstGeom prst="rect">
            <a:avLst/>
          </a:prstGeom>
        </p:spPr>
      </p:pic>
      <p:pic>
        <p:nvPicPr>
          <p:cNvPr id="51" name="J.wav">
            <a:hlinkClick r:id="" action="ppaction://media"/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11689" y="5056584"/>
            <a:ext cx="448816" cy="448816"/>
          </a:xfrm>
          <a:prstGeom prst="rect">
            <a:avLst/>
          </a:prstGeom>
        </p:spPr>
      </p:pic>
      <p:pic>
        <p:nvPicPr>
          <p:cNvPr id="52" name="K.wav">
            <a:hlinkClick r:id="" action="ppaction://media"/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559498" y="5580553"/>
            <a:ext cx="304800" cy="304800"/>
          </a:xfrm>
          <a:prstGeom prst="rect">
            <a:avLst/>
          </a:prstGeom>
        </p:spPr>
      </p:pic>
      <p:pic>
        <p:nvPicPr>
          <p:cNvPr id="53" name="L.wav">
            <a:hlinkClick r:id="" action="ppaction://media"/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540568" y="5963063"/>
            <a:ext cx="319614" cy="319614"/>
          </a:xfrm>
          <a:prstGeom prst="rect">
            <a:avLst/>
          </a:prstGeom>
        </p:spPr>
      </p:pic>
      <p:pic>
        <p:nvPicPr>
          <p:cNvPr id="54" name="M.wav">
            <a:hlinkClick r:id="" action="ppaction://media"/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-648669" y="6282677"/>
            <a:ext cx="448816" cy="448816"/>
          </a:xfrm>
          <a:prstGeom prst="rect">
            <a:avLst/>
          </a:prstGeom>
        </p:spPr>
      </p:pic>
      <p:pic>
        <p:nvPicPr>
          <p:cNvPr id="55" name="N.wav">
            <a:hlinkClick r:id="" action="ppaction://media"/>
          </p:cNvPr>
          <p:cNvPicPr>
            <a:picLocks noChangeAspect="1"/>
          </p:cNvPicPr>
          <p:nvPr>
            <a:audioFile r:link="rId28"/>
            <p:extLst>
              <p:ext uri="{DAA4B4D4-6D71-4841-9C94-3DE7FCFB9230}">
                <p14:media xmlns:p14="http://schemas.microsoft.com/office/powerpoint/2010/main" r:embed="rId27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324528" y="0"/>
            <a:ext cx="432763" cy="432763"/>
          </a:xfrm>
          <a:prstGeom prst="rect">
            <a:avLst/>
          </a:prstGeom>
        </p:spPr>
      </p:pic>
      <p:pic>
        <p:nvPicPr>
          <p:cNvPr id="56" name="O.wav">
            <a:hlinkClick r:id="" action="ppaction://media"/>
          </p:cNvPr>
          <p:cNvPicPr>
            <a:picLocks noChangeAspect="1"/>
          </p:cNvPicPr>
          <p:nvPr>
            <a:audioFile r:link="rId30"/>
            <p:extLst>
              <p:ext uri="{DAA4B4D4-6D71-4841-9C94-3DE7FCFB9230}">
                <p14:media xmlns:p14="http://schemas.microsoft.com/office/powerpoint/2010/main" r:embed="rId29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306987" y="520603"/>
            <a:ext cx="448816" cy="448816"/>
          </a:xfrm>
          <a:prstGeom prst="rect">
            <a:avLst/>
          </a:prstGeom>
        </p:spPr>
      </p:pic>
      <p:pic>
        <p:nvPicPr>
          <p:cNvPr id="57" name="P.wav">
            <a:hlinkClick r:id="" action="ppaction://media"/>
          </p:cNvPr>
          <p:cNvPicPr>
            <a:picLocks noChangeAspect="1"/>
          </p:cNvPicPr>
          <p:nvPr>
            <a:audioFile r:link="rId32"/>
            <p:extLst>
              <p:ext uri="{DAA4B4D4-6D71-4841-9C94-3DE7FCFB9230}">
                <p14:media xmlns:p14="http://schemas.microsoft.com/office/powerpoint/2010/main" r:embed="rId31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375102" y="1011053"/>
            <a:ext cx="312586" cy="312586"/>
          </a:xfrm>
          <a:prstGeom prst="rect">
            <a:avLst/>
          </a:prstGeom>
        </p:spPr>
      </p:pic>
      <p:pic>
        <p:nvPicPr>
          <p:cNvPr id="58" name="Q.wav">
            <a:hlinkClick r:id="" action="ppaction://media"/>
          </p:cNvPr>
          <p:cNvPicPr>
            <a:picLocks noChangeAspect="1"/>
          </p:cNvPicPr>
          <p:nvPr>
            <a:audioFile r:link="rId34"/>
            <p:extLst>
              <p:ext uri="{DAA4B4D4-6D71-4841-9C94-3DE7FCFB9230}">
                <p14:media xmlns:p14="http://schemas.microsoft.com/office/powerpoint/2010/main" r:embed="rId33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306987" y="1323639"/>
            <a:ext cx="432763" cy="432763"/>
          </a:xfrm>
          <a:prstGeom prst="rect">
            <a:avLst/>
          </a:prstGeom>
        </p:spPr>
      </p:pic>
      <p:pic>
        <p:nvPicPr>
          <p:cNvPr id="59" name="R.wav">
            <a:hlinkClick r:id="" action="ppaction://media"/>
          </p:cNvPr>
          <p:cNvPicPr>
            <a:picLocks noChangeAspect="1"/>
          </p:cNvPicPr>
          <p:nvPr>
            <a:audioFile r:link="rId36"/>
            <p:extLst>
              <p:ext uri="{DAA4B4D4-6D71-4841-9C94-3DE7FCFB9230}">
                <p14:media xmlns:p14="http://schemas.microsoft.com/office/powerpoint/2010/main" r:embed="rId35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306987" y="1751885"/>
            <a:ext cx="432763" cy="432763"/>
          </a:xfrm>
          <a:prstGeom prst="rect">
            <a:avLst/>
          </a:prstGeom>
        </p:spPr>
      </p:pic>
      <p:pic>
        <p:nvPicPr>
          <p:cNvPr id="60" name="S.wav">
            <a:hlinkClick r:id="" action="ppaction://media"/>
          </p:cNvPr>
          <p:cNvPicPr>
            <a:picLocks noChangeAspect="1"/>
          </p:cNvPicPr>
          <p:nvPr>
            <a:audioFile r:link="rId38"/>
            <p:extLst>
              <p:ext uri="{DAA4B4D4-6D71-4841-9C94-3DE7FCFB9230}">
                <p14:media xmlns:p14="http://schemas.microsoft.com/office/powerpoint/2010/main" r:embed="rId37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69316" y="2195471"/>
            <a:ext cx="448816" cy="448816"/>
          </a:xfrm>
          <a:prstGeom prst="rect">
            <a:avLst/>
          </a:prstGeom>
        </p:spPr>
      </p:pic>
      <p:pic>
        <p:nvPicPr>
          <p:cNvPr id="61" name="T.wav">
            <a:hlinkClick r:id="" action="ppaction://media"/>
          </p:cNvPr>
          <p:cNvPicPr>
            <a:picLocks noChangeAspect="1"/>
          </p:cNvPicPr>
          <p:nvPr>
            <a:audioFile r:link="rId40"/>
            <p:extLst>
              <p:ext uri="{DAA4B4D4-6D71-4841-9C94-3DE7FCFB9230}">
                <p14:media xmlns:p14="http://schemas.microsoft.com/office/powerpoint/2010/main" r:embed="rId39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35779" y="2691437"/>
            <a:ext cx="432763" cy="432763"/>
          </a:xfrm>
          <a:prstGeom prst="rect">
            <a:avLst/>
          </a:prstGeom>
        </p:spPr>
      </p:pic>
      <p:pic>
        <p:nvPicPr>
          <p:cNvPr id="62" name="U.wav">
            <a:hlinkClick r:id="" action="ppaction://media"/>
          </p:cNvPr>
          <p:cNvPicPr>
            <a:picLocks noChangeAspect="1"/>
          </p:cNvPicPr>
          <p:nvPr>
            <a:audioFile r:link="rId42"/>
            <p:extLst>
              <p:ext uri="{DAA4B4D4-6D71-4841-9C94-3DE7FCFB9230}">
                <p14:media xmlns:p14="http://schemas.microsoft.com/office/powerpoint/2010/main" r:embed="rId41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69316" y="3124200"/>
            <a:ext cx="448816" cy="448816"/>
          </a:xfrm>
          <a:prstGeom prst="rect">
            <a:avLst/>
          </a:prstGeom>
        </p:spPr>
      </p:pic>
      <p:pic>
        <p:nvPicPr>
          <p:cNvPr id="63" name="V.wav">
            <a:hlinkClick r:id="" action="ppaction://media"/>
          </p:cNvPr>
          <p:cNvPicPr>
            <a:picLocks noChangeAspect="1"/>
          </p:cNvPicPr>
          <p:nvPr>
            <a:audioFile r:link="rId44"/>
            <p:extLst>
              <p:ext uri="{DAA4B4D4-6D71-4841-9C94-3DE7FCFB9230}">
                <p14:media xmlns:p14="http://schemas.microsoft.com/office/powerpoint/2010/main" r:embed="rId43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27752" y="3660812"/>
            <a:ext cx="448816" cy="448816"/>
          </a:xfrm>
          <a:prstGeom prst="rect">
            <a:avLst/>
          </a:prstGeom>
        </p:spPr>
      </p:pic>
      <p:pic>
        <p:nvPicPr>
          <p:cNvPr id="64" name="W.wav">
            <a:hlinkClick r:id="" action="ppaction://media"/>
          </p:cNvPr>
          <p:cNvPicPr>
            <a:picLocks noChangeAspect="1"/>
          </p:cNvPicPr>
          <p:nvPr>
            <a:audioFile r:link="rId46"/>
            <p:extLst>
              <p:ext uri="{DAA4B4D4-6D71-4841-9C94-3DE7FCFB9230}">
                <p14:media xmlns:p14="http://schemas.microsoft.com/office/powerpoint/2010/main" r:embed="rId45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80497" y="4234765"/>
            <a:ext cx="520824" cy="520824"/>
          </a:xfrm>
          <a:prstGeom prst="rect">
            <a:avLst/>
          </a:prstGeom>
        </p:spPr>
      </p:pic>
      <p:pic>
        <p:nvPicPr>
          <p:cNvPr id="65" name="X.wav">
            <a:hlinkClick r:id="" action="ppaction://media"/>
          </p:cNvPr>
          <p:cNvPicPr>
            <a:picLocks noChangeAspect="1"/>
          </p:cNvPicPr>
          <p:nvPr>
            <a:audioFile r:link="rId48"/>
            <p:extLst>
              <p:ext uri="{DAA4B4D4-6D71-4841-9C94-3DE7FCFB9230}">
                <p14:media xmlns:p14="http://schemas.microsoft.com/office/powerpoint/2010/main" r:embed="rId47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69316" y="4779643"/>
            <a:ext cx="609600" cy="609600"/>
          </a:xfrm>
          <a:prstGeom prst="rect">
            <a:avLst/>
          </a:prstGeom>
        </p:spPr>
      </p:pic>
      <p:pic>
        <p:nvPicPr>
          <p:cNvPr id="66" name="Y.wav">
            <a:hlinkClick r:id="" action="ppaction://media"/>
          </p:cNvPr>
          <p:cNvPicPr>
            <a:picLocks noChangeAspect="1"/>
          </p:cNvPicPr>
          <p:nvPr>
            <a:audioFile r:link="rId50"/>
            <p:extLst>
              <p:ext uri="{DAA4B4D4-6D71-4841-9C94-3DE7FCFB9230}">
                <p14:media xmlns:p14="http://schemas.microsoft.com/office/powerpoint/2010/main" r:embed="rId49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48145" y="5474303"/>
            <a:ext cx="609600" cy="609600"/>
          </a:xfrm>
          <a:prstGeom prst="rect">
            <a:avLst/>
          </a:prstGeom>
        </p:spPr>
      </p:pic>
      <p:pic>
        <p:nvPicPr>
          <p:cNvPr id="67" name="Z.wav">
            <a:hlinkClick r:id="" action="ppaction://media"/>
          </p:cNvPr>
          <p:cNvPicPr>
            <a:picLocks noChangeAspect="1"/>
          </p:cNvPicPr>
          <p:nvPr>
            <a:audioFile r:link="rId52"/>
            <p:extLst>
              <p:ext uri="{DAA4B4D4-6D71-4841-9C94-3DE7FCFB9230}">
                <p14:media xmlns:p14="http://schemas.microsoft.com/office/powerpoint/2010/main" r:embed="rId51"/>
              </p:ext>
            </p:extLst>
          </p:nvPr>
        </p:nvPicPr>
        <p:blipFill>
          <a:blip r:embed="rId55"/>
          <a:stretch>
            <a:fillRect/>
          </a:stretch>
        </p:blipFill>
        <p:spPr>
          <a:xfrm>
            <a:off x="9269316" y="6251936"/>
            <a:ext cx="448816" cy="44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450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49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940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193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963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109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928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9" dur="993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952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1" dur="1346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2" dur="1105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3" dur="1474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4" dur="1462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5" dur="1265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6" dur="1102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7" dur="975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8" dur="1265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9" dur="1172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0" dur="1102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1500"/>
                            </p:stCondLst>
                            <p:childTnLst>
                              <p:par>
                                <p:cTn id="2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1" dur="1137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2" dur="104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1500"/>
                            </p:stCondLst>
                            <p:childTnLst>
                              <p:par>
                                <p:cTn id="2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3" dur="102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1500"/>
                            </p:stCondLst>
                            <p:childTnLst>
                              <p:par>
                                <p:cTn id="24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4" dur="80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1500"/>
                            </p:stCondLst>
                            <p:childTnLst>
                              <p:par>
                                <p:cTn id="25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5" dur="80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1500"/>
                            </p:stCondLst>
                            <p:childTnLst>
                              <p:par>
                                <p:cTn id="26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6" dur="952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1500"/>
                            </p:stCondLst>
                            <p:childTnLst>
                              <p:par>
                                <p:cTn id="27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7" dur="835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1500"/>
                            </p:stCondLst>
                            <p:childTnLst>
                              <p:par>
                                <p:cTn id="28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8" dur="80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2000"/>
                            </p:stCondLst>
                            <p:childTnLst>
                              <p:par>
                                <p:cTn id="29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5" dur="963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2000"/>
                            </p:stCondLst>
                            <p:childTnLst>
                              <p:par>
                                <p:cTn id="30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2" dur="1462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2000"/>
                            </p:stCondLst>
                            <p:childTnLst>
                              <p:par>
                                <p:cTn id="30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9" dur="102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4" fill="hold">
                            <p:stCondLst>
                              <p:cond delay="2000"/>
                            </p:stCondLst>
                            <p:childTnLst>
                              <p:par>
                                <p:cTn id="3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6" dur="952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3" dur="952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000"/>
                            </p:stCondLst>
                            <p:childTnLst>
                              <p:par>
                                <p:cTn id="3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0" dur="109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3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7" dur="928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2" fill="hold">
                            <p:stCondLst>
                              <p:cond delay="2000"/>
                            </p:stCondLst>
                            <p:childTnLst>
                              <p:par>
                                <p:cTn id="34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4" dur="949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9" fill="hold">
                            <p:stCondLst>
                              <p:cond delay="2000"/>
                            </p:stCondLst>
                            <p:childTnLst>
                              <p:par>
                                <p:cTn id="35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1" dur="1105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2000"/>
                            </p:stCondLst>
                            <p:childTnLst>
                              <p:par>
                                <p:cTn id="35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8" dur="1102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3" fill="hold">
                            <p:stCondLst>
                              <p:cond delay="2000"/>
                            </p:stCondLst>
                            <p:childTnLst>
                              <p:par>
                                <p:cTn id="36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5" dur="1474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2" dur="80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7" fill="hold">
                            <p:stCondLst>
                              <p:cond delay="2000"/>
                            </p:stCondLst>
                            <p:childTnLst>
                              <p:par>
                                <p:cTn id="37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9" dur="952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0" fill="hold">
                      <p:stCondLst>
                        <p:cond delay="indefinite"/>
                      </p:stCondLst>
                      <p:childTnLst>
                        <p:par>
                          <p:cTn id="381" fill="hold">
                            <p:stCondLst>
                              <p:cond delay="0"/>
                            </p:stCondLst>
                            <p:childTnLst>
                              <p:par>
                                <p:cTn id="38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2000"/>
                            </p:stCondLst>
                            <p:childTnLst>
                              <p:par>
                                <p:cTn id="38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6" dur="975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2000"/>
                            </p:stCondLst>
                            <p:childTnLst>
                              <p:par>
                                <p:cTn id="39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3" dur="993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4" fill="hold">
                      <p:stCondLst>
                        <p:cond delay="indefinite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0" dur="102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1" fill="hold">
                      <p:stCondLst>
                        <p:cond delay="indefinite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5" fill="hold">
                            <p:stCondLst>
                              <p:cond delay="2000"/>
                            </p:stCondLst>
                            <p:childTnLst>
                              <p:par>
                                <p:cTn id="40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7" dur="1346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2000"/>
                            </p:stCondLst>
                            <p:childTnLst>
                              <p:par>
                                <p:cTn id="4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4" dur="952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9" fill="hold">
                            <p:stCondLst>
                              <p:cond delay="2000"/>
                            </p:stCondLst>
                            <p:childTnLst>
                              <p:par>
                                <p:cTn id="4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1" dur="80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2" fill="hold">
                      <p:stCondLst>
                        <p:cond delay="indefinite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6" fill="hold">
                            <p:stCondLst>
                              <p:cond delay="2000"/>
                            </p:stCondLst>
                            <p:childTnLst>
                              <p:par>
                                <p:cTn id="42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8" dur="1193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443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4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453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5" fill="hold">
                      <p:stCondLst>
                        <p:cond delay="indefinite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2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463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4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5" fill="hold">
                      <p:stCondLst>
                        <p:cond delay="indefinite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47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5" fill="hold">
                      <p:stCondLst>
                        <p:cond delay="indefinite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7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48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5" fill="hold">
                      <p:stCondLst>
                        <p:cond delay="indefinite"/>
                      </p:stCondLst>
                      <p:childTnLst>
                        <p:par>
                          <p:cTn id="486" fill="hold">
                            <p:stCondLst>
                              <p:cond delay="0"/>
                            </p:stCondLst>
                            <p:childTnLst>
                              <p:par>
                                <p:cTn id="4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8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493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503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4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5" fill="hold">
                      <p:stCondLst>
                        <p:cond delay="indefinite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0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513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2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523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4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5" fill="hold">
                      <p:stCondLst>
                        <p:cond delay="indefinite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2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53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>
                      <p:stCondLst>
                        <p:cond delay="indefinite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2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543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4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5" fill="hold">
                      <p:stCondLst>
                        <p:cond delay="indefinite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553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5" fill="hold">
                      <p:stCondLst>
                        <p:cond delay="indefinite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56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5" fill="hold">
                      <p:stCondLst>
                        <p:cond delay="indefinite"/>
                      </p:stCondLst>
                      <p:childTnLst>
                        <p:par>
                          <p:cTn id="566" fill="hold">
                            <p:stCondLst>
                              <p:cond delay="0"/>
                            </p:stCondLst>
                            <p:childTnLst>
                              <p:par>
                                <p:cTn id="5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57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5" fill="hold">
                      <p:stCondLst>
                        <p:cond delay="indefinite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  <p:set>
                                      <p:cBhvr>
                                        <p:cTn id="58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4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  <p:audio>
              <p:cMediaNode vol="80000">
                <p:cTn id="5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  <p:audio>
              <p:cMediaNode vol="80000">
                <p:cTn id="5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  <p:audio>
              <p:cMediaNode vol="80000">
                <p:cTn id="5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  <p:audio>
              <p:cMediaNode vol="80000">
                <p:cTn id="5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  <p:audio>
              <p:cMediaNode vol="80000">
                <p:cTn id="5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  <p:audio>
              <p:cMediaNode vol="80000">
                <p:cTn id="5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  <p:audio>
              <p:cMediaNode vol="80000">
                <p:cTn id="5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  <p:audio>
              <p:cMediaNode vol="80000">
                <p:cTn id="5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audio>
              <p:cMediaNode vol="80000">
                <p:cTn id="5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  <p:audio>
              <p:cMediaNode vol="80000">
                <p:cTn id="5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  <p:audio>
              <p:cMediaNode vol="80000">
                <p:cTn id="5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  <p:audio>
              <p:cMediaNode vol="80000">
                <p:cTn id="59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  <p:audio>
              <p:cMediaNode vol="80000">
                <p:cTn id="59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  <p:audio>
              <p:cMediaNode vol="80000">
                <p:cTn id="59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  <p:audio>
              <p:cMediaNode vol="80000">
                <p:cTn id="60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7"/>
                </p:tgtEl>
              </p:cMediaNode>
            </p:audio>
            <p:audio>
              <p:cMediaNode vol="80000">
                <p:cTn id="6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  <p:audio>
              <p:cMediaNode vol="80000">
                <p:cTn id="6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  <p:audio>
              <p:cMediaNode vol="80000">
                <p:cTn id="6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  <p:audio>
              <p:cMediaNode vol="80000">
                <p:cTn id="6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  <p:audio>
              <p:cMediaNode vol="80000">
                <p:cTn id="6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  <p:audio>
              <p:cMediaNode vol="80000">
                <p:cTn id="6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  <p:audio>
              <p:cMediaNode vol="80000">
                <p:cTn id="6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  <p:audio>
              <p:cMediaNode vol="80000">
                <p:cTn id="6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5"/>
                </p:tgtEl>
              </p:cMediaNode>
            </p:audio>
            <p:audio>
              <p:cMediaNode vol="80000">
                <p:cTn id="6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audio>
              <p:cMediaNode vol="80000">
                <p:cTn id="6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7"/>
                </p:tgtEl>
              </p:cMediaNode>
            </p:audio>
            <p:seq concurrent="1" nextAc="seek">
              <p:cTn id="6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2" fill="hold">
                      <p:stCondLst>
                        <p:cond delay="0"/>
                      </p:stCondLst>
                      <p:childTnLst>
                        <p:par>
                          <p:cTn id="613" fill="hold">
                            <p:stCondLst>
                              <p:cond delay="0"/>
                            </p:stCondLst>
                            <p:childTnLst>
                              <p:par>
                                <p:cTn id="6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5" dur="949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7" fill="hold">
                      <p:stCondLst>
                        <p:cond delay="0"/>
                      </p:stCondLst>
                      <p:childTnLst>
                        <p:par>
                          <p:cTn id="618" fill="hold">
                            <p:stCondLst>
                              <p:cond delay="0"/>
                            </p:stCondLst>
                            <p:childTnLst>
                              <p:par>
                                <p:cTn id="6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0" dur="940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2" fill="hold">
                      <p:stCondLst>
                        <p:cond delay="0"/>
                      </p:stCondLst>
                      <p:childTnLst>
                        <p:par>
                          <p:cTn id="623" fill="hold">
                            <p:stCondLst>
                              <p:cond delay="0"/>
                            </p:stCondLst>
                            <p:childTnLst>
                              <p:par>
                                <p:cTn id="6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5" dur="1193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0" dur="963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2" fill="hold">
                      <p:stCondLst>
                        <p:cond delay="0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5" dur="109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7" fill="hold">
                      <p:stCondLst>
                        <p:cond delay="0"/>
                      </p:stCondLst>
                      <p:childTnLst>
                        <p:par>
                          <p:cTn id="638" fill="hold">
                            <p:stCondLst>
                              <p:cond delay="0"/>
                            </p:stCondLst>
                            <p:childTnLst>
                              <p:par>
                                <p:cTn id="6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0" dur="928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2" fill="hold">
                      <p:stCondLst>
                        <p:cond delay="0"/>
                      </p:stCondLst>
                      <p:childTnLst>
                        <p:par>
                          <p:cTn id="643" fill="hold">
                            <p:stCondLst>
                              <p:cond delay="0"/>
                            </p:stCondLst>
                            <p:childTnLst>
                              <p:par>
                                <p:cTn id="6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5" dur="993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0" dur="952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2" fill="hold">
                      <p:stCondLst>
                        <p:cond delay="0"/>
                      </p:stCondLst>
                      <p:childTnLst>
                        <p:par>
                          <p:cTn id="653" fill="hold">
                            <p:stCondLst>
                              <p:cond delay="0"/>
                            </p:stCondLst>
                            <p:childTnLst>
                              <p:par>
                                <p:cTn id="6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5" dur="1346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>
                      <p:stCondLst>
                        <p:cond delay="0"/>
                      </p:stCondLst>
                      <p:childTnLst>
                        <p:par>
                          <p:cTn id="658" fill="hold">
                            <p:stCondLst>
                              <p:cond delay="0"/>
                            </p:stCondLst>
                            <p:childTnLst>
                              <p:par>
                                <p:cTn id="6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0" dur="1105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2" fill="hold">
                      <p:stCondLst>
                        <p:cond delay="0"/>
                      </p:stCondLst>
                      <p:childTnLst>
                        <p:par>
                          <p:cTn id="663" fill="hold">
                            <p:stCondLst>
                              <p:cond delay="0"/>
                            </p:stCondLst>
                            <p:childTnLst>
                              <p:par>
                                <p:cTn id="6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5" dur="1474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7" fill="hold">
                      <p:stCondLst>
                        <p:cond delay="0"/>
                      </p:stCondLst>
                      <p:childTnLst>
                        <p:par>
                          <p:cTn id="668" fill="hold">
                            <p:stCondLst>
                              <p:cond delay="0"/>
                            </p:stCondLst>
                            <p:childTnLst>
                              <p:par>
                                <p:cTn id="6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0" dur="1462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2" fill="hold">
                      <p:stCondLst>
                        <p:cond delay="0"/>
                      </p:stCondLst>
                      <p:childTnLst>
                        <p:par>
                          <p:cTn id="673" fill="hold">
                            <p:stCondLst>
                              <p:cond delay="0"/>
                            </p:stCondLst>
                            <p:childTnLst>
                              <p:par>
                                <p:cTn id="6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5" dur="1265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7" fill="hold">
                      <p:stCondLst>
                        <p:cond delay="0"/>
                      </p:stCondLst>
                      <p:childTnLst>
                        <p:par>
                          <p:cTn id="678" fill="hold">
                            <p:stCondLst>
                              <p:cond delay="0"/>
                            </p:stCondLst>
                            <p:childTnLst>
                              <p:par>
                                <p:cTn id="67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0" dur="1102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8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2" fill="hold">
                      <p:stCondLst>
                        <p:cond delay="0"/>
                      </p:stCondLst>
                      <p:childTnLst>
                        <p:par>
                          <p:cTn id="683" fill="hold">
                            <p:stCondLst>
                              <p:cond delay="0"/>
                            </p:stCondLst>
                            <p:childTnLst>
                              <p:par>
                                <p:cTn id="68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5" dur="80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0" dur="835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9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2" fill="hold">
                      <p:stCondLst>
                        <p:cond delay="0"/>
                      </p:stCondLst>
                      <p:childTnLst>
                        <p:par>
                          <p:cTn id="693" fill="hold">
                            <p:stCondLst>
                              <p:cond delay="0"/>
                            </p:stCondLst>
                            <p:childTnLst>
                              <p:par>
                                <p:cTn id="69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5" dur="952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9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7" fill="hold">
                      <p:stCondLst>
                        <p:cond delay="0"/>
                      </p:stCondLst>
                      <p:childTnLst>
                        <p:par>
                          <p:cTn id="698" fill="hold">
                            <p:stCondLst>
                              <p:cond delay="0"/>
                            </p:stCondLst>
                            <p:childTnLst>
                              <p:par>
                                <p:cTn id="69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0" dur="80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0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2" fill="hold">
                      <p:stCondLst>
                        <p:cond delay="0"/>
                      </p:stCondLst>
                      <p:childTnLst>
                        <p:par>
                          <p:cTn id="703" fill="hold">
                            <p:stCondLst>
                              <p:cond delay="0"/>
                            </p:stCondLst>
                            <p:childTnLst>
                              <p:par>
                                <p:cTn id="70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5" dur="80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0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7" fill="hold">
                      <p:stCondLst>
                        <p:cond delay="0"/>
                      </p:stCondLst>
                      <p:childTnLst>
                        <p:par>
                          <p:cTn id="708" fill="hold">
                            <p:stCondLst>
                              <p:cond delay="0"/>
                            </p:stCondLst>
                            <p:childTnLst>
                              <p:par>
                                <p:cTn id="70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0" dur="102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1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2" fill="hold">
                      <p:stCondLst>
                        <p:cond delay="0"/>
                      </p:stCondLst>
                      <p:childTnLst>
                        <p:par>
                          <p:cTn id="713" fill="hold">
                            <p:stCondLst>
                              <p:cond delay="0"/>
                            </p:stCondLst>
                            <p:childTnLst>
                              <p:par>
                                <p:cTn id="7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5" dur="104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>
                      <p:stCondLst>
                        <p:cond delay="0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0" dur="1137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2" fill="hold">
                      <p:stCondLst>
                        <p:cond delay="0"/>
                      </p:stCondLst>
                      <p:childTnLst>
                        <p:par>
                          <p:cTn id="723" fill="hold">
                            <p:stCondLst>
                              <p:cond delay="0"/>
                            </p:stCondLst>
                            <p:childTnLst>
                              <p:par>
                                <p:cTn id="7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5" dur="1102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2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7" fill="hold">
                      <p:stCondLst>
                        <p:cond delay="0"/>
                      </p:stCondLst>
                      <p:childTnLst>
                        <p:par>
                          <p:cTn id="728" fill="hold">
                            <p:stCondLst>
                              <p:cond delay="0"/>
                            </p:stCondLst>
                            <p:childTnLst>
                              <p:par>
                                <p:cTn id="72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0" dur="1265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2" fill="hold">
                      <p:stCondLst>
                        <p:cond delay="0"/>
                      </p:stCondLst>
                      <p:childTnLst>
                        <p:par>
                          <p:cTn id="733" fill="hold">
                            <p:stCondLst>
                              <p:cond delay="0"/>
                            </p:stCondLst>
                            <p:childTnLst>
                              <p:par>
                                <p:cTn id="7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5" dur="1172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7" fill="hold">
                      <p:stCondLst>
                        <p:cond delay="0"/>
                      </p:stCondLst>
                      <p:childTnLst>
                        <p:par>
                          <p:cTn id="738" fill="hold">
                            <p:stCondLst>
                              <p:cond delay="0"/>
                            </p:stCondLst>
                            <p:childTnLst>
                              <p:par>
                                <p:cTn id="7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0" dur="975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29" grpId="0" animBg="1"/>
      <p:bldP spid="30" grpId="0" animBg="1"/>
      <p:bldP spid="30" grpId="1" animBg="1"/>
      <p:bldP spid="31" grpId="0" animBg="1"/>
      <p:bldP spid="32" grpId="0" animBg="1"/>
      <p:bldP spid="33" grpId="0" animBg="1"/>
      <p:bldP spid="33" grpId="1" animBg="1"/>
      <p:bldP spid="34" grpId="0" animBg="1"/>
      <p:bldP spid="35" grpId="0" animBg="1"/>
      <p:bldP spid="36" grpId="0" animBg="1"/>
      <p:bldP spid="36" grpId="1" animBg="1"/>
      <p:bldP spid="36" grpId="2" animBg="1"/>
      <p:bldP spid="37" grpId="0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30424" y="402695"/>
            <a:ext cx="5457800" cy="866065"/>
          </a:xfrm>
        </p:spPr>
        <p:txBody>
          <a:bodyPr>
            <a:normAutofit/>
          </a:bodyPr>
          <a:lstStyle/>
          <a:p>
            <a:r>
              <a:rPr lang="cs-CZ" dirty="0" smtClean="0"/>
              <a:t>How do we spell…? 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X362ZVCJ\MC90029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25756"/>
            <a:ext cx="1152128" cy="182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26167" y1="34222" x2="48333" y2="12222"/>
                        <a14:foregroundMark x1="21000" y1="34222" x2="54000" y2="28000"/>
                        <a14:foregroundMark x1="50167" y1="12889" x2="53167" y2="26667"/>
                        <a14:foregroundMark x1="32667" y1="56889" x2="43667" y2="56889"/>
                        <a14:foregroundMark x1="74833" y1="94667" x2="76333" y2="89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025" y="1543985"/>
            <a:ext cx="2533677" cy="1900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pc\AppData\Local\Microsoft\Windows\Temporary Internet Files\Content.IE5\X1GUPELI\MC900290924[1].wmf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895" y="4684313"/>
            <a:ext cx="2090593" cy="205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UTD9KKTG\MC90044173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8"/>
            <a:ext cx="2505028" cy="250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HAWNR31D\MC90043706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907" y="380521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HAWNR31D\MC9004118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79" y="4797152"/>
            <a:ext cx="2092105" cy="153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AppData\Local\Microsoft\Windows\Temporary Internet Files\Content.IE5\X1GUPELI\MC9000224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02301"/>
            <a:ext cx="1322350" cy="205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c\AppData\Local\Microsoft\Windows\Temporary Internet Files\Content.IE5\X1GUPELI\MC9003708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43835"/>
            <a:ext cx="2444204" cy="226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082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51520" y="1628800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1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20" y="2998082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3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51520" y="4438242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5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1520" y="5733256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7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316416" y="1629930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2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8316416" y="2998082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4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8306072" y="4438242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6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16416" y="5806394"/>
            <a:ext cx="576064" cy="502926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8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251520" y="258679"/>
            <a:ext cx="7838528" cy="722049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Odhalíte hláskovaná slovíčka? Pište si na papír:</a:t>
            </a:r>
            <a:endParaRPr lang="cs-CZ" sz="2600" b="1" dirty="0"/>
          </a:p>
        </p:txBody>
      </p:sp>
      <p:pic>
        <p:nvPicPr>
          <p:cNvPr id="3074" name="Picture 2" descr="C:\Users\pc\AppData\Local\Microsoft\Windows\Temporary Internet Files\Content.IE5\X362ZVCJ\MC90012889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37106"/>
            <a:ext cx="1440688" cy="104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UTD9KKTG\MC90034057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89848"/>
            <a:ext cx="8154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X1GUPELI\MC900215937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81163"/>
            <a:ext cx="1453797" cy="67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X362ZVCJ\MC900157195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5195"/>
            <a:ext cx="932985" cy="118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X362ZVCJ\MC900090177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587" y="1236636"/>
            <a:ext cx="1453797" cy="113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661248"/>
            <a:ext cx="1680197" cy="1013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990" y="2637106"/>
            <a:ext cx="1488402" cy="1480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6" name="Picture 14" descr="C:\Users\pc\AppData\Local\Microsoft\Windows\Temporary Internet Files\Content.IE5\HAWNR31D\MC900332570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53162"/>
            <a:ext cx="1301902" cy="170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344208" y="2014122"/>
            <a:ext cx="2735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G-R-A-N-D-F-A-T-H-E-R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15543" y="1333689"/>
            <a:ext cx="122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J-U-I-C-E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2192" y="3491716"/>
            <a:ext cx="1719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C-A-N-A-D-A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96408" y="2843644"/>
            <a:ext cx="1719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L-O-N-D-O-N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99792" y="50131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S-H-O-U-L-D-E-R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55976" y="42210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C-H-O-C-O-L-A-T-E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62280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A-F-R-I-C-A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55799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C-H-A-I-R</a:t>
            </a:r>
            <a:endParaRPr lang="cs-CZ" dirty="0"/>
          </a:p>
        </p:txBody>
      </p:sp>
      <p:pic>
        <p:nvPicPr>
          <p:cNvPr id="2" name="GRANDFATHER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6">
            <a:lum bright="70000" contrast="-70000"/>
          </a:blip>
          <a:stretch>
            <a:fillRect/>
          </a:stretch>
        </p:blipFill>
        <p:spPr>
          <a:xfrm>
            <a:off x="3430533" y="1468972"/>
            <a:ext cx="489466" cy="489466"/>
          </a:xfrm>
          <a:prstGeom prst="rect">
            <a:avLst/>
          </a:prstGeom>
        </p:spPr>
      </p:pic>
      <p:pic>
        <p:nvPicPr>
          <p:cNvPr id="3" name="JUICE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5467500" y="1757178"/>
            <a:ext cx="519694" cy="519694"/>
          </a:xfrm>
          <a:prstGeom prst="rect">
            <a:avLst/>
          </a:prstGeom>
        </p:spPr>
      </p:pic>
      <p:pic>
        <p:nvPicPr>
          <p:cNvPr id="13" name="CANADA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3447492" y="2894286"/>
            <a:ext cx="529208" cy="529208"/>
          </a:xfrm>
          <a:prstGeom prst="rect">
            <a:avLst/>
          </a:prstGeom>
        </p:spPr>
      </p:pic>
      <p:pic>
        <p:nvPicPr>
          <p:cNvPr id="15" name="LONDON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5243954" y="3236858"/>
            <a:ext cx="552182" cy="552182"/>
          </a:xfrm>
          <a:prstGeom prst="rect">
            <a:avLst/>
          </a:prstGeom>
        </p:spPr>
      </p:pic>
      <p:pic>
        <p:nvPicPr>
          <p:cNvPr id="16" name="SHOULDER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3367817" y="4383426"/>
            <a:ext cx="552182" cy="552182"/>
          </a:xfrm>
          <a:prstGeom prst="rect">
            <a:avLst/>
          </a:prstGeom>
        </p:spPr>
      </p:pic>
      <p:pic>
        <p:nvPicPr>
          <p:cNvPr id="17" name="CHOCOLATE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5364088" y="4581128"/>
            <a:ext cx="552182" cy="552182"/>
          </a:xfrm>
          <a:prstGeom prst="rect">
            <a:avLst/>
          </a:prstGeom>
        </p:spPr>
      </p:pic>
      <p:pic>
        <p:nvPicPr>
          <p:cNvPr id="18" name="AFRICA.wav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3489056" y="5699744"/>
            <a:ext cx="448816" cy="448816"/>
          </a:xfrm>
          <a:prstGeom prst="rect">
            <a:avLst/>
          </a:prstGeom>
        </p:spPr>
      </p:pic>
      <p:pic>
        <p:nvPicPr>
          <p:cNvPr id="19" name="CHAIR.wav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7">
            <a:lum bright="70000" contrast="-70000"/>
          </a:blip>
          <a:stretch>
            <a:fillRect/>
          </a:stretch>
        </p:blipFill>
        <p:spPr>
          <a:xfrm>
            <a:off x="5764314" y="5964759"/>
            <a:ext cx="447927" cy="447927"/>
          </a:xfrm>
          <a:prstGeom prst="rect">
            <a:avLst/>
          </a:prstGeom>
        </p:spPr>
      </p:pic>
      <p:sp>
        <p:nvSpPr>
          <p:cNvPr id="20" name="Šipka doleva 19"/>
          <p:cNvSpPr/>
          <p:nvPr/>
        </p:nvSpPr>
        <p:spPr>
          <a:xfrm rot="19166827">
            <a:off x="2388160" y="4254470"/>
            <a:ext cx="545714" cy="2579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743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26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79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118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34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1340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578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996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785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6" dur="1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8" dur="1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500"/>
                            </p:stCondLst>
                            <p:childTnLst>
                              <p:par>
                                <p:cTn id="83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6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"/>
                            </p:stCondLst>
                            <p:childTnLst>
                              <p:par>
                                <p:cTn id="98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1" dur="1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13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6" dur="1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4" dur="1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500"/>
                            </p:stCondLst>
                            <p:childTnLst>
                              <p:par>
                                <p:cTn id="146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9" dur="1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500"/>
                            </p:stCondLst>
                            <p:childTnLst>
                              <p:par>
                                <p:cTn id="161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4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1500"/>
                            </p:stCondLst>
                            <p:childTnLst>
                              <p:par>
                                <p:cTn id="176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80928"/>
            <a:ext cx="8640960" cy="23762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i="1" dirty="0" smtClean="0"/>
              <a:t>Pracujte ve dvojicích:</a:t>
            </a:r>
            <a:br>
              <a:rPr lang="cs-CZ" sz="3600" i="1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3600" dirty="0" smtClean="0"/>
              <a:t>Vyberte </a:t>
            </a:r>
            <a:r>
              <a:rPr lang="cs-CZ" sz="3600" dirty="0" smtClean="0"/>
              <a:t>si jedno ze zvířat </a:t>
            </a:r>
            <a:r>
              <a:rPr lang="cs-CZ" sz="3600" dirty="0" smtClean="0"/>
              <a:t>a vyhláskujete jeho název spolužákovi tak, aby ho uhodl.</a:t>
            </a:r>
            <a:endParaRPr lang="cs-CZ" sz="3600" dirty="0"/>
          </a:p>
        </p:txBody>
      </p:sp>
      <p:pic>
        <p:nvPicPr>
          <p:cNvPr id="4099" name="Picture 3" descr="C:\Users\pc\AppData\Local\Microsoft\Windows\Temporary Internet Files\Content.IE5\SV5KD479\MC900233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044" y="1124744"/>
            <a:ext cx="206006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85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X1GUPELI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200333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X362ZVCJ\MC90042415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65" y="221253"/>
            <a:ext cx="3308868" cy="220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UTD9KKTG\MC900441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53" y="3068960"/>
            <a:ext cx="143264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X362ZVCJ\MC9003244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82" y="5369594"/>
            <a:ext cx="3570833" cy="151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X1GUPELI\MC9004246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78300" y="5476701"/>
            <a:ext cx="19939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X362ZVCJ\MC9003598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27784" y="3872795"/>
            <a:ext cx="3264946" cy="1428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UTD9KKTG\MC900192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980" y="2852936"/>
            <a:ext cx="1023916" cy="89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X1GUPELI\MC9003294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0454" y="3824554"/>
            <a:ext cx="778194" cy="90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c\AppData\Local\Microsoft\Windows\Temporary Internet Files\Content.IE5\X1GUPELI\MC9001555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417" y="2468664"/>
            <a:ext cx="2117512" cy="202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c\AppData\Local\Microsoft\Windows\Temporary Internet Files\Content.IE5\HAWNR31D\MC9003560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4628" y="581575"/>
            <a:ext cx="3146510" cy="149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c\AppData\Local\Microsoft\Windows\Temporary Internet Files\Content.IE5\X1GUPELI\MC90035610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7944" y="332656"/>
            <a:ext cx="1533496" cy="321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456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427544"/>
              </p:ext>
            </p:extLst>
          </p:nvPr>
        </p:nvGraphicFramePr>
        <p:xfrm>
          <a:off x="395536" y="4653136"/>
          <a:ext cx="8352928" cy="1584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40342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18075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    - otevřená </a:t>
                      </a:r>
                      <a:r>
                        <a:rPr lang="cs-CZ" sz="1800" baseline="0" dirty="0" smtClean="0"/>
                        <a:t>galerie Microsoft.com 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    - vlastní audio nahrávky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332728"/>
              </p:ext>
            </p:extLst>
          </p:nvPr>
        </p:nvGraphicFramePr>
        <p:xfrm>
          <a:off x="395536" y="776913"/>
          <a:ext cx="8352928" cy="3228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</a:t>
                      </a:r>
                      <a:r>
                        <a:rPr lang="cs-CZ" sz="1800" baseline="0" dirty="0" smtClean="0"/>
                        <a:t>Prezentace, která je určená 3. ročníku, se zaměřuje na anglickou abecedu a hláskování – spelling. Žáci na úvod poslouchají a napodobují výslovnost písmen anglické abecedy – nejprve postupně, poté na přeskáčku a nakonec vyslovují sami písmena, která se zvýrazňují. Výslovnost je také možné zopakovat kliknutím přímo na dané písmeno. V druhé aktivitě žáci hláskují slovíčka na obrázcích. Následuje poslechové aktivita – žáci poslouchají spelling anglických slovíček, která si zapisují na vlastní papír. Slovíčka si poté žáci společně zkontrolují s učitelem. Závěrečná aktivita vyžaduje práci ve dvojicích, kdy si žáci postupně vybírají zvířata, jejichž anglické názvy hláskují druhému ze dvojice, který má za úkol zvíře uhodnout. Prezentace obsahuje animace.</a:t>
                      </a:r>
                      <a:endParaRPr lang="cs-CZ" sz="1800" baseline="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135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1178</TotalTime>
  <Words>278</Words>
  <Application>Microsoft Office PowerPoint</Application>
  <PresentationFormat>Předvádění na obrazovce (4:3)</PresentationFormat>
  <Paragraphs>80</Paragraphs>
  <Slides>8</Slides>
  <Notes>1</Notes>
  <HiddenSlides>0</HiddenSlides>
  <MMClips>34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Prostor</vt:lpstr>
      <vt:lpstr>Spelling</vt:lpstr>
      <vt:lpstr>Prezentace aplikace PowerPoint</vt:lpstr>
      <vt:lpstr>English alphabet – listen and repeat</vt:lpstr>
      <vt:lpstr>How do we spell…? </vt:lpstr>
      <vt:lpstr>Odhalíte hláskovaná slovíčka? Pište si na papír:</vt:lpstr>
      <vt:lpstr>Pracujte ve dvojicích:  Vyberte si jedno ze zvířat a vyhláskujete jeho název spolužákovi tak, aby ho uhodl.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Poslech a výslovnost</dc:title>
  <dc:creator>pc</dc:creator>
  <cp:lastModifiedBy>pc</cp:lastModifiedBy>
  <cp:revision>38</cp:revision>
  <dcterms:created xsi:type="dcterms:W3CDTF">2013-02-10T23:22:21Z</dcterms:created>
  <dcterms:modified xsi:type="dcterms:W3CDTF">2013-02-22T19:31:46Z</dcterms:modified>
</cp:coreProperties>
</file>