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72" r:id="rId3"/>
    <p:sldId id="256" r:id="rId4"/>
    <p:sldId id="257" r:id="rId5"/>
    <p:sldId id="259" r:id="rId6"/>
    <p:sldId id="260" r:id="rId7"/>
    <p:sldId id="270" r:id="rId8"/>
    <p:sldId id="271" r:id="rId9"/>
    <p:sldId id="261" r:id="rId10"/>
    <p:sldId id="263" r:id="rId11"/>
    <p:sldId id="264" r:id="rId12"/>
    <p:sldId id="265" r:id="rId13"/>
    <p:sldId id="266" r:id="rId14"/>
    <p:sldId id="268" r:id="rId15"/>
    <p:sldId id="269" r:id="rId16"/>
    <p:sldId id="25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27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CF2EA-9F57-4457-AAAE-1C315CAB5823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43F748-F203-46F5-AFC2-8A31FB0A83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35252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CF2EA-9F57-4457-AAAE-1C315CAB5823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43F748-F203-46F5-AFC2-8A31FB0A83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77220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CF2EA-9F57-4457-AAAE-1C315CAB5823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43F748-F203-46F5-AFC2-8A31FB0A83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90908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CF2EA-9F57-4457-AAAE-1C315CAB5823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43F748-F203-46F5-AFC2-8A31FB0A83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17201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CF2EA-9F57-4457-AAAE-1C315CAB5823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43F748-F203-46F5-AFC2-8A31FB0A83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28463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CF2EA-9F57-4457-AAAE-1C315CAB5823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43F748-F203-46F5-AFC2-8A31FB0A83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4529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CF2EA-9F57-4457-AAAE-1C315CAB5823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43F748-F203-46F5-AFC2-8A31FB0A83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13640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CF2EA-9F57-4457-AAAE-1C315CAB5823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43F748-F203-46F5-AFC2-8A31FB0A83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49025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CF2EA-9F57-4457-AAAE-1C315CAB5823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43F748-F203-46F5-AFC2-8A31FB0A83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1363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CF2EA-9F57-4457-AAAE-1C315CAB5823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43F748-F203-46F5-AFC2-8A31FB0A83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6538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CF2EA-9F57-4457-AAAE-1C315CAB5823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43F748-F203-46F5-AFC2-8A31FB0A83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41429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2CF2EA-9F57-4457-AAAE-1C315CAB5823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43F748-F203-46F5-AFC2-8A31FB0A83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90301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slide" Target="slide9.xml"/><Relationship Id="rId5" Type="http://schemas.openxmlformats.org/officeDocument/2006/relationships/slide" Target="slide7.xml"/><Relationship Id="rId4" Type="http://schemas.openxmlformats.org/officeDocument/2006/relationships/slide" Target="slide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7563" y="476250"/>
            <a:ext cx="4968875" cy="965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4" name="Group 70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119607"/>
              </p:ext>
            </p:extLst>
          </p:nvPr>
        </p:nvGraphicFramePr>
        <p:xfrm>
          <a:off x="1187450" y="1844675"/>
          <a:ext cx="6635750" cy="3560764"/>
        </p:xfrm>
        <a:graphic>
          <a:graphicData uri="http://schemas.openxmlformats.org/drawingml/2006/table">
            <a:tbl>
              <a:tblPr/>
              <a:tblGrid>
                <a:gridCol w="1225550"/>
                <a:gridCol w="5410200"/>
              </a:tblGrid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TIŠICE, okres MĚLNÍK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Pavel Jelínek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89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VY_32_INOVACE_03_INFORMATIKA_KLÁVESNICE POČÍTAČE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CZ.1.07/1.4.00/21.3130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42132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6437" y="34330"/>
            <a:ext cx="4968875" cy="965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4" name="Group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6414485"/>
              </p:ext>
            </p:extLst>
          </p:nvPr>
        </p:nvGraphicFramePr>
        <p:xfrm>
          <a:off x="395288" y="1196975"/>
          <a:ext cx="8435975" cy="4184652"/>
        </p:xfrm>
        <a:graphic>
          <a:graphicData uri="http://schemas.openxmlformats.org/drawingml/2006/table">
            <a:tbl>
              <a:tblPr/>
              <a:tblGrid>
                <a:gridCol w="2170112"/>
                <a:gridCol w="6265863"/>
              </a:tblGrid>
              <a:tr h="10953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Cílem prezentace je seznámit žáky s klávesnicí počítače a základními funkcemi jednotlivých kláves.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6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Čeština</a:t>
                      </a: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KLÍČOVÁ SLOVA: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funkční klávesy, speciální klávesy, numerická klávesnice, alfanumerická klávesnice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1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DRUH UČEBNÍHO MATERIÁLU: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</a:t>
                      </a: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CÍLOVÁ SKUPINA: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Žák</a:t>
                      </a: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1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STUPEŇ A TYP VZDĚLÁNÍ: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vzdělávání – první stupeň</a:t>
                      </a: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TYPICKÁ VĚKOVÁ SKUPINA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9 – 12 let</a:t>
                      </a: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5164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Klávesnice počítače</a:t>
            </a:r>
            <a:endParaRPr lang="cs-CZ" dirty="0"/>
          </a:p>
        </p:txBody>
      </p:sp>
      <p:pic>
        <p:nvPicPr>
          <p:cNvPr id="1026" name="Picture 2" descr="C:\Users\zak.TERMINAL01\AppData\Local\Microsoft\Windows\Temporary Internet Files\Content.IE5\LKCEDKW2\MP90039998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268760"/>
            <a:ext cx="6138232" cy="5197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9512" y="3356992"/>
            <a:ext cx="194421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Je to </a:t>
            </a:r>
            <a:r>
              <a:rPr lang="cs-CZ" sz="3200" dirty="0" smtClean="0">
                <a:solidFill>
                  <a:srgbClr val="FF0000"/>
                </a:solidFill>
              </a:rPr>
              <a:t>vstupní</a:t>
            </a:r>
            <a:r>
              <a:rPr lang="cs-CZ" sz="3200" dirty="0" smtClean="0"/>
              <a:t> zařízení určené k ovládání počítače.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83950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76672"/>
            <a:ext cx="9145016" cy="36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Volný tvar 3"/>
          <p:cNvSpPr/>
          <p:nvPr/>
        </p:nvSpPr>
        <p:spPr>
          <a:xfrm>
            <a:off x="91440" y="1588770"/>
            <a:ext cx="5669280" cy="2205990"/>
          </a:xfrm>
          <a:custGeom>
            <a:avLst/>
            <a:gdLst>
              <a:gd name="connsiteX0" fmla="*/ 68580 w 5669280"/>
              <a:gd name="connsiteY0" fmla="*/ 0 h 2205990"/>
              <a:gd name="connsiteX1" fmla="*/ 5669280 w 5669280"/>
              <a:gd name="connsiteY1" fmla="*/ 0 h 2205990"/>
              <a:gd name="connsiteX2" fmla="*/ 5669280 w 5669280"/>
              <a:gd name="connsiteY2" fmla="*/ 468630 h 2205990"/>
              <a:gd name="connsiteX3" fmla="*/ 5154930 w 5669280"/>
              <a:gd name="connsiteY3" fmla="*/ 457200 h 2205990"/>
              <a:gd name="connsiteX4" fmla="*/ 5143500 w 5669280"/>
              <a:gd name="connsiteY4" fmla="*/ 834390 h 2205990"/>
              <a:gd name="connsiteX5" fmla="*/ 4846320 w 5669280"/>
              <a:gd name="connsiteY5" fmla="*/ 914400 h 2205990"/>
              <a:gd name="connsiteX6" fmla="*/ 4834890 w 5669280"/>
              <a:gd name="connsiteY6" fmla="*/ 1291590 h 2205990"/>
              <a:gd name="connsiteX7" fmla="*/ 4640580 w 5669280"/>
              <a:gd name="connsiteY7" fmla="*/ 1291590 h 2205990"/>
              <a:gd name="connsiteX8" fmla="*/ 4640580 w 5669280"/>
              <a:gd name="connsiteY8" fmla="*/ 1714500 h 2205990"/>
              <a:gd name="connsiteX9" fmla="*/ 4343400 w 5669280"/>
              <a:gd name="connsiteY9" fmla="*/ 1748790 h 2205990"/>
              <a:gd name="connsiteX10" fmla="*/ 3897630 w 5669280"/>
              <a:gd name="connsiteY10" fmla="*/ 1748790 h 2205990"/>
              <a:gd name="connsiteX11" fmla="*/ 3920490 w 5669280"/>
              <a:gd name="connsiteY11" fmla="*/ 2194560 h 2205990"/>
              <a:gd name="connsiteX12" fmla="*/ 1348740 w 5669280"/>
              <a:gd name="connsiteY12" fmla="*/ 2205990 h 2205990"/>
              <a:gd name="connsiteX13" fmla="*/ 1348740 w 5669280"/>
              <a:gd name="connsiteY13" fmla="*/ 1783080 h 2205990"/>
              <a:gd name="connsiteX14" fmla="*/ 868680 w 5669280"/>
              <a:gd name="connsiteY14" fmla="*/ 1771650 h 2205990"/>
              <a:gd name="connsiteX15" fmla="*/ 880110 w 5669280"/>
              <a:gd name="connsiteY15" fmla="*/ 1314450 h 2205990"/>
              <a:gd name="connsiteX16" fmla="*/ 731520 w 5669280"/>
              <a:gd name="connsiteY16" fmla="*/ 1303020 h 2205990"/>
              <a:gd name="connsiteX17" fmla="*/ 742950 w 5669280"/>
              <a:gd name="connsiteY17" fmla="*/ 868680 h 2205990"/>
              <a:gd name="connsiteX18" fmla="*/ 628650 w 5669280"/>
              <a:gd name="connsiteY18" fmla="*/ 880110 h 2205990"/>
              <a:gd name="connsiteX19" fmla="*/ 628650 w 5669280"/>
              <a:gd name="connsiteY19" fmla="*/ 445770 h 2205990"/>
              <a:gd name="connsiteX20" fmla="*/ 0 w 5669280"/>
              <a:gd name="connsiteY20" fmla="*/ 457200 h 2205990"/>
              <a:gd name="connsiteX21" fmla="*/ 68580 w 5669280"/>
              <a:gd name="connsiteY21" fmla="*/ 0 h 22059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5669280" h="2205990">
                <a:moveTo>
                  <a:pt x="68580" y="0"/>
                </a:moveTo>
                <a:lnTo>
                  <a:pt x="5669280" y="0"/>
                </a:lnTo>
                <a:lnTo>
                  <a:pt x="5669280" y="468630"/>
                </a:lnTo>
                <a:lnTo>
                  <a:pt x="5154930" y="457200"/>
                </a:lnTo>
                <a:lnTo>
                  <a:pt x="5143500" y="834390"/>
                </a:lnTo>
                <a:lnTo>
                  <a:pt x="4846320" y="914400"/>
                </a:lnTo>
                <a:lnTo>
                  <a:pt x="4834890" y="1291590"/>
                </a:lnTo>
                <a:lnTo>
                  <a:pt x="4640580" y="1291590"/>
                </a:lnTo>
                <a:lnTo>
                  <a:pt x="4640580" y="1714500"/>
                </a:lnTo>
                <a:lnTo>
                  <a:pt x="4343400" y="1748790"/>
                </a:lnTo>
                <a:lnTo>
                  <a:pt x="3897630" y="1748790"/>
                </a:lnTo>
                <a:lnTo>
                  <a:pt x="3920490" y="2194560"/>
                </a:lnTo>
                <a:lnTo>
                  <a:pt x="1348740" y="2205990"/>
                </a:lnTo>
                <a:lnTo>
                  <a:pt x="1348740" y="1783080"/>
                </a:lnTo>
                <a:lnTo>
                  <a:pt x="868680" y="1771650"/>
                </a:lnTo>
                <a:lnTo>
                  <a:pt x="880110" y="1314450"/>
                </a:lnTo>
                <a:lnTo>
                  <a:pt x="731520" y="1303020"/>
                </a:lnTo>
                <a:lnTo>
                  <a:pt x="742950" y="868680"/>
                </a:lnTo>
                <a:lnTo>
                  <a:pt x="628650" y="880110"/>
                </a:lnTo>
                <a:lnTo>
                  <a:pt x="628650" y="445770"/>
                </a:lnTo>
                <a:lnTo>
                  <a:pt x="0" y="457200"/>
                </a:lnTo>
                <a:lnTo>
                  <a:pt x="68580" y="0"/>
                </a:lnTo>
                <a:close/>
              </a:path>
            </a:pathLst>
          </a:custGeom>
          <a:solidFill>
            <a:schemeClr val="accent1">
              <a:alpha val="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683568" y="3794760"/>
            <a:ext cx="1296144" cy="1362432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>
            <a:hlinkClick r:id="rId3" action="ppaction://hlinksldjump"/>
          </p:cNvPr>
          <p:cNvSpPr txBox="1"/>
          <p:nvPr/>
        </p:nvSpPr>
        <p:spPr>
          <a:xfrm>
            <a:off x="467544" y="5157192"/>
            <a:ext cx="28803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alfanumerická klávesnice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7524328" y="1588770"/>
            <a:ext cx="1619672" cy="2205990"/>
          </a:xfrm>
          <a:prstGeom prst="rect">
            <a:avLst/>
          </a:prstGeom>
          <a:solidFill>
            <a:schemeClr val="tx2">
              <a:lumMod val="75000"/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se šipkou 10"/>
          <p:cNvCxnSpPr/>
          <p:nvPr/>
        </p:nvCxnSpPr>
        <p:spPr>
          <a:xfrm flipH="1">
            <a:off x="7524328" y="3794760"/>
            <a:ext cx="809836" cy="1650464"/>
          </a:xfrm>
          <a:prstGeom prst="straightConnector1">
            <a:avLst/>
          </a:prstGeom>
          <a:ln w="25400"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>
            <a:hlinkClick r:id="rId4" action="ppaction://hlinksldjump"/>
          </p:cNvPr>
          <p:cNvSpPr txBox="1"/>
          <p:nvPr/>
        </p:nvSpPr>
        <p:spPr>
          <a:xfrm>
            <a:off x="6263680" y="5572690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numerická klávesnice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755576" y="764704"/>
            <a:ext cx="5112568" cy="648072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se šipkou 13"/>
          <p:cNvCxnSpPr>
            <a:stCxn id="12" idx="2"/>
          </p:cNvCxnSpPr>
          <p:nvPr/>
        </p:nvCxnSpPr>
        <p:spPr>
          <a:xfrm>
            <a:off x="3311860" y="1412776"/>
            <a:ext cx="1116124" cy="2952328"/>
          </a:xfrm>
          <a:prstGeom prst="straightConnector1">
            <a:avLst/>
          </a:prstGeom>
          <a:ln w="254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>
            <a:hlinkClick r:id="rId5" action="ppaction://hlinksldjump"/>
          </p:cNvPr>
          <p:cNvSpPr txBox="1"/>
          <p:nvPr/>
        </p:nvSpPr>
        <p:spPr>
          <a:xfrm>
            <a:off x="3493890" y="4425379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funkční klávesy</a:t>
            </a:r>
            <a:endParaRPr lang="cs-CZ" sz="2400" dirty="0"/>
          </a:p>
        </p:txBody>
      </p:sp>
      <p:sp>
        <p:nvSpPr>
          <p:cNvPr id="16" name="Volný tvar 15"/>
          <p:cNvSpPr/>
          <p:nvPr/>
        </p:nvSpPr>
        <p:spPr>
          <a:xfrm>
            <a:off x="91440" y="2045970"/>
            <a:ext cx="1303020" cy="1760220"/>
          </a:xfrm>
          <a:custGeom>
            <a:avLst/>
            <a:gdLst>
              <a:gd name="connsiteX0" fmla="*/ 0 w 1303020"/>
              <a:gd name="connsiteY0" fmla="*/ 57150 h 1760220"/>
              <a:gd name="connsiteX1" fmla="*/ 0 w 1303020"/>
              <a:gd name="connsiteY1" fmla="*/ 1760220 h 1760220"/>
              <a:gd name="connsiteX2" fmla="*/ 1303020 w 1303020"/>
              <a:gd name="connsiteY2" fmla="*/ 1737360 h 1760220"/>
              <a:gd name="connsiteX3" fmla="*/ 1291590 w 1303020"/>
              <a:gd name="connsiteY3" fmla="*/ 1348740 h 1760220"/>
              <a:gd name="connsiteX4" fmla="*/ 845820 w 1303020"/>
              <a:gd name="connsiteY4" fmla="*/ 1348740 h 1760220"/>
              <a:gd name="connsiteX5" fmla="*/ 845820 w 1303020"/>
              <a:gd name="connsiteY5" fmla="*/ 880110 h 1760220"/>
              <a:gd name="connsiteX6" fmla="*/ 662940 w 1303020"/>
              <a:gd name="connsiteY6" fmla="*/ 868680 h 1760220"/>
              <a:gd name="connsiteX7" fmla="*/ 685800 w 1303020"/>
              <a:gd name="connsiteY7" fmla="*/ 468630 h 1760220"/>
              <a:gd name="connsiteX8" fmla="*/ 582930 w 1303020"/>
              <a:gd name="connsiteY8" fmla="*/ 445770 h 1760220"/>
              <a:gd name="connsiteX9" fmla="*/ 594360 w 1303020"/>
              <a:gd name="connsiteY9" fmla="*/ 11430 h 1760220"/>
              <a:gd name="connsiteX10" fmla="*/ 0 w 1303020"/>
              <a:gd name="connsiteY10" fmla="*/ 0 h 1760220"/>
              <a:gd name="connsiteX11" fmla="*/ 0 w 1303020"/>
              <a:gd name="connsiteY11" fmla="*/ 57150 h 1760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303020" h="1760220">
                <a:moveTo>
                  <a:pt x="0" y="57150"/>
                </a:moveTo>
                <a:lnTo>
                  <a:pt x="0" y="1760220"/>
                </a:lnTo>
                <a:lnTo>
                  <a:pt x="1303020" y="1737360"/>
                </a:lnTo>
                <a:lnTo>
                  <a:pt x="1291590" y="1348740"/>
                </a:lnTo>
                <a:lnTo>
                  <a:pt x="845820" y="1348740"/>
                </a:lnTo>
                <a:lnTo>
                  <a:pt x="845820" y="880110"/>
                </a:lnTo>
                <a:lnTo>
                  <a:pt x="662940" y="868680"/>
                </a:lnTo>
                <a:lnTo>
                  <a:pt x="685800" y="468630"/>
                </a:lnTo>
                <a:lnTo>
                  <a:pt x="582930" y="445770"/>
                </a:lnTo>
                <a:lnTo>
                  <a:pt x="594360" y="11430"/>
                </a:lnTo>
                <a:lnTo>
                  <a:pt x="0" y="0"/>
                </a:lnTo>
                <a:lnTo>
                  <a:pt x="0" y="57150"/>
                </a:lnTo>
                <a:close/>
              </a:path>
            </a:pathLst>
          </a:custGeom>
          <a:solidFill>
            <a:schemeClr val="accent1">
              <a:alpha val="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olný tvar 16"/>
          <p:cNvSpPr/>
          <p:nvPr/>
        </p:nvSpPr>
        <p:spPr>
          <a:xfrm>
            <a:off x="4069080" y="2080260"/>
            <a:ext cx="1725930" cy="1680210"/>
          </a:xfrm>
          <a:custGeom>
            <a:avLst/>
            <a:gdLst>
              <a:gd name="connsiteX0" fmla="*/ 1223010 w 1725930"/>
              <a:gd name="connsiteY0" fmla="*/ 0 h 1680210"/>
              <a:gd name="connsiteX1" fmla="*/ 1223010 w 1725930"/>
              <a:gd name="connsiteY1" fmla="*/ 0 h 1680210"/>
              <a:gd name="connsiteX2" fmla="*/ 1371600 w 1725930"/>
              <a:gd name="connsiteY2" fmla="*/ 11430 h 1680210"/>
              <a:gd name="connsiteX3" fmla="*/ 1725930 w 1725930"/>
              <a:gd name="connsiteY3" fmla="*/ 11430 h 1680210"/>
              <a:gd name="connsiteX4" fmla="*/ 1703070 w 1725930"/>
              <a:gd name="connsiteY4" fmla="*/ 1680210 h 1680210"/>
              <a:gd name="connsiteX5" fmla="*/ 0 w 1725930"/>
              <a:gd name="connsiteY5" fmla="*/ 1668780 h 1680210"/>
              <a:gd name="connsiteX6" fmla="*/ 0 w 1725930"/>
              <a:gd name="connsiteY6" fmla="*/ 1314450 h 1680210"/>
              <a:gd name="connsiteX7" fmla="*/ 697230 w 1725930"/>
              <a:gd name="connsiteY7" fmla="*/ 1268730 h 1680210"/>
              <a:gd name="connsiteX8" fmla="*/ 708660 w 1725930"/>
              <a:gd name="connsiteY8" fmla="*/ 845820 h 1680210"/>
              <a:gd name="connsiteX9" fmla="*/ 914400 w 1725930"/>
              <a:gd name="connsiteY9" fmla="*/ 834390 h 1680210"/>
              <a:gd name="connsiteX10" fmla="*/ 914400 w 1725930"/>
              <a:gd name="connsiteY10" fmla="*/ 457200 h 1680210"/>
              <a:gd name="connsiteX11" fmla="*/ 1211580 w 1725930"/>
              <a:gd name="connsiteY11" fmla="*/ 342900 h 1680210"/>
              <a:gd name="connsiteX12" fmla="*/ 1223010 w 1725930"/>
              <a:gd name="connsiteY12" fmla="*/ 0 h 16802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725930" h="1680210">
                <a:moveTo>
                  <a:pt x="1223010" y="0"/>
                </a:moveTo>
                <a:lnTo>
                  <a:pt x="1223010" y="0"/>
                </a:lnTo>
                <a:lnTo>
                  <a:pt x="1371600" y="11430"/>
                </a:lnTo>
                <a:lnTo>
                  <a:pt x="1725930" y="11430"/>
                </a:lnTo>
                <a:lnTo>
                  <a:pt x="1703070" y="1680210"/>
                </a:lnTo>
                <a:lnTo>
                  <a:pt x="0" y="1668780"/>
                </a:lnTo>
                <a:lnTo>
                  <a:pt x="0" y="1314450"/>
                </a:lnTo>
                <a:lnTo>
                  <a:pt x="697230" y="1268730"/>
                </a:lnTo>
                <a:lnTo>
                  <a:pt x="708660" y="845820"/>
                </a:lnTo>
                <a:lnTo>
                  <a:pt x="914400" y="834390"/>
                </a:lnTo>
                <a:lnTo>
                  <a:pt x="914400" y="457200"/>
                </a:lnTo>
                <a:lnTo>
                  <a:pt x="1211580" y="342900"/>
                </a:lnTo>
                <a:lnTo>
                  <a:pt x="1223010" y="0"/>
                </a:lnTo>
                <a:close/>
              </a:path>
            </a:pathLst>
          </a:custGeom>
          <a:solidFill>
            <a:schemeClr val="accent1">
              <a:alpha val="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012160" y="764704"/>
            <a:ext cx="1296144" cy="3041486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se šipkou 20"/>
          <p:cNvCxnSpPr/>
          <p:nvPr/>
        </p:nvCxnSpPr>
        <p:spPr>
          <a:xfrm>
            <a:off x="742950" y="3806190"/>
            <a:ext cx="2750940" cy="2181999"/>
          </a:xfrm>
          <a:prstGeom prst="straightConnector1">
            <a:avLst/>
          </a:prstGeom>
          <a:ln w="254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>
            <a:off x="3707904" y="3760470"/>
            <a:ext cx="1226146" cy="2227719"/>
          </a:xfrm>
          <a:prstGeom prst="straightConnector1">
            <a:avLst/>
          </a:prstGeom>
          <a:ln w="254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>
            <a:stCxn id="18" idx="2"/>
          </p:cNvCxnSpPr>
          <p:nvPr/>
        </p:nvCxnSpPr>
        <p:spPr>
          <a:xfrm flipH="1">
            <a:off x="3869922" y="3806190"/>
            <a:ext cx="2790310" cy="2181999"/>
          </a:xfrm>
          <a:prstGeom prst="straightConnector1">
            <a:avLst/>
          </a:prstGeom>
          <a:ln w="254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>
            <a:hlinkClick r:id="rId6" action="ppaction://hlinksldjump"/>
          </p:cNvPr>
          <p:cNvSpPr txBox="1"/>
          <p:nvPr/>
        </p:nvSpPr>
        <p:spPr>
          <a:xfrm>
            <a:off x="2429762" y="6034355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speciální klávesy</a:t>
            </a:r>
            <a:endParaRPr lang="cs-CZ" sz="2400" dirty="0"/>
          </a:p>
        </p:txBody>
      </p:sp>
      <p:sp>
        <p:nvSpPr>
          <p:cNvPr id="27" name="Obdélník 26"/>
          <p:cNvSpPr/>
          <p:nvPr/>
        </p:nvSpPr>
        <p:spPr>
          <a:xfrm>
            <a:off x="91440" y="908720"/>
            <a:ext cx="448112" cy="504056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8125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/>
      <p:bldP spid="9" grpId="0" animBg="1"/>
      <p:bldP spid="15" grpId="0"/>
      <p:bldP spid="12" grpId="0" animBg="1"/>
      <p:bldP spid="19" grpId="0"/>
      <p:bldP spid="16" grpId="0" animBg="1"/>
      <p:bldP spid="17" grpId="0" animBg="1"/>
      <p:bldP spid="18" grpId="0" animBg="1"/>
      <p:bldP spid="30" grpId="0"/>
      <p:bldP spid="2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204864"/>
            <a:ext cx="2428850" cy="33488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Numerická klávesnice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275856" y="2996952"/>
            <a:ext cx="576064" cy="432048"/>
          </a:xfrm>
          <a:prstGeom prst="rect">
            <a:avLst/>
          </a:prstGeom>
          <a:solidFill>
            <a:srgbClr val="FF0000">
              <a:alpha val="0"/>
            </a:srgb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1331640" y="2780928"/>
            <a:ext cx="1944216" cy="432048"/>
          </a:xfrm>
          <a:prstGeom prst="straightConnector1">
            <a:avLst/>
          </a:prstGeom>
          <a:ln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179512" y="2299801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zapíná se a vypíná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3347864" y="2504364"/>
            <a:ext cx="242342" cy="45719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>
            <a:hlinkClick r:id="rId3" action="ppaction://hlinksldjump"/>
          </p:cNvPr>
          <p:cNvSpPr/>
          <p:nvPr/>
        </p:nvSpPr>
        <p:spPr>
          <a:xfrm>
            <a:off x="6876256" y="5805264"/>
            <a:ext cx="1512168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pokračuj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2747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vyzkoušej si numerickou klávesnici</a:t>
            </a:r>
          </a:p>
          <a:p>
            <a:r>
              <a:rPr lang="cs-CZ" dirty="0" smtClean="0"/>
              <a:t>otevři si program Word</a:t>
            </a:r>
          </a:p>
          <a:p>
            <a:r>
              <a:rPr lang="cs-CZ" dirty="0" smtClean="0"/>
              <a:t>piš různé číslice a klávesnici zapínej a vypínej</a:t>
            </a:r>
          </a:p>
          <a:p>
            <a:endParaRPr lang="cs-CZ" dirty="0"/>
          </a:p>
        </p:txBody>
      </p:sp>
      <p:sp>
        <p:nvSpPr>
          <p:cNvPr id="9" name="Šipka doprava 8">
            <a:hlinkClick r:id="rId2" action="ppaction://hlinksldjump"/>
          </p:cNvPr>
          <p:cNvSpPr/>
          <p:nvPr/>
        </p:nvSpPr>
        <p:spPr>
          <a:xfrm>
            <a:off x="6876256" y="5805264"/>
            <a:ext cx="1512168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2337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Funkční klávesy F1 – F12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556792"/>
            <a:ext cx="7396920" cy="8766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83568" y="3573016"/>
            <a:ext cx="5832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většinou samy o sobě nic nevykonávají</a:t>
            </a:r>
            <a:endParaRPr lang="cs-CZ" sz="2400" dirty="0"/>
          </a:p>
        </p:txBody>
      </p:sp>
      <p:sp>
        <p:nvSpPr>
          <p:cNvPr id="7" name="Šipka doprava 6">
            <a:hlinkClick r:id="rId3" action="ppaction://hlinksldjump"/>
          </p:cNvPr>
          <p:cNvSpPr/>
          <p:nvPr/>
        </p:nvSpPr>
        <p:spPr>
          <a:xfrm>
            <a:off x="6876256" y="5805264"/>
            <a:ext cx="1512168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6920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Alfanumerická klávesnice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nejdůležitější část klávesnice</a:t>
            </a:r>
          </a:p>
          <a:p>
            <a:r>
              <a:rPr lang="cs-CZ" dirty="0" smtClean="0"/>
              <a:t>umožňuje psaní textu a číslic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6876256" y="5805264"/>
            <a:ext cx="1512168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3580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76672"/>
            <a:ext cx="9145016" cy="36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Volný tvar 15"/>
          <p:cNvSpPr/>
          <p:nvPr/>
        </p:nvSpPr>
        <p:spPr>
          <a:xfrm>
            <a:off x="91440" y="2045970"/>
            <a:ext cx="1303020" cy="1760220"/>
          </a:xfrm>
          <a:custGeom>
            <a:avLst/>
            <a:gdLst>
              <a:gd name="connsiteX0" fmla="*/ 0 w 1303020"/>
              <a:gd name="connsiteY0" fmla="*/ 57150 h 1760220"/>
              <a:gd name="connsiteX1" fmla="*/ 0 w 1303020"/>
              <a:gd name="connsiteY1" fmla="*/ 1760220 h 1760220"/>
              <a:gd name="connsiteX2" fmla="*/ 1303020 w 1303020"/>
              <a:gd name="connsiteY2" fmla="*/ 1737360 h 1760220"/>
              <a:gd name="connsiteX3" fmla="*/ 1291590 w 1303020"/>
              <a:gd name="connsiteY3" fmla="*/ 1348740 h 1760220"/>
              <a:gd name="connsiteX4" fmla="*/ 845820 w 1303020"/>
              <a:gd name="connsiteY4" fmla="*/ 1348740 h 1760220"/>
              <a:gd name="connsiteX5" fmla="*/ 845820 w 1303020"/>
              <a:gd name="connsiteY5" fmla="*/ 880110 h 1760220"/>
              <a:gd name="connsiteX6" fmla="*/ 662940 w 1303020"/>
              <a:gd name="connsiteY6" fmla="*/ 868680 h 1760220"/>
              <a:gd name="connsiteX7" fmla="*/ 685800 w 1303020"/>
              <a:gd name="connsiteY7" fmla="*/ 468630 h 1760220"/>
              <a:gd name="connsiteX8" fmla="*/ 582930 w 1303020"/>
              <a:gd name="connsiteY8" fmla="*/ 445770 h 1760220"/>
              <a:gd name="connsiteX9" fmla="*/ 594360 w 1303020"/>
              <a:gd name="connsiteY9" fmla="*/ 11430 h 1760220"/>
              <a:gd name="connsiteX10" fmla="*/ 0 w 1303020"/>
              <a:gd name="connsiteY10" fmla="*/ 0 h 1760220"/>
              <a:gd name="connsiteX11" fmla="*/ 0 w 1303020"/>
              <a:gd name="connsiteY11" fmla="*/ 57150 h 1760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303020" h="1760220">
                <a:moveTo>
                  <a:pt x="0" y="57150"/>
                </a:moveTo>
                <a:lnTo>
                  <a:pt x="0" y="1760220"/>
                </a:lnTo>
                <a:lnTo>
                  <a:pt x="1303020" y="1737360"/>
                </a:lnTo>
                <a:lnTo>
                  <a:pt x="1291590" y="1348740"/>
                </a:lnTo>
                <a:lnTo>
                  <a:pt x="845820" y="1348740"/>
                </a:lnTo>
                <a:lnTo>
                  <a:pt x="845820" y="880110"/>
                </a:lnTo>
                <a:lnTo>
                  <a:pt x="662940" y="868680"/>
                </a:lnTo>
                <a:lnTo>
                  <a:pt x="685800" y="468630"/>
                </a:lnTo>
                <a:lnTo>
                  <a:pt x="582930" y="445770"/>
                </a:lnTo>
                <a:lnTo>
                  <a:pt x="594360" y="11430"/>
                </a:lnTo>
                <a:lnTo>
                  <a:pt x="0" y="0"/>
                </a:lnTo>
                <a:lnTo>
                  <a:pt x="0" y="57150"/>
                </a:lnTo>
                <a:close/>
              </a:path>
            </a:pathLst>
          </a:custGeom>
          <a:solidFill>
            <a:schemeClr val="accent1">
              <a:alpha val="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olný tvar 16"/>
          <p:cNvSpPr/>
          <p:nvPr/>
        </p:nvSpPr>
        <p:spPr>
          <a:xfrm>
            <a:off x="4069080" y="2080260"/>
            <a:ext cx="1725930" cy="1680210"/>
          </a:xfrm>
          <a:custGeom>
            <a:avLst/>
            <a:gdLst>
              <a:gd name="connsiteX0" fmla="*/ 1223010 w 1725930"/>
              <a:gd name="connsiteY0" fmla="*/ 0 h 1680210"/>
              <a:gd name="connsiteX1" fmla="*/ 1223010 w 1725930"/>
              <a:gd name="connsiteY1" fmla="*/ 0 h 1680210"/>
              <a:gd name="connsiteX2" fmla="*/ 1371600 w 1725930"/>
              <a:gd name="connsiteY2" fmla="*/ 11430 h 1680210"/>
              <a:gd name="connsiteX3" fmla="*/ 1725930 w 1725930"/>
              <a:gd name="connsiteY3" fmla="*/ 11430 h 1680210"/>
              <a:gd name="connsiteX4" fmla="*/ 1703070 w 1725930"/>
              <a:gd name="connsiteY4" fmla="*/ 1680210 h 1680210"/>
              <a:gd name="connsiteX5" fmla="*/ 0 w 1725930"/>
              <a:gd name="connsiteY5" fmla="*/ 1668780 h 1680210"/>
              <a:gd name="connsiteX6" fmla="*/ 0 w 1725930"/>
              <a:gd name="connsiteY6" fmla="*/ 1314450 h 1680210"/>
              <a:gd name="connsiteX7" fmla="*/ 697230 w 1725930"/>
              <a:gd name="connsiteY7" fmla="*/ 1268730 h 1680210"/>
              <a:gd name="connsiteX8" fmla="*/ 708660 w 1725930"/>
              <a:gd name="connsiteY8" fmla="*/ 845820 h 1680210"/>
              <a:gd name="connsiteX9" fmla="*/ 914400 w 1725930"/>
              <a:gd name="connsiteY9" fmla="*/ 834390 h 1680210"/>
              <a:gd name="connsiteX10" fmla="*/ 914400 w 1725930"/>
              <a:gd name="connsiteY10" fmla="*/ 457200 h 1680210"/>
              <a:gd name="connsiteX11" fmla="*/ 1211580 w 1725930"/>
              <a:gd name="connsiteY11" fmla="*/ 342900 h 1680210"/>
              <a:gd name="connsiteX12" fmla="*/ 1223010 w 1725930"/>
              <a:gd name="connsiteY12" fmla="*/ 0 h 16802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725930" h="1680210">
                <a:moveTo>
                  <a:pt x="1223010" y="0"/>
                </a:moveTo>
                <a:lnTo>
                  <a:pt x="1223010" y="0"/>
                </a:lnTo>
                <a:lnTo>
                  <a:pt x="1371600" y="11430"/>
                </a:lnTo>
                <a:lnTo>
                  <a:pt x="1725930" y="11430"/>
                </a:lnTo>
                <a:lnTo>
                  <a:pt x="1703070" y="1680210"/>
                </a:lnTo>
                <a:lnTo>
                  <a:pt x="0" y="1668780"/>
                </a:lnTo>
                <a:lnTo>
                  <a:pt x="0" y="1314450"/>
                </a:lnTo>
                <a:lnTo>
                  <a:pt x="697230" y="1268730"/>
                </a:lnTo>
                <a:lnTo>
                  <a:pt x="708660" y="845820"/>
                </a:lnTo>
                <a:lnTo>
                  <a:pt x="914400" y="834390"/>
                </a:lnTo>
                <a:lnTo>
                  <a:pt x="914400" y="457200"/>
                </a:lnTo>
                <a:lnTo>
                  <a:pt x="1211580" y="342900"/>
                </a:lnTo>
                <a:lnTo>
                  <a:pt x="1223010" y="0"/>
                </a:lnTo>
                <a:close/>
              </a:path>
            </a:pathLst>
          </a:custGeom>
          <a:solidFill>
            <a:schemeClr val="accent1">
              <a:alpha val="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012160" y="764704"/>
            <a:ext cx="1296144" cy="3041486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91440" y="908720"/>
            <a:ext cx="448112" cy="504056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nice se šipkou 2"/>
          <p:cNvCxnSpPr/>
          <p:nvPr/>
        </p:nvCxnSpPr>
        <p:spPr>
          <a:xfrm flipH="1">
            <a:off x="4069080" y="2780928"/>
            <a:ext cx="1295008" cy="187220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Obdélník 4"/>
          <p:cNvSpPr/>
          <p:nvPr/>
        </p:nvSpPr>
        <p:spPr>
          <a:xfrm>
            <a:off x="742950" y="4941168"/>
            <a:ext cx="6565354" cy="93610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Enter</a:t>
            </a:r>
            <a:r>
              <a:rPr lang="cs-CZ" sz="2400" b="1" dirty="0" smtClean="0"/>
              <a:t> – po stisknutí odskočí kurzor na nový řádek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318844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27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76672"/>
            <a:ext cx="9145016" cy="36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42950" y="4941168"/>
            <a:ext cx="6565354" cy="93610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Mezerník</a:t>
            </a:r>
            <a:r>
              <a:rPr lang="cs-CZ" sz="2400" b="1" dirty="0" smtClean="0"/>
              <a:t> – slouží k vytváření mezer</a:t>
            </a:r>
            <a:endParaRPr lang="cs-CZ" sz="2400" b="1" dirty="0"/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2915816" y="3645024"/>
            <a:ext cx="936104" cy="115212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0486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76672"/>
            <a:ext cx="9145016" cy="36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42950" y="4941168"/>
            <a:ext cx="7645474" cy="93610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Ctrl</a:t>
            </a:r>
            <a:r>
              <a:rPr lang="cs-CZ" sz="2400" b="1" dirty="0" smtClean="0"/>
              <a:t> – po zmáčknut s </a:t>
            </a:r>
            <a:r>
              <a:rPr lang="cs-CZ" sz="2400" b="1" dirty="0" smtClean="0">
                <a:solidFill>
                  <a:srgbClr val="FFFF00"/>
                </a:solidFill>
              </a:rPr>
              <a:t>Alt</a:t>
            </a:r>
            <a:r>
              <a:rPr lang="cs-CZ" sz="2400" b="1" dirty="0" smtClean="0"/>
              <a:t> a </a:t>
            </a:r>
            <a:r>
              <a:rPr lang="cs-CZ" sz="2400" b="1" dirty="0" err="1" smtClean="0">
                <a:solidFill>
                  <a:srgbClr val="FFFF00"/>
                </a:solidFill>
              </a:rPr>
              <a:t>Delete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smtClean="0">
                <a:solidFill>
                  <a:schemeClr val="bg1"/>
                </a:solidFill>
              </a:rPr>
              <a:t>znovu nastartuješ počítač</a:t>
            </a:r>
            <a:endParaRPr lang="cs-CZ" sz="2400" b="1" dirty="0">
              <a:solidFill>
                <a:schemeClr val="bg1"/>
              </a:solidFill>
            </a:endParaRPr>
          </a:p>
        </p:txBody>
      </p:sp>
      <p:cxnSp>
        <p:nvCxnSpPr>
          <p:cNvPr id="3" name="Přímá spojnice se šipkou 2"/>
          <p:cNvCxnSpPr/>
          <p:nvPr/>
        </p:nvCxnSpPr>
        <p:spPr>
          <a:xfrm>
            <a:off x="323528" y="3789040"/>
            <a:ext cx="3528392" cy="108012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4025627" y="3789040"/>
            <a:ext cx="1410469" cy="108012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107504" y="3356992"/>
            <a:ext cx="504056" cy="432048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012160" y="2060848"/>
            <a:ext cx="504056" cy="432048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998173" y="3356992"/>
            <a:ext cx="504056" cy="432048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6077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10" grpId="0" animBg="1"/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76672"/>
            <a:ext cx="9145016" cy="36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42950" y="4941168"/>
            <a:ext cx="6565354" cy="93610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Shift</a:t>
            </a:r>
            <a:r>
              <a:rPr lang="cs-CZ" sz="2400" b="1" dirty="0" smtClean="0"/>
              <a:t> – klávesa k psaní velkých písmen</a:t>
            </a:r>
            <a:endParaRPr lang="cs-CZ" sz="2400" b="1" dirty="0"/>
          </a:p>
        </p:txBody>
      </p:sp>
      <p:cxnSp>
        <p:nvCxnSpPr>
          <p:cNvPr id="3" name="Přímá spojnice se šipkou 2"/>
          <p:cNvCxnSpPr/>
          <p:nvPr/>
        </p:nvCxnSpPr>
        <p:spPr>
          <a:xfrm>
            <a:off x="611560" y="3284984"/>
            <a:ext cx="3168352" cy="151216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3923928" y="3284984"/>
            <a:ext cx="1296144" cy="151216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5326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76672"/>
            <a:ext cx="9145016" cy="36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42950" y="4941168"/>
            <a:ext cx="6565354" cy="93610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err="1" smtClean="0">
                <a:solidFill>
                  <a:srgbClr val="FFFF00"/>
                </a:solidFill>
              </a:rPr>
              <a:t>Backspace</a:t>
            </a:r>
            <a:r>
              <a:rPr lang="cs-CZ" sz="2400" b="1" dirty="0" smtClean="0"/>
              <a:t> – vymažeš písmeno od kurzoru doleva</a:t>
            </a:r>
            <a:endParaRPr lang="cs-CZ" sz="2400" b="1" dirty="0"/>
          </a:p>
        </p:txBody>
      </p:sp>
      <p:cxnSp>
        <p:nvCxnSpPr>
          <p:cNvPr id="4" name="Přímá spojnice se šipkou 3"/>
          <p:cNvCxnSpPr/>
          <p:nvPr/>
        </p:nvCxnSpPr>
        <p:spPr>
          <a:xfrm flipH="1">
            <a:off x="4139952" y="1988840"/>
            <a:ext cx="1368152" cy="2808312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0403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76672"/>
            <a:ext cx="9145016" cy="36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42950" y="4941168"/>
            <a:ext cx="6565354" cy="93610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err="1" smtClean="0">
                <a:solidFill>
                  <a:srgbClr val="FFFF00"/>
                </a:solidFill>
              </a:rPr>
              <a:t>Delete</a:t>
            </a:r>
            <a:r>
              <a:rPr lang="cs-CZ" sz="2400" b="1" dirty="0" smtClean="0"/>
              <a:t> – vymažeš písmeno od kurzoru doprava</a:t>
            </a:r>
            <a:endParaRPr lang="cs-CZ" sz="2400" b="1" dirty="0"/>
          </a:p>
        </p:txBody>
      </p:sp>
      <p:cxnSp>
        <p:nvCxnSpPr>
          <p:cNvPr id="3" name="Přímá spojnice se šipkou 2"/>
          <p:cNvCxnSpPr/>
          <p:nvPr/>
        </p:nvCxnSpPr>
        <p:spPr>
          <a:xfrm flipH="1">
            <a:off x="4355976" y="2492896"/>
            <a:ext cx="1944216" cy="223224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6012160" y="2060848"/>
            <a:ext cx="504056" cy="432048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1513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76672"/>
            <a:ext cx="9145016" cy="36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42950" y="4941168"/>
            <a:ext cx="6565354" cy="93610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Caps </a:t>
            </a:r>
            <a:r>
              <a:rPr lang="cs-CZ" sz="2400" b="1" dirty="0" err="1" smtClean="0">
                <a:solidFill>
                  <a:srgbClr val="FFFF00"/>
                </a:solidFill>
              </a:rPr>
              <a:t>lock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smtClean="0"/>
              <a:t>– přepnutí na psaní velkými písmeny</a:t>
            </a:r>
            <a:endParaRPr lang="cs-CZ" sz="2400" b="1" dirty="0"/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683568" y="2852936"/>
            <a:ext cx="3342059" cy="1944216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3725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http://upload.wikimedia.org/wikipedia/commons/3/34/Qwertz_cz.svg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732560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207</Words>
  <Application>Microsoft Office PowerPoint</Application>
  <PresentationFormat>Předvádění na obrazovce (4:3)</PresentationFormat>
  <Paragraphs>51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Prezentace aplikace PowerPoint</vt:lpstr>
      <vt:lpstr>Klávesnice počítače</vt:lpstr>
      <vt:lpstr>Prezentace aplikace PowerPoint</vt:lpstr>
      <vt:lpstr>Numerická klávesnice</vt:lpstr>
      <vt:lpstr>Prezentace aplikace PowerPoint</vt:lpstr>
      <vt:lpstr>Funkční klávesy F1 – F12</vt:lpstr>
      <vt:lpstr>Alfanumerická klávesnice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Company>ZS Tisice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Klávesnice počítače</dc:title>
  <dc:creator>zak</dc:creator>
  <cp:lastModifiedBy>zak</cp:lastModifiedBy>
  <cp:revision>19</cp:revision>
  <dcterms:created xsi:type="dcterms:W3CDTF">2013-02-23T09:35:03Z</dcterms:created>
  <dcterms:modified xsi:type="dcterms:W3CDTF">2013-02-23T10:55:24Z</dcterms:modified>
</cp:coreProperties>
</file>