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6" r:id="rId4"/>
    <p:sldId id="258" r:id="rId5"/>
    <p:sldId id="260" r:id="rId6"/>
    <p:sldId id="272" r:id="rId7"/>
    <p:sldId id="273" r:id="rId8"/>
    <p:sldId id="271" r:id="rId9"/>
    <p:sldId id="268" r:id="rId10"/>
    <p:sldId id="269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VY_32_INOVACE_01_SLOVNÍ 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SLOVNÍ DRUHY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10A0C9-CDAC-40BD-83B3-C88397173028}" type="presOf" srcId="{C73C7642-F245-4585-8F88-243F9FAEF6CA}" destId="{AA41A67C-3D3F-4AE9-9E0F-5D7F7BB2E741}" srcOrd="1" destOrd="0" presId="urn:microsoft.com/office/officeart/2005/8/layout/target3"/>
    <dgm:cxn modelId="{FCCA69E1-1056-4EB5-8521-35E34C98B617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3CA726E-0A60-4C3C-8D17-5F53A14CBAAB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39D5EBC-2F30-4A45-B5CE-4331D7041F7B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77B1290-6158-426A-959B-F72DC03CB06B}" type="presOf" srcId="{445C7998-7549-48B0-BD68-D4F0167F02E5}" destId="{BC35EE03-4121-4EF9-923D-7CB6D30D358D}" srcOrd="0" destOrd="0" presId="urn:microsoft.com/office/officeart/2005/8/layout/target3"/>
    <dgm:cxn modelId="{03A57DAC-06C4-4E6D-BB84-B3F961CDBD67}" type="presOf" srcId="{EBC41103-E2E5-4D48-9B4B-425520D3D098}" destId="{50C2F88D-8688-44C2-A854-691F34009D3B}" srcOrd="0" destOrd="0" presId="urn:microsoft.com/office/officeart/2005/8/layout/target3"/>
    <dgm:cxn modelId="{A6ACC3B8-7676-4E08-B337-4FB6688E1A9C}" type="presOf" srcId="{C73C7642-F245-4585-8F88-243F9FAEF6CA}" destId="{97289DF2-90F4-4EC2-A9FC-633B00BAB610}" srcOrd="0" destOrd="0" presId="urn:microsoft.com/office/officeart/2005/8/layout/target3"/>
    <dgm:cxn modelId="{58DB320B-4F1F-4513-AD14-1113765738CF}" type="presOf" srcId="{FBBFC3EA-9D9D-4F3A-BEA6-9C2C0E46BF20}" destId="{643EA938-EDE0-4533-ACCC-D2BD6F3A527C}" srcOrd="0" destOrd="0" presId="urn:microsoft.com/office/officeart/2005/8/layout/target3"/>
    <dgm:cxn modelId="{601350D8-14CB-4147-B77A-C74703FBC816}" type="presOf" srcId="{019433A1-1324-4DE1-9E6F-32B851095F74}" destId="{E7297F21-D4FD-4A41-AE58-814D01A6B5E7}" srcOrd="1" destOrd="0" presId="urn:microsoft.com/office/officeart/2005/8/layout/target3"/>
    <dgm:cxn modelId="{A3D4804F-B91B-4AC0-BB89-DF6F00B95BEE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F361A0E-EC0C-4105-B609-ADBAD8C31FB8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D9BC0D8-36F3-49BE-8AE3-6817F56E4366}" type="presOf" srcId="{019433A1-1324-4DE1-9E6F-32B851095F74}" destId="{A3817367-F2BC-482F-8832-FA00B51DCCF3}" srcOrd="0" destOrd="0" presId="urn:microsoft.com/office/officeart/2005/8/layout/target3"/>
    <dgm:cxn modelId="{EC17A3F6-562F-496F-9870-9079F2909F2D}" type="presOf" srcId="{DAEA276B-ECF9-46F6-A7D3-4693B2D32BC4}" destId="{F69A1436-182C-465B-AD7F-FE48E0C090C1}" srcOrd="1" destOrd="0" presId="urn:microsoft.com/office/officeart/2005/8/layout/target3"/>
    <dgm:cxn modelId="{56094EAD-D328-426F-AD92-4CC380D07DF1}" type="presParOf" srcId="{71045F8C-00FA-488E-A7BD-E2E6753D979D}" destId="{3577EC6B-C980-4F34-8C69-4365E7B8FC8C}" srcOrd="0" destOrd="0" presId="urn:microsoft.com/office/officeart/2005/8/layout/target3"/>
    <dgm:cxn modelId="{B4536569-FFFF-4570-A9BA-C340E50C41DF}" type="presParOf" srcId="{71045F8C-00FA-488E-A7BD-E2E6753D979D}" destId="{6940EB87-DC1D-4BC3-9408-9AC2E1FFC039}" srcOrd="1" destOrd="0" presId="urn:microsoft.com/office/officeart/2005/8/layout/target3"/>
    <dgm:cxn modelId="{8AFC458E-68A6-4244-90EF-2BEEB7FC9A36}" type="presParOf" srcId="{71045F8C-00FA-488E-A7BD-E2E6753D979D}" destId="{BC35EE03-4121-4EF9-923D-7CB6D30D358D}" srcOrd="2" destOrd="0" presId="urn:microsoft.com/office/officeart/2005/8/layout/target3"/>
    <dgm:cxn modelId="{B1D28B84-4EE1-467F-95B5-8D91D5A12116}" type="presParOf" srcId="{71045F8C-00FA-488E-A7BD-E2E6753D979D}" destId="{C95EEA27-3CBF-4645-A92D-9D8AF5C1CBFC}" srcOrd="3" destOrd="0" presId="urn:microsoft.com/office/officeart/2005/8/layout/target3"/>
    <dgm:cxn modelId="{3856D335-046A-463A-B3F0-C5D8AA63E7E3}" type="presParOf" srcId="{71045F8C-00FA-488E-A7BD-E2E6753D979D}" destId="{851BB866-B6AE-4566-893F-4C635BA974FC}" srcOrd="4" destOrd="0" presId="urn:microsoft.com/office/officeart/2005/8/layout/target3"/>
    <dgm:cxn modelId="{99BCCAE7-B3AF-4759-A050-AE59C9C0AFEC}" type="presParOf" srcId="{71045F8C-00FA-488E-A7BD-E2E6753D979D}" destId="{643EA938-EDE0-4533-ACCC-D2BD6F3A527C}" srcOrd="5" destOrd="0" presId="urn:microsoft.com/office/officeart/2005/8/layout/target3"/>
    <dgm:cxn modelId="{37ABB90B-3631-4267-9D84-5A63DEA976D4}" type="presParOf" srcId="{71045F8C-00FA-488E-A7BD-E2E6753D979D}" destId="{92F31B18-D66D-4CC7-89B9-378928DE877D}" srcOrd="6" destOrd="0" presId="urn:microsoft.com/office/officeart/2005/8/layout/target3"/>
    <dgm:cxn modelId="{05BDAD95-C704-4034-AA1B-2AD8BF8E7C6E}" type="presParOf" srcId="{71045F8C-00FA-488E-A7BD-E2E6753D979D}" destId="{902074E1-B931-4618-97F1-FADBE82E9C3C}" srcOrd="7" destOrd="0" presId="urn:microsoft.com/office/officeart/2005/8/layout/target3"/>
    <dgm:cxn modelId="{40AD2B55-2C81-4FAA-AFAE-1E8D3B711DCF}" type="presParOf" srcId="{71045F8C-00FA-488E-A7BD-E2E6753D979D}" destId="{A3817367-F2BC-482F-8832-FA00B51DCCF3}" srcOrd="8" destOrd="0" presId="urn:microsoft.com/office/officeart/2005/8/layout/target3"/>
    <dgm:cxn modelId="{FBCA702F-965B-4200-A35E-2AC82338AD04}" type="presParOf" srcId="{71045F8C-00FA-488E-A7BD-E2E6753D979D}" destId="{626ABFF6-56C8-4386-B662-68EC364EED9D}" srcOrd="9" destOrd="0" presId="urn:microsoft.com/office/officeart/2005/8/layout/target3"/>
    <dgm:cxn modelId="{AAE63879-4708-4B59-B4E4-0D91673000E8}" type="presParOf" srcId="{71045F8C-00FA-488E-A7BD-E2E6753D979D}" destId="{6DB11F1C-D028-4800-9625-6611CA9DE6D4}" srcOrd="10" destOrd="0" presId="urn:microsoft.com/office/officeart/2005/8/layout/target3"/>
    <dgm:cxn modelId="{CC4758FC-2793-4280-A48D-88FA3B8F7C3B}" type="presParOf" srcId="{71045F8C-00FA-488E-A7BD-E2E6753D979D}" destId="{CDED6FE3-AD8F-4ACC-B6B8-710EDDD97598}" srcOrd="11" destOrd="0" presId="urn:microsoft.com/office/officeart/2005/8/layout/target3"/>
    <dgm:cxn modelId="{8AF25160-22D2-4301-B428-D7A828A87157}" type="presParOf" srcId="{71045F8C-00FA-488E-A7BD-E2E6753D979D}" destId="{397AC6D7-84A6-4150-958F-83C92D9ACF38}" srcOrd="12" destOrd="0" presId="urn:microsoft.com/office/officeart/2005/8/layout/target3"/>
    <dgm:cxn modelId="{D42283C8-C9C3-423E-97F6-180B0ED224CE}" type="presParOf" srcId="{71045F8C-00FA-488E-A7BD-E2E6753D979D}" destId="{D7419528-33A6-416D-9E64-B3F7915C5149}" srcOrd="13" destOrd="0" presId="urn:microsoft.com/office/officeart/2005/8/layout/target3"/>
    <dgm:cxn modelId="{8A878A2A-2FEA-492F-83D2-5ECF44154FA2}" type="presParOf" srcId="{71045F8C-00FA-488E-A7BD-E2E6753D979D}" destId="{97289DF2-90F4-4EC2-A9FC-633B00BAB610}" srcOrd="14" destOrd="0" presId="urn:microsoft.com/office/officeart/2005/8/layout/target3"/>
    <dgm:cxn modelId="{45D27E5E-A337-49B6-B8C7-A2A8D29B1988}" type="presParOf" srcId="{71045F8C-00FA-488E-A7BD-E2E6753D979D}" destId="{234EBA9D-95B4-4C20-A84E-6F65F1085DC6}" srcOrd="15" destOrd="0" presId="urn:microsoft.com/office/officeart/2005/8/layout/target3"/>
    <dgm:cxn modelId="{0F6B47EC-361B-454D-983C-49434829DA80}" type="presParOf" srcId="{71045F8C-00FA-488E-A7BD-E2E6753D979D}" destId="{12255512-213F-41DF-90A6-8B4CD74A2B52}" srcOrd="16" destOrd="0" presId="urn:microsoft.com/office/officeart/2005/8/layout/target3"/>
    <dgm:cxn modelId="{E228D1CB-7A96-49AF-9101-5CCD1A451A7F}" type="presParOf" srcId="{71045F8C-00FA-488E-A7BD-E2E6753D979D}" destId="{50C2F88D-8688-44C2-A854-691F34009D3B}" srcOrd="17" destOrd="0" presId="urn:microsoft.com/office/officeart/2005/8/layout/target3"/>
    <dgm:cxn modelId="{AD9004EA-E508-42FC-8A7B-370E9FDF4ED2}" type="presParOf" srcId="{71045F8C-00FA-488E-A7BD-E2E6753D979D}" destId="{4D19AB04-24FA-40C2-B203-52AE3D15E171}" srcOrd="18" destOrd="0" presId="urn:microsoft.com/office/officeart/2005/8/layout/target3"/>
    <dgm:cxn modelId="{F85A53ED-60C4-47CA-B703-E4C863B19D64}" type="presParOf" srcId="{71045F8C-00FA-488E-A7BD-E2E6753D979D}" destId="{832BF48F-0145-4429-9E02-8FCA946CCE9E}" srcOrd="19" destOrd="0" presId="urn:microsoft.com/office/officeart/2005/8/layout/target3"/>
    <dgm:cxn modelId="{C44C5098-B2C9-45C2-9A3F-5789462D1D4F}" type="presParOf" srcId="{71045F8C-00FA-488E-A7BD-E2E6753D979D}" destId="{E7297F21-D4FD-4A41-AE58-814D01A6B5E7}" srcOrd="20" destOrd="0" presId="urn:microsoft.com/office/officeart/2005/8/layout/target3"/>
    <dgm:cxn modelId="{A17EEA83-A17C-4B3B-9EFB-273DDBC90230}" type="presParOf" srcId="{71045F8C-00FA-488E-A7BD-E2E6753D979D}" destId="{F69A1436-182C-465B-AD7F-FE48E0C090C1}" srcOrd="21" destOrd="0" presId="urn:microsoft.com/office/officeart/2005/8/layout/target3"/>
    <dgm:cxn modelId="{A6856D59-E3F0-4451-BF4C-6E35BD4415AA}" type="presParOf" srcId="{71045F8C-00FA-488E-A7BD-E2E6753D979D}" destId="{AA41A67C-3D3F-4AE9-9E0F-5D7F7BB2E741}" srcOrd="22" destOrd="0" presId="urn:microsoft.com/office/officeart/2005/8/layout/target3"/>
    <dgm:cxn modelId="{31FF7AC3-FB78-4AC4-8FBD-52BED6B7C37B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VY_32_INOVACE_01_SLOVNÍ DRUHY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9.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SLOVNÍ DRUHY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52353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8742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056330"/>
              </p:ext>
            </p:extLst>
          </p:nvPr>
        </p:nvGraphicFramePr>
        <p:xfrm>
          <a:off x="1043608" y="1700808"/>
          <a:ext cx="7416824" cy="3215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270250"/>
                <a:gridCol w="41465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určování sl. druhů, jejich používání v textu a rozlišování slov. druhů v kontextu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2420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378695"/>
          </a:xfrm>
        </p:spPr>
        <p:txBody>
          <a:bodyPr>
            <a:normAutofit fontScale="90000"/>
          </a:bodyPr>
          <a:lstStyle/>
          <a:p>
            <a:r>
              <a:rPr lang="cs-CZ" sz="8800" dirty="0" smtClean="0">
                <a:solidFill>
                  <a:srgbClr val="002060"/>
                </a:solidFill>
              </a:rPr>
              <a:t>SLOVNÍ DRUHY</a:t>
            </a:r>
            <a:endParaRPr lang="cs-CZ" sz="88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4098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5271195"/>
              </p:ext>
            </p:extLst>
          </p:nvPr>
        </p:nvGraphicFramePr>
        <p:xfrm>
          <a:off x="683568" y="476672"/>
          <a:ext cx="8064896" cy="607313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593867"/>
                <a:gridCol w="3814845"/>
                <a:gridCol w="1656184"/>
              </a:tblGrid>
              <a:tr h="720080">
                <a:tc rowSpan="5">
                  <a:txBody>
                    <a:bodyPr/>
                    <a:lstStyle/>
                    <a:p>
                      <a:endParaRPr lang="cs-CZ" sz="2800" u="sng" dirty="0" smtClean="0">
                        <a:solidFill>
                          <a:srgbClr val="0070C0"/>
                        </a:solidFill>
                      </a:endParaRPr>
                    </a:p>
                    <a:p>
                      <a:endParaRPr lang="cs-CZ" sz="2800" u="sng" dirty="0" smtClean="0">
                        <a:solidFill>
                          <a:srgbClr val="0070C0"/>
                        </a:solidFill>
                      </a:endParaRPr>
                    </a:p>
                    <a:p>
                      <a:pPr algn="ctr"/>
                      <a:r>
                        <a:rPr lang="cs-CZ" sz="2800" u="sng" dirty="0" smtClean="0">
                          <a:solidFill>
                            <a:srgbClr val="0070C0"/>
                          </a:solidFill>
                        </a:rPr>
                        <a:t>SLOVA OHEBNÁ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1. PODSTATNÁ JMÉNA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vrána</a:t>
                      </a:r>
                      <a:endParaRPr lang="cs-CZ" sz="2800" b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37830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2. PŘÍDAVNÁ JMÉNA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velká</a:t>
                      </a:r>
                      <a:endParaRPr lang="cs-CZ" sz="2800" b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3. ZÁJMENA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ta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4. ČÍSLOVKY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tři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5. SLOVESA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létá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3803">
                <a:tc rowSpan="5">
                  <a:txBody>
                    <a:bodyPr/>
                    <a:lstStyle/>
                    <a:p>
                      <a:pPr algn="ctr"/>
                      <a:endParaRPr lang="cs-CZ" sz="2800" u="sng" dirty="0" smtClean="0">
                        <a:solidFill>
                          <a:srgbClr val="00B050"/>
                        </a:solidFill>
                      </a:endParaRPr>
                    </a:p>
                    <a:p>
                      <a:pPr algn="ctr"/>
                      <a:endParaRPr lang="cs-CZ" sz="2800" u="sng" dirty="0" smtClean="0">
                        <a:solidFill>
                          <a:srgbClr val="00B050"/>
                        </a:solidFill>
                      </a:endParaRPr>
                    </a:p>
                    <a:p>
                      <a:pPr algn="ctr"/>
                      <a:r>
                        <a:rPr lang="cs-CZ" sz="2800" u="sng" dirty="0" smtClean="0">
                          <a:solidFill>
                            <a:srgbClr val="00B050"/>
                          </a:solidFill>
                        </a:rPr>
                        <a:t>SLOVA NEOHEBNÁ</a:t>
                      </a:r>
                      <a:endParaRPr lang="cs-CZ" sz="2800" u="sng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6. PŘÍSLOVCE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rychle</a:t>
                      </a:r>
                      <a:endParaRPr lang="cs-CZ" sz="28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7. PŘEDLOŽKY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8. SPOJKY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ale</a:t>
                      </a:r>
                      <a:endParaRPr lang="cs-CZ" sz="28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9. ČÁSTICE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ano</a:t>
                      </a:r>
                      <a:endParaRPr lang="cs-CZ" sz="28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73803"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10. CITOSLOVCE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au!</a:t>
                      </a:r>
                      <a:endParaRPr lang="cs-CZ" sz="28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3469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cs-CZ" sz="3600" u="sng" dirty="0">
                <a:solidFill>
                  <a:srgbClr val="FF0000"/>
                </a:solidFill>
              </a:rPr>
              <a:t>URČI DRUHY PODTRŽENÝCH SLOV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4896544" cy="5688632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1.</a:t>
            </a:r>
          </a:p>
          <a:p>
            <a:pPr marL="109728" indent="0">
              <a:buNone/>
            </a:pPr>
            <a:r>
              <a:rPr lang="cs-CZ" sz="2400" dirty="0" smtClean="0"/>
              <a:t>1. Bylo </a:t>
            </a:r>
            <a:r>
              <a:rPr lang="cs-CZ" sz="2400" dirty="0"/>
              <a:t>to krásné </a:t>
            </a:r>
            <a:r>
              <a:rPr lang="cs-CZ" sz="2400" u="sng" dirty="0"/>
              <a:t>ráno</a:t>
            </a:r>
            <a:r>
              <a:rPr lang="cs-CZ" sz="2400" dirty="0"/>
              <a:t>. </a:t>
            </a:r>
          </a:p>
          <a:p>
            <a:pPr marL="109728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         1.</a:t>
            </a:r>
            <a:endParaRPr lang="cs-CZ" sz="28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/>
              <a:t>2. Přejeme </a:t>
            </a:r>
            <a:r>
              <a:rPr lang="cs-CZ" sz="2400" dirty="0"/>
              <a:t>Vám hodně </a:t>
            </a:r>
            <a:r>
              <a:rPr lang="cs-CZ" sz="2400" u="sng" dirty="0"/>
              <a:t>zdraví</a:t>
            </a:r>
            <a:r>
              <a:rPr lang="cs-CZ" sz="2400" dirty="0"/>
              <a:t>.</a:t>
            </a:r>
          </a:p>
          <a:p>
            <a:pPr marL="109728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5.  </a:t>
            </a:r>
            <a:endParaRPr lang="cs-CZ" sz="28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/>
              <a:t>3. Náš </a:t>
            </a:r>
            <a:r>
              <a:rPr lang="cs-CZ" sz="2400" dirty="0"/>
              <a:t>táta hodně </a:t>
            </a:r>
            <a:r>
              <a:rPr lang="cs-CZ" sz="2400" u="sng" dirty="0"/>
              <a:t>jí</a:t>
            </a:r>
            <a:r>
              <a:rPr lang="cs-CZ" sz="2400" dirty="0"/>
              <a:t>.</a:t>
            </a:r>
          </a:p>
          <a:p>
            <a:pPr marL="109728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2.</a:t>
            </a:r>
            <a:endParaRPr lang="cs-CZ" sz="28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/>
              <a:t>4. Lidé </a:t>
            </a:r>
            <a:r>
              <a:rPr lang="cs-CZ" sz="2400" u="sng" dirty="0"/>
              <a:t>cestující</a:t>
            </a:r>
            <a:r>
              <a:rPr lang="cs-CZ" sz="2400" dirty="0"/>
              <a:t> do Plzně </a:t>
            </a:r>
          </a:p>
          <a:p>
            <a:pPr marL="109728" indent="0">
              <a:buNone/>
            </a:pPr>
            <a:r>
              <a:rPr lang="cs-CZ" sz="2400" dirty="0"/>
              <a:t>přestoupili v Berouně.</a:t>
            </a:r>
          </a:p>
          <a:p>
            <a:pPr marL="109728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2.</a:t>
            </a:r>
            <a:endParaRPr lang="cs-CZ" sz="28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/>
              <a:t>5. </a:t>
            </a:r>
            <a:r>
              <a:rPr lang="cs-CZ" sz="2400" u="sng" dirty="0" smtClean="0"/>
              <a:t>Karlovi</a:t>
            </a:r>
            <a:r>
              <a:rPr lang="cs-CZ" sz="2400" dirty="0" smtClean="0"/>
              <a:t> </a:t>
            </a:r>
            <a:r>
              <a:rPr lang="cs-CZ" sz="2400" dirty="0"/>
              <a:t>spolužáci ho přišli </a:t>
            </a:r>
          </a:p>
          <a:p>
            <a:pPr marL="109728" indent="0">
              <a:buNone/>
            </a:pPr>
            <a:r>
              <a:rPr lang="cs-CZ" sz="2400" dirty="0"/>
              <a:t>navštívit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908720"/>
            <a:ext cx="4932040" cy="576064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2800" dirty="0" smtClean="0"/>
              <a:t>       </a:t>
            </a:r>
            <a:r>
              <a:rPr lang="cs-CZ" sz="2800" dirty="0" smtClean="0">
                <a:solidFill>
                  <a:srgbClr val="FF0000"/>
                </a:solidFill>
              </a:rPr>
              <a:t>6.</a:t>
            </a:r>
          </a:p>
          <a:p>
            <a:pPr marL="109728" indent="0">
              <a:buNone/>
            </a:pPr>
            <a:r>
              <a:rPr lang="cs-CZ" sz="2400" dirty="0" smtClean="0"/>
              <a:t>1. </a:t>
            </a:r>
            <a:r>
              <a:rPr lang="cs-CZ" sz="2400" u="sng" dirty="0" smtClean="0"/>
              <a:t>Ráno</a:t>
            </a:r>
            <a:r>
              <a:rPr lang="cs-CZ" sz="2400" dirty="0" smtClean="0"/>
              <a:t> hustě pršelo.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</a:t>
            </a:r>
            <a:r>
              <a:rPr lang="cs-CZ" sz="3200" dirty="0" smtClean="0">
                <a:solidFill>
                  <a:srgbClr val="FF0000"/>
                </a:solidFill>
              </a:rPr>
              <a:t>5.</a:t>
            </a:r>
          </a:p>
          <a:p>
            <a:pPr marL="109728" indent="0">
              <a:buNone/>
            </a:pPr>
            <a:r>
              <a:rPr lang="cs-CZ" sz="2400" dirty="0" smtClean="0"/>
              <a:t>      2. Anička vždy hlasitě </a:t>
            </a:r>
            <a:r>
              <a:rPr lang="cs-CZ" sz="2400" u="sng" dirty="0" smtClean="0"/>
              <a:t>zdraví</a:t>
            </a:r>
            <a:r>
              <a:rPr lang="cs-CZ" sz="2400" dirty="0" smtClean="0"/>
              <a:t>.</a:t>
            </a:r>
          </a:p>
          <a:p>
            <a:pPr marL="109728" indent="0">
              <a:buNone/>
            </a:pPr>
            <a:r>
              <a:rPr lang="cs-CZ" sz="2800" dirty="0" smtClean="0"/>
              <a:t>           </a:t>
            </a:r>
            <a:r>
              <a:rPr lang="cs-CZ" sz="2800" dirty="0" smtClean="0">
                <a:solidFill>
                  <a:srgbClr val="FF0000"/>
                </a:solidFill>
              </a:rPr>
              <a:t>3.</a:t>
            </a:r>
          </a:p>
          <a:p>
            <a:pPr marL="109728" indent="0">
              <a:buNone/>
            </a:pPr>
            <a:r>
              <a:rPr lang="cs-CZ" sz="2400" dirty="0" smtClean="0"/>
              <a:t>3. Nikdo </a:t>
            </a:r>
            <a:r>
              <a:rPr lang="cs-CZ" sz="2400" u="sng" dirty="0" smtClean="0"/>
              <a:t>jí</a:t>
            </a:r>
            <a:r>
              <a:rPr lang="cs-CZ" sz="2400" dirty="0" smtClean="0"/>
              <a:t> to neřekl.</a:t>
            </a:r>
          </a:p>
          <a:p>
            <a:pPr marL="109728" indent="0">
              <a:buNone/>
            </a:pPr>
            <a:r>
              <a:rPr lang="cs-CZ" sz="2400" dirty="0" smtClean="0"/>
              <a:t>                                              </a:t>
            </a:r>
            <a:r>
              <a:rPr lang="cs-CZ" sz="2800" dirty="0">
                <a:solidFill>
                  <a:srgbClr val="FF0000"/>
                </a:solidFill>
              </a:rPr>
              <a:t>1.</a:t>
            </a:r>
            <a:r>
              <a:rPr lang="cs-CZ" sz="2400" dirty="0" smtClean="0"/>
              <a:t> </a:t>
            </a:r>
          </a:p>
          <a:p>
            <a:pPr marL="109728" indent="0">
              <a:buNone/>
            </a:pPr>
            <a:r>
              <a:rPr lang="cs-CZ" sz="2400" dirty="0" smtClean="0"/>
              <a:t>4. V Berouně přistoupil 1 </a:t>
            </a:r>
            <a:r>
              <a:rPr lang="cs-CZ" sz="2400" u="sng" dirty="0" smtClean="0"/>
              <a:t>cestující</a:t>
            </a:r>
            <a:r>
              <a:rPr lang="cs-CZ" sz="2400" dirty="0" smtClean="0"/>
              <a:t>.   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/>
              <a:t>   </a:t>
            </a:r>
          </a:p>
          <a:p>
            <a:pPr marL="109728" indent="0">
              <a:buNone/>
            </a:pPr>
            <a:r>
              <a:rPr lang="cs-CZ" sz="2400" dirty="0" smtClean="0"/>
              <a:t>      </a:t>
            </a:r>
            <a:r>
              <a:rPr lang="cs-CZ" sz="3200" dirty="0" smtClean="0">
                <a:solidFill>
                  <a:srgbClr val="FF0000"/>
                </a:solidFill>
              </a:rPr>
              <a:t>1.</a:t>
            </a: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5. </a:t>
            </a:r>
            <a:r>
              <a:rPr lang="cs-CZ" sz="2400" u="sng" dirty="0" smtClean="0"/>
              <a:t>Karlovi</a:t>
            </a:r>
            <a:r>
              <a:rPr lang="cs-CZ" sz="2400" dirty="0" smtClean="0"/>
              <a:t> už bylo 15 let.</a:t>
            </a:r>
          </a:p>
          <a:p>
            <a:pPr marL="109728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5980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501008"/>
            <a:ext cx="435597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200" u="sng" dirty="0" smtClean="0"/>
              <a:t>PODSTATNÉ JMÉNO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Včera </a:t>
            </a:r>
            <a:r>
              <a:rPr lang="cs-CZ" sz="3200" dirty="0">
                <a:solidFill>
                  <a:srgbClr val="FF0000"/>
                </a:solidFill>
              </a:rPr>
              <a:t>naboural se svým novým kolem.</a:t>
            </a:r>
          </a:p>
          <a:p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635896" y="5157192"/>
            <a:ext cx="58326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u="sng" dirty="0" smtClean="0"/>
              <a:t>2.  PŘEDLOŽKA</a:t>
            </a:r>
          </a:p>
          <a:p>
            <a:r>
              <a:rPr lang="cs-CZ" sz="3200" dirty="0" smtClean="0"/>
              <a:t> </a:t>
            </a:r>
            <a:r>
              <a:rPr lang="cs-CZ" sz="3200" dirty="0">
                <a:solidFill>
                  <a:srgbClr val="FF0000"/>
                </a:solidFill>
              </a:rPr>
              <a:t>Včera jsme šli kolem školy.</a:t>
            </a:r>
            <a:endParaRPr lang="cs-CZ" sz="3200" dirty="0"/>
          </a:p>
          <a:p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5292080" y="3767902"/>
            <a:ext cx="46085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u="sng" dirty="0" smtClean="0"/>
              <a:t>3. PŘÍSLOVCE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Včera </a:t>
            </a:r>
            <a:r>
              <a:rPr lang="cs-CZ" sz="3200" dirty="0">
                <a:solidFill>
                  <a:srgbClr val="FF0000"/>
                </a:solidFill>
              </a:rPr>
              <a:t>jsme šli kolem.</a:t>
            </a:r>
          </a:p>
        </p:txBody>
      </p:sp>
      <p:sp>
        <p:nvSpPr>
          <p:cNvPr id="7" name="Mrak 6"/>
          <p:cNvSpPr/>
          <p:nvPr/>
        </p:nvSpPr>
        <p:spPr>
          <a:xfrm>
            <a:off x="683568" y="404664"/>
            <a:ext cx="8136904" cy="3096344"/>
          </a:xfrm>
          <a:prstGeom prst="cloud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rgbClr val="0070C0"/>
                </a:solidFill>
              </a:rPr>
              <a:t>Utvoř věty, </a:t>
            </a:r>
            <a:r>
              <a:rPr lang="cs-CZ" sz="4800" dirty="0" smtClean="0">
                <a:solidFill>
                  <a:srgbClr val="0070C0"/>
                </a:solidFill>
              </a:rPr>
              <a:t>kde </a:t>
            </a:r>
            <a:r>
              <a:rPr lang="cs-CZ" sz="4800" dirty="0">
                <a:solidFill>
                  <a:srgbClr val="0070C0"/>
                </a:solidFill>
              </a:rPr>
              <a:t>slovo 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u="sng" dirty="0" smtClean="0">
                <a:solidFill>
                  <a:srgbClr val="0070C0"/>
                </a:solidFill>
              </a:rPr>
              <a:t>KOLEM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>
                <a:solidFill>
                  <a:srgbClr val="0070C0"/>
                </a:solidFill>
              </a:rPr>
              <a:t>bude.. </a:t>
            </a:r>
          </a:p>
        </p:txBody>
      </p:sp>
    </p:spTree>
    <p:extLst>
      <p:ext uri="{BB962C8B-B14F-4D97-AF65-F5344CB8AC3E}">
        <p14:creationId xmlns:p14="http://schemas.microsoft.com/office/powerpoint/2010/main" val="3144186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UTVOŘ VĚTY S TĚMITO SLOVNÍMI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DRUHY, dodrž dané pořadí slov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228383"/>
              </p:ext>
            </p:extLst>
          </p:nvPr>
        </p:nvGraphicFramePr>
        <p:xfrm>
          <a:off x="107504" y="2060848"/>
          <a:ext cx="8928992" cy="113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640"/>
                <a:gridCol w="1259632"/>
                <a:gridCol w="1008112"/>
                <a:gridCol w="1152128"/>
                <a:gridCol w="1440160"/>
                <a:gridCol w="864096"/>
                <a:gridCol w="1008112"/>
                <a:gridCol w="1008112"/>
              </a:tblGrid>
              <a:tr h="1133088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zájm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číslovka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podst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 jméno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příslov-ce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sloveso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předl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příd. jméno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podst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 jméno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3104923"/>
              </p:ext>
            </p:extLst>
          </p:nvPr>
        </p:nvGraphicFramePr>
        <p:xfrm>
          <a:off x="755576" y="4869160"/>
          <a:ext cx="6552728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584176"/>
                <a:gridCol w="1656184"/>
                <a:gridCol w="158417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PŘÍSLOVCE</a:t>
                      </a:r>
                    </a:p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PŘÍSLOVCE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SLOVESO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PŘÍSLOVCE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780364"/>
              </p:ext>
            </p:extLst>
          </p:nvPr>
        </p:nvGraphicFramePr>
        <p:xfrm>
          <a:off x="107505" y="3501008"/>
          <a:ext cx="9063429" cy="100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6537"/>
                <a:gridCol w="1278597"/>
                <a:gridCol w="1023290"/>
                <a:gridCol w="1169475"/>
                <a:gridCol w="1461844"/>
                <a:gridCol w="877106"/>
                <a:gridCol w="1023290"/>
                <a:gridCol w="1023290"/>
              </a:tblGrid>
              <a:tr h="100012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NAŠE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DVĚ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KOČKY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DRZE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DORÁŽELY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NA 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SOUSE-DOVA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PSA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06132"/>
              </p:ext>
            </p:extLst>
          </p:nvPr>
        </p:nvGraphicFramePr>
        <p:xfrm>
          <a:off x="827584" y="5877272"/>
          <a:ext cx="655272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584176"/>
                <a:gridCol w="1656184"/>
                <a:gridCol w="1584176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RÁNO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RYCHLE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UTÍKAL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DOLŮ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8794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rdce 1"/>
          <p:cNvSpPr/>
          <p:nvPr/>
        </p:nvSpPr>
        <p:spPr>
          <a:xfrm rot="21243367">
            <a:off x="-90937" y="1327918"/>
            <a:ext cx="3600399" cy="3591354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 rot="20131751">
            <a:off x="-56323" y="1690004"/>
            <a:ext cx="1817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ale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512445">
            <a:off x="933405" y="3376146"/>
            <a:ext cx="28271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protože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0204711">
            <a:off x="1817622" y="2261640"/>
            <a:ext cx="10670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kéž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308868">
            <a:off x="142548" y="3190632"/>
            <a:ext cx="18296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když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308868">
            <a:off x="2229793" y="2868456"/>
            <a:ext cx="11071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že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308868">
            <a:off x="362125" y="2505505"/>
            <a:ext cx="22031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neboť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5969" y="1470102"/>
            <a:ext cx="13863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aby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 rot="20970682">
            <a:off x="0" y="4339913"/>
            <a:ext cx="3377396" cy="2547371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 rot="20131751">
            <a:off x="34059" y="4774691"/>
            <a:ext cx="1353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bez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9243133">
            <a:off x="1981780" y="4666778"/>
            <a:ext cx="850687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67849" y="5377159"/>
            <a:ext cx="1686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kromě</a:t>
            </a:r>
            <a:endParaRPr lang="cs-CZ" sz="4000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502353">
            <a:off x="1640021" y="5921589"/>
            <a:ext cx="731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308868">
            <a:off x="203679" y="5731102"/>
            <a:ext cx="15960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654425">
            <a:off x="1931953" y="4294301"/>
            <a:ext cx="1404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mezi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 rot="1117543">
            <a:off x="5724281" y="284062"/>
            <a:ext cx="3600399" cy="3591354"/>
          </a:xfrm>
          <a:prstGeom prst="hear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 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 rot="20131751">
            <a:off x="5801507" y="444439"/>
            <a:ext cx="16504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tento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512445">
            <a:off x="6981001" y="2214921"/>
            <a:ext cx="20911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nikdo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1706514">
            <a:off x="8082658" y="942486"/>
            <a:ext cx="1274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nic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20903143">
            <a:off x="6355292" y="1813839"/>
            <a:ext cx="1742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někdy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308868">
            <a:off x="7307120" y="1372913"/>
            <a:ext cx="20851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každý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1308868">
            <a:off x="6338451" y="1249826"/>
            <a:ext cx="1654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můj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02345" y="274638"/>
            <a:ext cx="5665068" cy="1143000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VYBER SLOVO, KTERÉ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 K OSTATNÍM NEPATŘÍ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0" name="Srdce 29"/>
          <p:cNvSpPr/>
          <p:nvPr/>
        </p:nvSpPr>
        <p:spPr>
          <a:xfrm rot="20748679">
            <a:off x="3105956" y="2267513"/>
            <a:ext cx="3908552" cy="3898733"/>
          </a:xfrm>
          <a:prstGeom prst="hear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 rot="20917489">
            <a:off x="3082068" y="3557406"/>
            <a:ext cx="1564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hezky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19141887">
            <a:off x="4644977" y="4742095"/>
            <a:ext cx="1927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vlakem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 rot="20204711">
            <a:off x="4654378" y="3482458"/>
            <a:ext cx="21714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venku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rot="1308868">
            <a:off x="3203854" y="4558877"/>
            <a:ext cx="1999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nahoře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341124">
            <a:off x="3197690" y="3079583"/>
            <a:ext cx="21712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pomalu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60232" y="2597976"/>
            <a:ext cx="22222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dole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38" name="Srdce 37"/>
          <p:cNvSpPr/>
          <p:nvPr/>
        </p:nvSpPr>
        <p:spPr>
          <a:xfrm rot="12403667">
            <a:off x="6395391" y="3018491"/>
            <a:ext cx="2946389" cy="3762396"/>
          </a:xfrm>
          <a:prstGeom prst="hear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    </a:t>
            </a:r>
            <a:endParaRPr lang="cs-CZ" sz="4000" dirty="0"/>
          </a:p>
        </p:txBody>
      </p:sp>
      <p:sp>
        <p:nvSpPr>
          <p:cNvPr id="57" name="TextovéPole 56"/>
          <p:cNvSpPr txBox="1"/>
          <p:nvPr/>
        </p:nvSpPr>
        <p:spPr>
          <a:xfrm rot="20131751">
            <a:off x="6437975" y="3747168"/>
            <a:ext cx="22269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hezcí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8808791">
            <a:off x="7253668" y="5424921"/>
            <a:ext cx="22703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babiččin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 rot="2425639">
            <a:off x="7549162" y="3783903"/>
            <a:ext cx="1941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zdráv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 rot="20254567">
            <a:off x="6101222" y="5040757"/>
            <a:ext cx="33105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námořnický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929983">
            <a:off x="6558697" y="4361789"/>
            <a:ext cx="2721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babičky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flipH="1">
            <a:off x="5940151" y="6211669"/>
            <a:ext cx="30243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000" dirty="0"/>
          </a:p>
        </p:txBody>
      </p:sp>
      <p:sp>
        <p:nvSpPr>
          <p:cNvPr id="72" name="Obdélník 71"/>
          <p:cNvSpPr/>
          <p:nvPr/>
        </p:nvSpPr>
        <p:spPr>
          <a:xfrm>
            <a:off x="2346995" y="5995265"/>
            <a:ext cx="1837400" cy="731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73" name="Ovál 72"/>
          <p:cNvSpPr/>
          <p:nvPr/>
        </p:nvSpPr>
        <p:spPr>
          <a:xfrm>
            <a:off x="1779952" y="2196597"/>
            <a:ext cx="1134086" cy="830417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1949923" y="4816702"/>
            <a:ext cx="737829" cy="64320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 rot="2947712">
            <a:off x="5097230" y="4353246"/>
            <a:ext cx="1115203" cy="179869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 rot="20469410">
            <a:off x="6376835" y="1824046"/>
            <a:ext cx="1491750" cy="79153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 rot="4153865">
            <a:off x="7080129" y="3779250"/>
            <a:ext cx="914400" cy="2048667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9480" y="1516500"/>
            <a:ext cx="83487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1.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44352" y="4760034"/>
            <a:ext cx="7200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2.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38258" y="2538820"/>
            <a:ext cx="5261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3.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313258" y="390983"/>
            <a:ext cx="4764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419017" y="3244334"/>
            <a:ext cx="4764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5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8068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sz="4000" u="sng" dirty="0" smtClean="0">
                <a:solidFill>
                  <a:srgbClr val="FF0000"/>
                </a:solidFill>
              </a:rPr>
              <a:t>DOPLŇ DO TEXTU UVEDENÉ 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SLOV. DRUHY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997152"/>
          </a:xfrm>
        </p:spPr>
        <p:txBody>
          <a:bodyPr>
            <a:noAutofit/>
          </a:bodyPr>
          <a:lstStyle/>
          <a:p>
            <a:r>
              <a:rPr lang="cs-CZ" sz="2800" dirty="0" smtClean="0"/>
              <a:t>__</a:t>
            </a:r>
            <a:r>
              <a:rPr lang="cs-CZ" sz="2800" u="sng" dirty="0" smtClean="0"/>
              <a:t>2</a:t>
            </a:r>
            <a:r>
              <a:rPr lang="cs-CZ" sz="2800" dirty="0" smtClean="0"/>
              <a:t>__ princ Honza se vydal do světa hledat _</a:t>
            </a:r>
            <a:r>
              <a:rPr lang="cs-CZ" sz="2800" u="sng" dirty="0" smtClean="0"/>
              <a:t>1_</a:t>
            </a:r>
            <a:r>
              <a:rPr lang="cs-CZ" sz="2800" dirty="0" smtClean="0"/>
              <a:t>__.  Prošel celičký kraj, _</a:t>
            </a:r>
            <a:r>
              <a:rPr lang="cs-CZ" sz="2800" u="sng" dirty="0" smtClean="0"/>
              <a:t>8</a:t>
            </a:r>
            <a:r>
              <a:rPr lang="cs-CZ" sz="2800" dirty="0" smtClean="0"/>
              <a:t>__  žádná se mu nelíbila.  Až   v jednom království __</a:t>
            </a:r>
            <a:r>
              <a:rPr lang="cs-CZ" sz="2800" u="sng" dirty="0" smtClean="0"/>
              <a:t>5</a:t>
            </a:r>
            <a:r>
              <a:rPr lang="cs-CZ" sz="2800" dirty="0" smtClean="0"/>
              <a:t>___   nádhernou princeznu,  do které se __</a:t>
            </a:r>
            <a:r>
              <a:rPr lang="cs-CZ" sz="2800" u="sng" dirty="0" smtClean="0"/>
              <a:t>6</a:t>
            </a:r>
            <a:r>
              <a:rPr lang="cs-CZ" sz="2800" dirty="0" smtClean="0"/>
              <a:t>__ zamiloval.  Ale král mu __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u="sng" dirty="0" smtClean="0"/>
              <a:t>_         </a:t>
            </a:r>
            <a:r>
              <a:rPr lang="cs-CZ" sz="2800" dirty="0" smtClean="0"/>
              <a:t>nechtěl dát. Aby si ji ___</a:t>
            </a:r>
            <a:r>
              <a:rPr lang="cs-CZ" sz="2800" u="sng" dirty="0" smtClean="0"/>
              <a:t>5</a:t>
            </a:r>
            <a:r>
              <a:rPr lang="cs-CZ" sz="2800" dirty="0" smtClean="0"/>
              <a:t>_, musel splnit  tři__</a:t>
            </a:r>
            <a:r>
              <a:rPr lang="cs-CZ" sz="2800" u="sng" dirty="0" smtClean="0"/>
              <a:t>1</a:t>
            </a:r>
            <a:r>
              <a:rPr lang="cs-CZ" sz="2800" dirty="0" smtClean="0"/>
              <a:t>__.   Nejprve   musel ___</a:t>
            </a:r>
            <a:r>
              <a:rPr lang="cs-CZ" sz="2800" u="sng" dirty="0" smtClean="0"/>
              <a:t>5_</a:t>
            </a:r>
            <a:r>
              <a:rPr lang="cs-CZ" sz="2800" dirty="0" smtClean="0"/>
              <a:t>_ draka.  __</a:t>
            </a:r>
            <a:r>
              <a:rPr lang="cs-CZ" sz="2800" u="sng" dirty="0" smtClean="0"/>
              <a:t>6</a:t>
            </a:r>
            <a:r>
              <a:rPr lang="cs-CZ" sz="2800" dirty="0" smtClean="0"/>
              <a:t>___ najít             princezniny _</a:t>
            </a:r>
            <a:r>
              <a:rPr lang="cs-CZ" sz="2800" u="sng" dirty="0" smtClean="0"/>
              <a:t>2_</a:t>
            </a:r>
            <a:r>
              <a:rPr lang="cs-CZ" sz="2800" dirty="0" smtClean="0"/>
              <a:t>_ korále a nakonec poznat princeznu mezi dalšími ___</a:t>
            </a:r>
            <a:r>
              <a:rPr lang="cs-CZ" sz="2800" u="sng" dirty="0" smtClean="0"/>
              <a:t>4__</a:t>
            </a:r>
            <a:r>
              <a:rPr lang="cs-CZ" sz="2800" dirty="0" smtClean="0"/>
              <a:t>_ dívkami. Kdyby neměl Honza pomocníky, ani jeden úkol by nesplnil. Ale s </a:t>
            </a:r>
            <a:r>
              <a:rPr lang="cs-CZ" sz="2800" u="sng" dirty="0" smtClean="0"/>
              <a:t>__3__</a:t>
            </a:r>
            <a:r>
              <a:rPr lang="cs-CZ" sz="2800" dirty="0" smtClean="0"/>
              <a:t>_ pomocí to dokázal a  vysloužil si tak princeznu i půl  království.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2457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sz="4000" u="sng" dirty="0" smtClean="0">
                <a:solidFill>
                  <a:srgbClr val="FF0000"/>
                </a:solidFill>
              </a:rPr>
              <a:t>DOPLŇ DO TEXTU UVEDENÉ 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SLOV. DRUHY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99715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Mladý</a:t>
            </a:r>
            <a:r>
              <a:rPr lang="cs-CZ" sz="2800" dirty="0" smtClean="0"/>
              <a:t> princ Honza se vydal do světa hledat </a:t>
            </a:r>
            <a:r>
              <a:rPr lang="cs-CZ" sz="2800" dirty="0" smtClean="0">
                <a:solidFill>
                  <a:srgbClr val="FF0000"/>
                </a:solidFill>
              </a:rPr>
              <a:t>nevěstu</a:t>
            </a:r>
            <a:r>
              <a:rPr lang="cs-CZ" sz="2800" dirty="0" smtClean="0"/>
              <a:t>.  Prošel celičký kraj, </a:t>
            </a:r>
            <a:r>
              <a:rPr lang="cs-CZ" sz="2800" dirty="0" smtClean="0">
                <a:solidFill>
                  <a:srgbClr val="FF0000"/>
                </a:solidFill>
              </a:rPr>
              <a:t>ale  </a:t>
            </a:r>
            <a:r>
              <a:rPr lang="cs-CZ" sz="2800" dirty="0" smtClean="0"/>
              <a:t> žádná se mu nelíbila.  Až     v  jednom království </a:t>
            </a:r>
            <a:r>
              <a:rPr lang="cs-CZ" sz="2800" dirty="0" smtClean="0">
                <a:solidFill>
                  <a:srgbClr val="FF0000"/>
                </a:solidFill>
              </a:rPr>
              <a:t>našel</a:t>
            </a:r>
            <a:r>
              <a:rPr lang="cs-CZ" sz="2800" dirty="0" smtClean="0"/>
              <a:t>  nádhernou princeznu,     do které se </a:t>
            </a:r>
            <a:r>
              <a:rPr lang="cs-CZ" sz="2800" dirty="0" smtClean="0">
                <a:solidFill>
                  <a:srgbClr val="FF0000"/>
                </a:solidFill>
              </a:rPr>
              <a:t>hned</a:t>
            </a:r>
            <a:r>
              <a:rPr lang="cs-CZ" sz="2800" dirty="0" smtClean="0"/>
              <a:t> zamiloval.  Ale král mu </a:t>
            </a:r>
            <a:r>
              <a:rPr lang="cs-CZ" sz="2800" dirty="0" smtClean="0">
                <a:solidFill>
                  <a:srgbClr val="FF0000"/>
                </a:solidFill>
              </a:rPr>
              <a:t>ji</a:t>
            </a:r>
            <a:r>
              <a:rPr lang="cs-CZ" sz="2800" dirty="0" smtClean="0"/>
              <a:t> nechtěl    dát. Aby si ji </a:t>
            </a:r>
            <a:r>
              <a:rPr lang="cs-CZ" sz="2800" dirty="0" smtClean="0">
                <a:solidFill>
                  <a:srgbClr val="FF0000"/>
                </a:solidFill>
              </a:rPr>
              <a:t>zasloužil</a:t>
            </a:r>
            <a:r>
              <a:rPr lang="cs-CZ" sz="2800" dirty="0" smtClean="0"/>
              <a:t>, musel splnit  tři </a:t>
            </a:r>
            <a:r>
              <a:rPr lang="cs-CZ" sz="2800" dirty="0" smtClean="0">
                <a:solidFill>
                  <a:srgbClr val="FF0000"/>
                </a:solidFill>
              </a:rPr>
              <a:t>úkoly</a:t>
            </a:r>
            <a:r>
              <a:rPr lang="cs-CZ" sz="2800" dirty="0" smtClean="0"/>
              <a:t>. Nejprve   musel </a:t>
            </a:r>
            <a:r>
              <a:rPr lang="cs-CZ" sz="2800" dirty="0" smtClean="0">
                <a:solidFill>
                  <a:srgbClr val="FF0000"/>
                </a:solidFill>
              </a:rPr>
              <a:t>skolit</a:t>
            </a:r>
            <a:r>
              <a:rPr lang="cs-CZ" sz="2800" dirty="0" smtClean="0"/>
              <a:t> draka.  </a:t>
            </a:r>
            <a:r>
              <a:rPr lang="cs-CZ" sz="2800" dirty="0" smtClean="0">
                <a:solidFill>
                  <a:srgbClr val="FF0000"/>
                </a:solidFill>
              </a:rPr>
              <a:t>Pak</a:t>
            </a:r>
            <a:r>
              <a:rPr lang="cs-CZ" sz="2800" dirty="0" smtClean="0"/>
              <a:t> najít princezniny </a:t>
            </a:r>
            <a:r>
              <a:rPr lang="cs-CZ" sz="2800" dirty="0" smtClean="0">
                <a:solidFill>
                  <a:srgbClr val="FF0000"/>
                </a:solidFill>
              </a:rPr>
              <a:t>ztracené</a:t>
            </a:r>
            <a:r>
              <a:rPr lang="cs-CZ" sz="2800" dirty="0" smtClean="0"/>
              <a:t>    korále a nakonec poznat princeznu mezi dalšími </a:t>
            </a:r>
            <a:r>
              <a:rPr lang="cs-CZ" sz="2800" dirty="0" smtClean="0">
                <a:solidFill>
                  <a:srgbClr val="FF0000"/>
                </a:solidFill>
              </a:rPr>
              <a:t>12</a:t>
            </a:r>
            <a:r>
              <a:rPr lang="cs-CZ" sz="2800" dirty="0" smtClean="0"/>
              <a:t>    dívkami. Kdyby neměl Honza pomocníky, ani jeden  úkol by nesplnil. Ale s </a:t>
            </a:r>
            <a:r>
              <a:rPr lang="cs-CZ" sz="2800" dirty="0" smtClean="0">
                <a:solidFill>
                  <a:srgbClr val="FF0000"/>
                </a:solidFill>
              </a:rPr>
              <a:t>jejich</a:t>
            </a:r>
            <a:r>
              <a:rPr lang="cs-CZ" sz="2800" dirty="0" smtClean="0"/>
              <a:t> pomocí to dokázal a       vysloužil si tak princeznu i půl  království.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52311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92221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2881</TotalTime>
  <Words>608</Words>
  <Application>Microsoft Office PowerPoint</Application>
  <PresentationFormat>Předvádění na obrazovce (4:3)</PresentationFormat>
  <Paragraphs>149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Silk</vt:lpstr>
      <vt:lpstr>Prezentace aplikace PowerPoint</vt:lpstr>
      <vt:lpstr>Anotace</vt:lpstr>
      <vt:lpstr>SLOVNÍ DRUHY</vt:lpstr>
      <vt:lpstr>Prezentace aplikace PowerPoint</vt:lpstr>
      <vt:lpstr>URČI DRUHY PODTRŽENÝCH SLOV</vt:lpstr>
      <vt:lpstr>Prezentace aplikace PowerPoint</vt:lpstr>
      <vt:lpstr>UTVOŘ VĚTY S TĚMITO SLOVNÍMI  DRUHY, dodrž dané pořadí slov</vt:lpstr>
      <vt:lpstr>VYBER SLOVO, KTERÉ   K OSTATNÍM NEPATŘÍ</vt:lpstr>
      <vt:lpstr>DOPLŇ DO TEXTU UVEDENÉ  SLOV. DRUHY</vt:lpstr>
      <vt:lpstr>DOPLŇ DO TEXTU UVEDENÉ  SLOV. DRUHY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Steidlová</dc:creator>
  <cp:lastModifiedBy>Steidlová</cp:lastModifiedBy>
  <cp:revision>32</cp:revision>
  <dcterms:created xsi:type="dcterms:W3CDTF">2012-07-14T19:04:37Z</dcterms:created>
  <dcterms:modified xsi:type="dcterms:W3CDTF">2012-09-02T10:54:20Z</dcterms:modified>
</cp:coreProperties>
</file>