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285" r:id="rId3"/>
    <p:sldId id="256" r:id="rId4"/>
    <p:sldId id="257" r:id="rId5"/>
    <p:sldId id="260" r:id="rId6"/>
    <p:sldId id="262" r:id="rId7"/>
    <p:sldId id="265" r:id="rId8"/>
    <p:sldId id="266" r:id="rId9"/>
    <p:sldId id="267" r:id="rId10"/>
    <p:sldId id="263" r:id="rId11"/>
    <p:sldId id="269" r:id="rId12"/>
    <p:sldId id="270" r:id="rId13"/>
    <p:sldId id="271" r:id="rId14"/>
    <p:sldId id="277" r:id="rId15"/>
    <p:sldId id="278" r:id="rId16"/>
    <p:sldId id="273" r:id="rId17"/>
    <p:sldId id="275" r:id="rId18"/>
    <p:sldId id="280" r:id="rId19"/>
    <p:sldId id="274" r:id="rId20"/>
    <p:sldId id="283" r:id="rId21"/>
    <p:sldId id="264" r:id="rId22"/>
    <p:sldId id="282" r:id="rId23"/>
    <p:sldId id="28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VY_32_INOVACE_03_PRAVOPIS PODSTATNÝCH </a:t>
          </a:r>
          <a:r>
            <a:rPr lang="cs-CZ" dirty="0" smtClean="0"/>
            <a:t>JMEN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PRAVOPIS PODSTATNÝCH </a:t>
          </a:r>
          <a:r>
            <a:rPr lang="cs-CZ" dirty="0" smtClean="0"/>
            <a:t>JMEN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0000DC-44ED-42A8-BA19-6F00A9E168BF}" type="presOf" srcId="{C73C7642-F245-4585-8F88-243F9FAEF6CA}" destId="{97289DF2-90F4-4EC2-A9FC-633B00BAB610}" srcOrd="0" destOrd="0" presId="urn:microsoft.com/office/officeart/2005/8/layout/target3"/>
    <dgm:cxn modelId="{75040E86-D2A5-42BF-9890-15888EF4224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F23A4BD-440F-46B0-9054-B5BF1CF717E4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DD73EEA-B7D3-45E7-95EB-BA75EC548099}" type="presOf" srcId="{445C7998-7549-48B0-BD68-D4F0167F02E5}" destId="{4D19AB04-24FA-40C2-B203-52AE3D15E171}" srcOrd="1" destOrd="0" presId="urn:microsoft.com/office/officeart/2005/8/layout/target3"/>
    <dgm:cxn modelId="{B753CFD5-4A11-4D11-961A-9C83D2B7AB70}" type="presOf" srcId="{EBC41103-E2E5-4D48-9B4B-425520D3D098}" destId="{F969C235-9271-4D34-B740-D627A121CAD0}" srcOrd="1" destOrd="0" presId="urn:microsoft.com/office/officeart/2005/8/layout/target3"/>
    <dgm:cxn modelId="{6BF58A90-BC32-401E-BAF4-3CB700934F76}" type="presOf" srcId="{FBBFC3EA-9D9D-4F3A-BEA6-9C2C0E46BF20}" destId="{832BF48F-0145-4429-9E02-8FCA946CCE9E}" srcOrd="1" destOrd="0" presId="urn:microsoft.com/office/officeart/2005/8/layout/target3"/>
    <dgm:cxn modelId="{7C43CC35-FE64-4868-9D77-645DABDD3B71}" type="presOf" srcId="{EBC41103-E2E5-4D48-9B4B-425520D3D098}" destId="{50C2F88D-8688-44C2-A854-691F34009D3B}" srcOrd="0" destOrd="0" presId="urn:microsoft.com/office/officeart/2005/8/layout/target3"/>
    <dgm:cxn modelId="{30BD4A23-9A46-48E1-8977-4502FD1FD842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5C569D9-69D4-43FC-8E75-DC23DB6188E7}" type="presOf" srcId="{C73C7642-F245-4585-8F88-243F9FAEF6CA}" destId="{AA41A67C-3D3F-4AE9-9E0F-5D7F7BB2E741}" srcOrd="1" destOrd="0" presId="urn:microsoft.com/office/officeart/2005/8/layout/target3"/>
    <dgm:cxn modelId="{0F1863B3-6FB4-4249-B4C7-4D0A8102EB2B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E56CFEF-2573-4C9F-B724-CD9CE03C93A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D8700C3-0CAA-43DB-8B61-E934E83F5B89}" type="presOf" srcId="{DAEA276B-ECF9-46F6-A7D3-4693B2D32BC4}" destId="{CDED6FE3-AD8F-4ACC-B6B8-710EDDD97598}" srcOrd="0" destOrd="0" presId="urn:microsoft.com/office/officeart/2005/8/layout/target3"/>
    <dgm:cxn modelId="{038D698A-9C39-4590-BAD6-2339C6C068DA}" type="presOf" srcId="{FBBFC3EA-9D9D-4F3A-BEA6-9C2C0E46BF20}" destId="{643EA938-EDE0-4533-ACCC-D2BD6F3A527C}" srcOrd="0" destOrd="0" presId="urn:microsoft.com/office/officeart/2005/8/layout/target3"/>
    <dgm:cxn modelId="{383924F0-AE11-4CEA-B900-74D05597322C}" type="presParOf" srcId="{71045F8C-00FA-488E-A7BD-E2E6753D979D}" destId="{3577EC6B-C980-4F34-8C69-4365E7B8FC8C}" srcOrd="0" destOrd="0" presId="urn:microsoft.com/office/officeart/2005/8/layout/target3"/>
    <dgm:cxn modelId="{920B6FBF-A097-45EA-A497-8F8CBD1E73FF}" type="presParOf" srcId="{71045F8C-00FA-488E-A7BD-E2E6753D979D}" destId="{6940EB87-DC1D-4BC3-9408-9AC2E1FFC039}" srcOrd="1" destOrd="0" presId="urn:microsoft.com/office/officeart/2005/8/layout/target3"/>
    <dgm:cxn modelId="{C6162BAE-D3E4-42BE-B7AA-B09B27F1019F}" type="presParOf" srcId="{71045F8C-00FA-488E-A7BD-E2E6753D979D}" destId="{BC35EE03-4121-4EF9-923D-7CB6D30D358D}" srcOrd="2" destOrd="0" presId="urn:microsoft.com/office/officeart/2005/8/layout/target3"/>
    <dgm:cxn modelId="{14AA8B55-7F01-4767-BC20-B343A21B568B}" type="presParOf" srcId="{71045F8C-00FA-488E-A7BD-E2E6753D979D}" destId="{C95EEA27-3CBF-4645-A92D-9D8AF5C1CBFC}" srcOrd="3" destOrd="0" presId="urn:microsoft.com/office/officeart/2005/8/layout/target3"/>
    <dgm:cxn modelId="{13D75329-7A5A-4279-B8B8-B16F85949315}" type="presParOf" srcId="{71045F8C-00FA-488E-A7BD-E2E6753D979D}" destId="{851BB866-B6AE-4566-893F-4C635BA974FC}" srcOrd="4" destOrd="0" presId="urn:microsoft.com/office/officeart/2005/8/layout/target3"/>
    <dgm:cxn modelId="{880168A6-B547-40A5-860B-4CFED9425410}" type="presParOf" srcId="{71045F8C-00FA-488E-A7BD-E2E6753D979D}" destId="{643EA938-EDE0-4533-ACCC-D2BD6F3A527C}" srcOrd="5" destOrd="0" presId="urn:microsoft.com/office/officeart/2005/8/layout/target3"/>
    <dgm:cxn modelId="{6CDF66F0-CD4D-4370-96B6-D4FD4F4FB590}" type="presParOf" srcId="{71045F8C-00FA-488E-A7BD-E2E6753D979D}" destId="{92F31B18-D66D-4CC7-89B9-378928DE877D}" srcOrd="6" destOrd="0" presId="urn:microsoft.com/office/officeart/2005/8/layout/target3"/>
    <dgm:cxn modelId="{E78E5181-1E47-4BA8-A0D7-CAF425EE0183}" type="presParOf" srcId="{71045F8C-00FA-488E-A7BD-E2E6753D979D}" destId="{902074E1-B931-4618-97F1-FADBE82E9C3C}" srcOrd="7" destOrd="0" presId="urn:microsoft.com/office/officeart/2005/8/layout/target3"/>
    <dgm:cxn modelId="{B3048E29-0E69-42D6-AE80-B7940F998F01}" type="presParOf" srcId="{71045F8C-00FA-488E-A7BD-E2E6753D979D}" destId="{A3817367-F2BC-482F-8832-FA00B51DCCF3}" srcOrd="8" destOrd="0" presId="urn:microsoft.com/office/officeart/2005/8/layout/target3"/>
    <dgm:cxn modelId="{61948E17-5892-4E9A-8EA9-71F0A8BB613C}" type="presParOf" srcId="{71045F8C-00FA-488E-A7BD-E2E6753D979D}" destId="{626ABFF6-56C8-4386-B662-68EC364EED9D}" srcOrd="9" destOrd="0" presId="urn:microsoft.com/office/officeart/2005/8/layout/target3"/>
    <dgm:cxn modelId="{882BB48B-00EE-43CB-B9CF-FFEC3029D461}" type="presParOf" srcId="{71045F8C-00FA-488E-A7BD-E2E6753D979D}" destId="{6DB11F1C-D028-4800-9625-6611CA9DE6D4}" srcOrd="10" destOrd="0" presId="urn:microsoft.com/office/officeart/2005/8/layout/target3"/>
    <dgm:cxn modelId="{7884169B-876B-4712-9289-B3D005A2C319}" type="presParOf" srcId="{71045F8C-00FA-488E-A7BD-E2E6753D979D}" destId="{CDED6FE3-AD8F-4ACC-B6B8-710EDDD97598}" srcOrd="11" destOrd="0" presId="urn:microsoft.com/office/officeart/2005/8/layout/target3"/>
    <dgm:cxn modelId="{B0C60396-994A-4834-83E7-98CECA06C571}" type="presParOf" srcId="{71045F8C-00FA-488E-A7BD-E2E6753D979D}" destId="{397AC6D7-84A6-4150-958F-83C92D9ACF38}" srcOrd="12" destOrd="0" presId="urn:microsoft.com/office/officeart/2005/8/layout/target3"/>
    <dgm:cxn modelId="{C6C2D708-716F-4AB9-AC1B-70A70BC41BEE}" type="presParOf" srcId="{71045F8C-00FA-488E-A7BD-E2E6753D979D}" destId="{D7419528-33A6-416D-9E64-B3F7915C5149}" srcOrd="13" destOrd="0" presId="urn:microsoft.com/office/officeart/2005/8/layout/target3"/>
    <dgm:cxn modelId="{3EE59C52-3E6F-4696-9390-2A8120165531}" type="presParOf" srcId="{71045F8C-00FA-488E-A7BD-E2E6753D979D}" destId="{97289DF2-90F4-4EC2-A9FC-633B00BAB610}" srcOrd="14" destOrd="0" presId="urn:microsoft.com/office/officeart/2005/8/layout/target3"/>
    <dgm:cxn modelId="{5CCBC2CC-2408-40AA-80CE-1723CAF2EB0C}" type="presParOf" srcId="{71045F8C-00FA-488E-A7BD-E2E6753D979D}" destId="{234EBA9D-95B4-4C20-A84E-6F65F1085DC6}" srcOrd="15" destOrd="0" presId="urn:microsoft.com/office/officeart/2005/8/layout/target3"/>
    <dgm:cxn modelId="{97823F9B-C3A0-4DEC-8142-D876D0105D70}" type="presParOf" srcId="{71045F8C-00FA-488E-A7BD-E2E6753D979D}" destId="{12255512-213F-41DF-90A6-8B4CD74A2B52}" srcOrd="16" destOrd="0" presId="urn:microsoft.com/office/officeart/2005/8/layout/target3"/>
    <dgm:cxn modelId="{C3650615-1371-4C21-AEBF-63966ACE4171}" type="presParOf" srcId="{71045F8C-00FA-488E-A7BD-E2E6753D979D}" destId="{50C2F88D-8688-44C2-A854-691F34009D3B}" srcOrd="17" destOrd="0" presId="urn:microsoft.com/office/officeart/2005/8/layout/target3"/>
    <dgm:cxn modelId="{794A00F4-DA1F-46E9-84E8-CA03BA620B70}" type="presParOf" srcId="{71045F8C-00FA-488E-A7BD-E2E6753D979D}" destId="{4D19AB04-24FA-40C2-B203-52AE3D15E171}" srcOrd="18" destOrd="0" presId="urn:microsoft.com/office/officeart/2005/8/layout/target3"/>
    <dgm:cxn modelId="{222592E7-538D-4CB8-98F5-E8D1AFD3C49D}" type="presParOf" srcId="{71045F8C-00FA-488E-A7BD-E2E6753D979D}" destId="{832BF48F-0145-4429-9E02-8FCA946CCE9E}" srcOrd="19" destOrd="0" presId="urn:microsoft.com/office/officeart/2005/8/layout/target3"/>
    <dgm:cxn modelId="{A4B4B663-6429-4C15-B7A5-FB9B97A10A27}" type="presParOf" srcId="{71045F8C-00FA-488E-A7BD-E2E6753D979D}" destId="{E7297F21-D4FD-4A41-AE58-814D01A6B5E7}" srcOrd="20" destOrd="0" presId="urn:microsoft.com/office/officeart/2005/8/layout/target3"/>
    <dgm:cxn modelId="{06C4B44A-7928-4AD5-A298-949302F17DE5}" type="presParOf" srcId="{71045F8C-00FA-488E-A7BD-E2E6753D979D}" destId="{F69A1436-182C-465B-AD7F-FE48E0C090C1}" srcOrd="21" destOrd="0" presId="urn:microsoft.com/office/officeart/2005/8/layout/target3"/>
    <dgm:cxn modelId="{95BFCC39-8555-4C46-B86E-091B4073341E}" type="presParOf" srcId="{71045F8C-00FA-488E-A7BD-E2E6753D979D}" destId="{AA41A67C-3D3F-4AE9-9E0F-5D7F7BB2E741}" srcOrd="22" destOrd="0" presId="urn:microsoft.com/office/officeart/2005/8/layout/target3"/>
    <dgm:cxn modelId="{D48E7ABD-90C8-47E6-8459-F059B8EED13B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VY_32_INOVACE_03_PRAVOPIS PODSTATNÝCH </a:t>
          </a:r>
          <a:r>
            <a:rPr lang="cs-CZ" sz="1400" kern="1200" dirty="0" smtClean="0"/>
            <a:t>JMEN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9.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PRAVOPIS PODSTATNÝCH </a:t>
          </a:r>
          <a:r>
            <a:rPr lang="cs-CZ" sz="1400" kern="1200" dirty="0" smtClean="0"/>
            <a:t>JMEN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197710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616951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696870"/>
              </p:ext>
            </p:extLst>
          </p:nvPr>
        </p:nvGraphicFramePr>
        <p:xfrm>
          <a:off x="1043608" y="1700808"/>
          <a:ext cx="7416824" cy="348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250"/>
                <a:gridCol w="414657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pravopisu koncovek </a:t>
                      </a:r>
                      <a:r>
                        <a:rPr lang="cs-CZ" dirty="0" err="1" smtClean="0"/>
                        <a:t>podst</a:t>
                      </a:r>
                      <a:r>
                        <a:rPr lang="cs-CZ" dirty="0" smtClean="0"/>
                        <a:t>. jmen, procvičení problematických jevů v jednotlivých rodech – 1.p holubi/4.p holuby, do Břeclavi/do Opavy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kliknutí, popř. následuje  na snímku za </a:t>
                      </a:r>
                      <a:r>
                        <a:rPr lang="cs-CZ" dirty="0" smtClean="0"/>
                        <a:t>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60714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964488" cy="1470025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002060"/>
                </a:solidFill>
              </a:rPr>
              <a:t>PRAVOPIS </a:t>
            </a:r>
            <a:br>
              <a:rPr lang="cs-CZ" sz="8800" dirty="0" smtClean="0">
                <a:solidFill>
                  <a:srgbClr val="002060"/>
                </a:solidFill>
              </a:rPr>
            </a:br>
            <a:r>
              <a:rPr lang="cs-CZ" sz="8800" dirty="0" smtClean="0">
                <a:solidFill>
                  <a:srgbClr val="002060"/>
                </a:solidFill>
              </a:rPr>
              <a:t>PODSTATNÝCH JMEN</a:t>
            </a:r>
            <a:endParaRPr lang="cs-CZ" sz="88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01208"/>
            <a:ext cx="6400800" cy="337592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5087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5604" y="1041008"/>
            <a:ext cx="3435674" cy="3828152"/>
          </a:xfrm>
        </p:spPr>
        <p:txBody>
          <a:bodyPr/>
          <a:lstStyle/>
          <a:p>
            <a:r>
              <a:rPr lang="cs-CZ" sz="6000" dirty="0" smtClean="0">
                <a:solidFill>
                  <a:srgbClr val="002060"/>
                </a:solidFill>
              </a:rPr>
              <a:t>ROD </a:t>
            </a:r>
            <a:br>
              <a:rPr lang="cs-CZ" sz="6000" dirty="0" smtClean="0">
                <a:solidFill>
                  <a:srgbClr val="002060"/>
                </a:solidFill>
              </a:rPr>
            </a:br>
            <a:r>
              <a:rPr lang="cs-CZ" sz="6000" dirty="0" smtClean="0">
                <a:solidFill>
                  <a:srgbClr val="002060"/>
                </a:solidFill>
              </a:rPr>
              <a:t>MUŽSKÝ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611560" y="764704"/>
            <a:ext cx="2700251" cy="11521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teidlová\AppData\Local\Microsoft\Windows\Temporary Internet Files\Content.IE5\2Y8ES961\MC9004406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8096">
            <a:off x="4170202" y="1266155"/>
            <a:ext cx="3836562" cy="383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68618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7834064" cy="1354137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UTVOŘ TYTO TVARY POD. </a:t>
            </a:r>
            <a:br>
              <a:rPr lang="cs-CZ" u="sng" dirty="0" smtClean="0">
                <a:solidFill>
                  <a:srgbClr val="FF0000"/>
                </a:solidFill>
              </a:rPr>
            </a:br>
            <a:r>
              <a:rPr lang="cs-CZ" u="sng" dirty="0" smtClean="0">
                <a:solidFill>
                  <a:srgbClr val="FF0000"/>
                </a:solidFill>
              </a:rPr>
              <a:t>JMEN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7818467"/>
              </p:ext>
            </p:extLst>
          </p:nvPr>
        </p:nvGraphicFramePr>
        <p:xfrm>
          <a:off x="395536" y="1988840"/>
          <a:ext cx="8568952" cy="424847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96144"/>
                <a:gridCol w="2448272"/>
                <a:gridCol w="2448272"/>
                <a:gridCol w="2376264"/>
              </a:tblGrid>
              <a:tr h="773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holub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učitel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hřib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motýl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les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579824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řetěz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3948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9"/>
            <a:ext cx="7834064" cy="1138138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725968"/>
              </p:ext>
            </p:extLst>
          </p:nvPr>
        </p:nvGraphicFramePr>
        <p:xfrm>
          <a:off x="395536" y="1988840"/>
          <a:ext cx="8568952" cy="448392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296144"/>
                <a:gridCol w="2448272"/>
                <a:gridCol w="2448272"/>
                <a:gridCol w="2376264"/>
              </a:tblGrid>
              <a:tr h="773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.pád množ. čísla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holub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holubi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holuby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holuby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učitel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učitelé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učitele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učiteli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hřib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hřiby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hřiby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hřiby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motýl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motýli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motýly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motýly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les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lesy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lesy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lesy</a:t>
                      </a:r>
                      <a:endParaRPr lang="cs-CZ" sz="3200" dirty="0"/>
                    </a:p>
                  </a:txBody>
                  <a:tcPr/>
                </a:tc>
              </a:tr>
              <a:tr h="81528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řetěz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řetězy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řetězy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řetězy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076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ŠKRTNI SLOVO, KTERÉ JE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NAPSANÉ ŠPATNĚ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na březích, v pytli, v cíli, </a:t>
            </a:r>
            <a:r>
              <a:rPr lang="cs-CZ" dirty="0" err="1" smtClean="0"/>
              <a:t>kompasi</a:t>
            </a:r>
            <a:r>
              <a:rPr lang="cs-CZ" dirty="0" smtClean="0"/>
              <a:t>, kosi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kompasy</a:t>
            </a:r>
          </a:p>
          <a:p>
            <a:r>
              <a:rPr lang="cs-CZ" dirty="0" smtClean="0"/>
              <a:t>hlavolamy, mezi holubi, s Italy, nad vrcholy 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mezi holuby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provazy, větrolamy, s Rusy, s </a:t>
            </a:r>
            <a:r>
              <a:rPr lang="cs-CZ" dirty="0" err="1" smtClean="0"/>
              <a:t>Francouzy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 Francouzi</a:t>
            </a:r>
            <a:endParaRPr lang="cs-CZ" dirty="0"/>
          </a:p>
          <a:p>
            <a:r>
              <a:rPr lang="cs-CZ" dirty="0" smtClean="0"/>
              <a:t>s </a:t>
            </a:r>
            <a:r>
              <a:rPr lang="cs-CZ" dirty="0" err="1" smtClean="0"/>
              <a:t>penězy</a:t>
            </a:r>
            <a:r>
              <a:rPr lang="cs-CZ" dirty="0" smtClean="0"/>
              <a:t>, drahokamy, </a:t>
            </a:r>
            <a:r>
              <a:rPr lang="cs-CZ" dirty="0"/>
              <a:t>nad </a:t>
            </a:r>
            <a:r>
              <a:rPr lang="cs-CZ" dirty="0" smtClean="0"/>
              <a:t>útesy, jako psi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s penězi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mezi cvičiteli, s přáteli, se </a:t>
            </a:r>
            <a:r>
              <a:rPr lang="cs-CZ" dirty="0" err="1" smtClean="0"/>
              <a:t>Španěli</a:t>
            </a:r>
            <a:r>
              <a:rPr lang="cs-CZ" dirty="0" smtClean="0"/>
              <a:t>, mezi vítězi 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se Španěly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8390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157592" cy="432048"/>
          </a:xfrm>
        </p:spPr>
        <p:txBody>
          <a:bodyPr/>
          <a:lstStyle/>
          <a:p>
            <a:pPr algn="ctr"/>
            <a:r>
              <a:rPr lang="cs-CZ" sz="3600" u="sng" dirty="0">
                <a:solidFill>
                  <a:srgbClr val="FF0000"/>
                </a:solidFill>
              </a:rPr>
              <a:t>DOPLŇ –I,-Y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61662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Silnici </a:t>
            </a:r>
            <a:r>
              <a:rPr lang="cs-CZ" sz="2800" dirty="0"/>
              <a:t>lemují </a:t>
            </a:r>
            <a:r>
              <a:rPr lang="cs-CZ" sz="2800" dirty="0" smtClean="0"/>
              <a:t>jeřáb_ a  topol__.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r>
              <a:rPr lang="cs-CZ" sz="2800" dirty="0" smtClean="0"/>
              <a:t>Ve </a:t>
            </a:r>
            <a:r>
              <a:rPr lang="cs-CZ" sz="2800" dirty="0"/>
              <a:t>skulinách se ukrývají </a:t>
            </a:r>
            <a:r>
              <a:rPr lang="cs-CZ" sz="2800" dirty="0" smtClean="0"/>
              <a:t>mol__  a šváb__.</a:t>
            </a:r>
          </a:p>
          <a:p>
            <a:endParaRPr lang="cs-CZ" sz="2800" dirty="0" smtClean="0"/>
          </a:p>
          <a:p>
            <a:r>
              <a:rPr lang="cs-CZ" sz="2800" dirty="0" smtClean="0"/>
              <a:t>Na </a:t>
            </a:r>
            <a:r>
              <a:rPr lang="cs-CZ" sz="2800" dirty="0" err="1" smtClean="0"/>
              <a:t>step__ch</a:t>
            </a:r>
            <a:r>
              <a:rPr lang="cs-CZ" sz="2800" dirty="0" smtClean="0"/>
              <a:t> </a:t>
            </a:r>
            <a:r>
              <a:rPr lang="cs-CZ" sz="2800" dirty="0"/>
              <a:t>může cestovatel </a:t>
            </a:r>
            <a:r>
              <a:rPr lang="cs-CZ" sz="2800" dirty="0" smtClean="0"/>
              <a:t>spatřit </a:t>
            </a:r>
            <a:r>
              <a:rPr lang="cs-CZ" sz="2800" dirty="0" err="1" smtClean="0"/>
              <a:t>lv</a:t>
            </a:r>
            <a:r>
              <a:rPr lang="cs-CZ" sz="2800" dirty="0" smtClean="0"/>
              <a:t>__ a pštros__.</a:t>
            </a:r>
          </a:p>
          <a:p>
            <a:endParaRPr lang="cs-CZ" sz="2800" dirty="0" smtClean="0"/>
          </a:p>
          <a:p>
            <a:r>
              <a:rPr lang="cs-CZ" sz="2800" dirty="0" smtClean="0"/>
              <a:t>V zoo chovají jedovaté plaz__. Mají </a:t>
            </a:r>
            <a:r>
              <a:rPr lang="cs-CZ" sz="2800" dirty="0"/>
              <a:t>tam </a:t>
            </a:r>
            <a:r>
              <a:rPr lang="cs-CZ" sz="2800" dirty="0" smtClean="0"/>
              <a:t>i páv__.</a:t>
            </a:r>
          </a:p>
          <a:p>
            <a:endParaRPr lang="cs-CZ" sz="2800" dirty="0" smtClean="0"/>
          </a:p>
          <a:p>
            <a:r>
              <a:rPr lang="cs-CZ" sz="2800" dirty="0" smtClean="0"/>
              <a:t>V cíl__  byl </a:t>
            </a:r>
            <a:r>
              <a:rPr lang="cs-CZ" sz="2800" dirty="0"/>
              <a:t>první Adam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Objednal si sirup proti </a:t>
            </a:r>
            <a:r>
              <a:rPr lang="cs-CZ" sz="2800" dirty="0" err="1" smtClean="0"/>
              <a:t>kašl</a:t>
            </a:r>
            <a:r>
              <a:rPr lang="cs-CZ" sz="2800" dirty="0" smtClean="0"/>
              <a:t>__.</a:t>
            </a:r>
          </a:p>
          <a:p>
            <a:endParaRPr lang="cs-CZ" sz="2800" dirty="0" smtClean="0"/>
          </a:p>
          <a:p>
            <a:r>
              <a:rPr lang="cs-CZ" sz="2800" dirty="0" smtClean="0"/>
              <a:t>Šetři peněz__!  </a:t>
            </a:r>
          </a:p>
        </p:txBody>
      </p:sp>
    </p:spTree>
    <p:extLst>
      <p:ext uri="{BB962C8B-B14F-4D97-AF65-F5344CB8AC3E}">
        <p14:creationId xmlns:p14="http://schemas.microsoft.com/office/powerpoint/2010/main" val="6724753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157592" cy="432048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ŘEŠENÍ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73325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Silnici </a:t>
            </a:r>
            <a:r>
              <a:rPr lang="cs-CZ" sz="2800" dirty="0"/>
              <a:t>lemují </a:t>
            </a:r>
            <a:r>
              <a:rPr lang="cs-CZ" sz="2800" u="sng" dirty="0" smtClean="0"/>
              <a:t>jeřáb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a  </a:t>
            </a:r>
            <a:r>
              <a:rPr lang="cs-CZ" sz="2800" u="sng" dirty="0" smtClean="0"/>
              <a:t>topol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r>
              <a:rPr lang="cs-CZ" sz="2800" dirty="0" smtClean="0"/>
              <a:t>Ve </a:t>
            </a:r>
            <a:r>
              <a:rPr lang="cs-CZ" sz="2800" dirty="0"/>
              <a:t>skulinách se ukrývají </a:t>
            </a:r>
            <a:r>
              <a:rPr lang="cs-CZ" sz="2800" u="sng" dirty="0" smtClean="0"/>
              <a:t>mol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a </a:t>
            </a:r>
            <a:r>
              <a:rPr lang="cs-CZ" sz="2800" u="sng" dirty="0" smtClean="0"/>
              <a:t>šváb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Na step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ch </a:t>
            </a:r>
            <a:r>
              <a:rPr lang="cs-CZ" sz="2800" dirty="0"/>
              <a:t>může cestovatel </a:t>
            </a:r>
            <a:r>
              <a:rPr lang="cs-CZ" sz="2800" dirty="0" smtClean="0"/>
              <a:t>spatřit </a:t>
            </a:r>
            <a:r>
              <a:rPr lang="cs-CZ" sz="2800" u="sng" dirty="0" smtClean="0"/>
              <a:t>lv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 a </a:t>
            </a:r>
            <a:r>
              <a:rPr lang="cs-CZ" sz="2800" u="sng" dirty="0" smtClean="0"/>
              <a:t>pštros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V zoo chovají jedovaté </a:t>
            </a:r>
            <a:r>
              <a:rPr lang="cs-CZ" sz="2800" u="sng" dirty="0" smtClean="0"/>
              <a:t>plaz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 Mají </a:t>
            </a:r>
            <a:r>
              <a:rPr lang="cs-CZ" sz="2800" dirty="0"/>
              <a:t>tam </a:t>
            </a:r>
            <a:r>
              <a:rPr lang="cs-CZ" sz="2800" dirty="0" smtClean="0"/>
              <a:t>i </a:t>
            </a:r>
            <a:r>
              <a:rPr lang="cs-CZ" sz="2800" u="sng" dirty="0" smtClean="0"/>
              <a:t>páv</a:t>
            </a:r>
            <a:r>
              <a:rPr lang="cs-CZ" sz="2800" u="sng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V </a:t>
            </a:r>
            <a:r>
              <a:rPr lang="cs-CZ" sz="2800" u="sng" dirty="0" smtClean="0"/>
              <a:t>cíl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smtClean="0"/>
              <a:t>byl </a:t>
            </a:r>
            <a:r>
              <a:rPr lang="cs-CZ" sz="2800" dirty="0"/>
              <a:t>první Adam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Objednal si sirup proti </a:t>
            </a:r>
            <a:r>
              <a:rPr lang="cs-CZ" sz="2800" u="sng" dirty="0" smtClean="0"/>
              <a:t>kašl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u="sng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Šetři </a:t>
            </a:r>
            <a:r>
              <a:rPr lang="cs-CZ" sz="2800" u="sng" dirty="0" smtClean="0"/>
              <a:t>peněz</a:t>
            </a:r>
            <a:r>
              <a:rPr lang="cs-CZ" sz="2800" u="sng" dirty="0" smtClean="0">
                <a:solidFill>
                  <a:srgbClr val="FF0000"/>
                </a:solidFill>
              </a:rPr>
              <a:t>i!</a:t>
            </a:r>
            <a:r>
              <a:rPr lang="cs-CZ" sz="2800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0728909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5604" y="2564904"/>
            <a:ext cx="3435674" cy="2304256"/>
          </a:xfrm>
        </p:spPr>
        <p:txBody>
          <a:bodyPr/>
          <a:lstStyle/>
          <a:p>
            <a:r>
              <a:rPr lang="cs-CZ" sz="6000" dirty="0" smtClean="0">
                <a:solidFill>
                  <a:srgbClr val="002060"/>
                </a:solidFill>
              </a:rPr>
              <a:t>ROD </a:t>
            </a:r>
            <a:br>
              <a:rPr lang="cs-CZ" sz="6000" dirty="0" smtClean="0">
                <a:solidFill>
                  <a:srgbClr val="002060"/>
                </a:solidFill>
              </a:rPr>
            </a:br>
            <a:r>
              <a:rPr lang="cs-CZ" sz="6000" dirty="0" smtClean="0">
                <a:solidFill>
                  <a:srgbClr val="002060"/>
                </a:solidFill>
              </a:rPr>
              <a:t>ŽENSKÝ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611560" y="692696"/>
            <a:ext cx="2700251" cy="219456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Steidlová\AppData\Local\Microsoft\Windows\Temporary Internet Files\Content.IE5\O3D69Z3Q\MC90044048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3553">
            <a:off x="4302505" y="1144464"/>
            <a:ext cx="3734971" cy="397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6314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7834064" cy="1354137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UTVOŘ TYTO TVARY POD. </a:t>
            </a:r>
            <a:br>
              <a:rPr lang="cs-CZ" u="sng" dirty="0" smtClean="0">
                <a:solidFill>
                  <a:srgbClr val="FF0000"/>
                </a:solidFill>
              </a:rPr>
            </a:br>
            <a:r>
              <a:rPr lang="cs-CZ" u="sng" dirty="0" smtClean="0">
                <a:solidFill>
                  <a:srgbClr val="FF0000"/>
                </a:solidFill>
              </a:rPr>
              <a:t>JMEN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874999"/>
              </p:ext>
            </p:extLst>
          </p:nvPr>
        </p:nvGraphicFramePr>
        <p:xfrm>
          <a:off x="1763688" y="2132856"/>
          <a:ext cx="4658363" cy="424847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619983"/>
                <a:gridCol w="2038380"/>
              </a:tblGrid>
              <a:tr h="773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2.pád č. jednot.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step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loď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chuť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nemoc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mrkev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579824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rez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56995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7834064" cy="1354137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7103865"/>
              </p:ext>
            </p:extLst>
          </p:nvPr>
        </p:nvGraphicFramePr>
        <p:xfrm>
          <a:off x="1547664" y="2122552"/>
          <a:ext cx="6264696" cy="424847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2160240"/>
                <a:gridCol w="4104456"/>
              </a:tblGrid>
              <a:tr h="773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2.pád č. jednot.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step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stepi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loď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lodi, lodě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chuť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chuti, chutě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nemoc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nemoci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mrkev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mrkve</a:t>
                      </a:r>
                      <a:endParaRPr lang="cs-CZ" sz="3200" dirty="0"/>
                    </a:p>
                  </a:txBody>
                  <a:tcPr/>
                </a:tc>
              </a:tr>
              <a:tr h="579824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rez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rzi i </a:t>
                      </a:r>
                      <a:r>
                        <a:rPr lang="cs-CZ" sz="3200" b="1" u="sng" dirty="0" smtClean="0"/>
                        <a:t>ten</a:t>
                      </a:r>
                      <a:r>
                        <a:rPr lang="cs-CZ" sz="3200" dirty="0" smtClean="0"/>
                        <a:t> rez, bez rezu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9736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u="sng" dirty="0">
                <a:solidFill>
                  <a:srgbClr val="FF0000"/>
                </a:solidFill>
              </a:rPr>
              <a:t>ŠKRTNI SLOVO, KTERÉ JE </a:t>
            </a:r>
            <a:br>
              <a:rPr lang="cs-CZ" sz="3600" u="sng" dirty="0">
                <a:solidFill>
                  <a:srgbClr val="FF0000"/>
                </a:solidFill>
              </a:rPr>
            </a:br>
            <a:r>
              <a:rPr lang="cs-CZ" sz="3600" u="sng" dirty="0">
                <a:solidFill>
                  <a:srgbClr val="FF0000"/>
                </a:solidFill>
              </a:rPr>
              <a:t>NAPSANÉ ŠPATNĚ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dirty="0" smtClean="0"/>
              <a:t>v Příbrami, v mrkvi, do </a:t>
            </a:r>
            <a:r>
              <a:rPr lang="cs-CZ" dirty="0" err="1" smtClean="0"/>
              <a:t>Opavi</a:t>
            </a:r>
            <a:r>
              <a:rPr lang="cs-CZ" dirty="0" smtClean="0"/>
              <a:t>, v konvi, z Bratislavy 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do Opavy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 Ostravy, před volbami, na návsi, za </a:t>
            </a:r>
            <a:r>
              <a:rPr lang="cs-CZ" dirty="0" err="1" smtClean="0"/>
              <a:t>chvíly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za chvíli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4 husy, do </a:t>
            </a:r>
            <a:r>
              <a:rPr lang="cs-CZ" dirty="0" err="1" smtClean="0"/>
              <a:t>Břeclavy</a:t>
            </a:r>
            <a:r>
              <a:rPr lang="cs-CZ" dirty="0" smtClean="0"/>
              <a:t>, pod břízami, do vsi, otepi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do Břeclavi  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Ze skály, za </a:t>
            </a:r>
            <a:r>
              <a:rPr lang="cs-CZ" dirty="0" err="1" smtClean="0"/>
              <a:t>skalamy</a:t>
            </a:r>
            <a:r>
              <a:rPr lang="cs-CZ" dirty="0" smtClean="0"/>
              <a:t>,  na posteli, na větvi 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za skalami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na Slapy, vrby, mezi vrbami, do </a:t>
            </a:r>
            <a:r>
              <a:rPr lang="cs-CZ" dirty="0" err="1" smtClean="0"/>
              <a:t>Chrudimy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do </a:t>
            </a:r>
            <a:r>
              <a:rPr lang="cs-CZ" dirty="0" smtClean="0">
                <a:solidFill>
                  <a:srgbClr val="FF0000"/>
                </a:solidFill>
              </a:rPr>
              <a:t>Chrudimi   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6347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OPRAV CHYBY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328592"/>
          </a:xfrm>
        </p:spPr>
        <p:txBody>
          <a:bodyPr>
            <a:normAutofit fontScale="92500"/>
          </a:bodyPr>
          <a:lstStyle/>
          <a:p>
            <a:r>
              <a:rPr lang="cs-CZ" sz="3200" dirty="0" smtClean="0"/>
              <a:t>Lupič </a:t>
            </a:r>
            <a:r>
              <a:rPr lang="cs-CZ" sz="3200" dirty="0"/>
              <a:t>ukradl z </a:t>
            </a:r>
            <a:r>
              <a:rPr lang="cs-CZ" sz="3200" dirty="0" smtClean="0"/>
              <a:t>kasy </a:t>
            </a:r>
            <a:r>
              <a:rPr lang="cs-CZ" sz="3200" dirty="0"/>
              <a:t>dva tisíce. </a:t>
            </a:r>
            <a:endParaRPr lang="cs-CZ" sz="3200" dirty="0" smtClean="0"/>
          </a:p>
          <a:p>
            <a:r>
              <a:rPr lang="cs-CZ" sz="3200" dirty="0" smtClean="0"/>
              <a:t>Z Mladé Boleslavy není daleko do Čáslavi.</a:t>
            </a:r>
          </a:p>
          <a:p>
            <a:r>
              <a:rPr lang="cs-CZ" sz="3200" dirty="0" smtClean="0"/>
              <a:t>V </a:t>
            </a:r>
            <a:r>
              <a:rPr lang="cs-CZ" sz="3200" dirty="0" err="1" smtClean="0"/>
              <a:t>láhvy</a:t>
            </a:r>
            <a:r>
              <a:rPr lang="cs-CZ" sz="3200" dirty="0" smtClean="0"/>
              <a:t> </a:t>
            </a:r>
            <a:r>
              <a:rPr lang="cs-CZ" sz="3200" dirty="0"/>
              <a:t>zbylo ještě trochu </a:t>
            </a:r>
            <a:r>
              <a:rPr lang="cs-CZ" sz="3200" dirty="0" smtClean="0"/>
              <a:t>vína.</a:t>
            </a:r>
          </a:p>
          <a:p>
            <a:r>
              <a:rPr lang="cs-CZ" sz="3200" dirty="0" smtClean="0"/>
              <a:t>Sedlák Jan </a:t>
            </a:r>
            <a:r>
              <a:rPr lang="cs-CZ" sz="3200" dirty="0" err="1" smtClean="0"/>
              <a:t>Cimbura</a:t>
            </a:r>
            <a:r>
              <a:rPr lang="cs-CZ" sz="3200" dirty="0" smtClean="0"/>
              <a:t> pocházel z Putimi.</a:t>
            </a:r>
            <a:endParaRPr lang="cs-CZ" sz="3200" dirty="0"/>
          </a:p>
          <a:p>
            <a:r>
              <a:rPr lang="cs-CZ" sz="3200" dirty="0"/>
              <a:t>Kup v papírnictví balicí papír a žlutou </a:t>
            </a:r>
            <a:r>
              <a:rPr lang="cs-CZ" sz="3200" dirty="0" err="1" smtClean="0"/>
              <a:t>mašly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Jak daleko je z Kuřimi do </a:t>
            </a:r>
            <a:r>
              <a:rPr lang="cs-CZ" sz="3200" dirty="0" err="1" smtClean="0"/>
              <a:t>Chrudimy</a:t>
            </a:r>
            <a:r>
              <a:rPr lang="cs-CZ" sz="3200" dirty="0" smtClean="0"/>
              <a:t>.</a:t>
            </a:r>
            <a:endParaRPr lang="cs-CZ" sz="3200" dirty="0"/>
          </a:p>
          <a:p>
            <a:r>
              <a:rPr lang="cs-CZ" sz="3200" dirty="0"/>
              <a:t>Na stole byly tácy s chlebíčky a </a:t>
            </a:r>
            <a:r>
              <a:rPr lang="cs-CZ" sz="3200" dirty="0" smtClean="0"/>
              <a:t>jednohubkami.</a:t>
            </a:r>
          </a:p>
          <a:p>
            <a:r>
              <a:rPr lang="cs-CZ" sz="3200" dirty="0" smtClean="0"/>
              <a:t>Na </a:t>
            </a:r>
            <a:r>
              <a:rPr lang="cs-CZ" sz="3200" dirty="0" err="1" smtClean="0"/>
              <a:t>hrázy</a:t>
            </a:r>
            <a:r>
              <a:rPr lang="cs-CZ" sz="3200" dirty="0" smtClean="0"/>
              <a:t> rostou vrby.</a:t>
            </a:r>
          </a:p>
          <a:p>
            <a:r>
              <a:rPr lang="cs-CZ" sz="3200" dirty="0" smtClean="0"/>
              <a:t>Sportovci z </a:t>
            </a:r>
            <a:r>
              <a:rPr lang="cs-CZ" sz="3200" dirty="0" err="1" smtClean="0"/>
              <a:t>Jihlavi</a:t>
            </a:r>
            <a:r>
              <a:rPr lang="cs-CZ" sz="3200" dirty="0" smtClean="0"/>
              <a:t> odjeli na zápas do </a:t>
            </a:r>
            <a:r>
              <a:rPr lang="cs-CZ" sz="3200" dirty="0" err="1" smtClean="0"/>
              <a:t>Břeclavy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6272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OPRAV CHYBY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Lupič </a:t>
            </a:r>
            <a:r>
              <a:rPr lang="cs-CZ" sz="3200" dirty="0"/>
              <a:t>ukradl z </a:t>
            </a:r>
            <a:r>
              <a:rPr lang="cs-CZ" sz="3200" dirty="0" smtClean="0"/>
              <a:t>kasy </a:t>
            </a:r>
            <a:r>
              <a:rPr lang="cs-CZ" sz="3200" dirty="0"/>
              <a:t>dva tisíce. </a:t>
            </a:r>
            <a:endParaRPr lang="cs-CZ" sz="3200" dirty="0" smtClean="0"/>
          </a:p>
          <a:p>
            <a:r>
              <a:rPr lang="cs-CZ" sz="3200" dirty="0" smtClean="0"/>
              <a:t>Z Mladé </a:t>
            </a:r>
            <a:r>
              <a:rPr lang="cs-CZ" sz="3200" u="sng" dirty="0" smtClean="0"/>
              <a:t>Boleslav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není daleko do Čáslavi.</a:t>
            </a:r>
          </a:p>
          <a:p>
            <a:r>
              <a:rPr lang="cs-CZ" sz="3200" dirty="0" smtClean="0"/>
              <a:t>V </a:t>
            </a:r>
            <a:r>
              <a:rPr lang="cs-CZ" sz="3200" u="sng" dirty="0" smtClean="0"/>
              <a:t>láhv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</a:t>
            </a:r>
            <a:r>
              <a:rPr lang="cs-CZ" sz="3200" dirty="0"/>
              <a:t>zbylo ještě trochu </a:t>
            </a:r>
            <a:r>
              <a:rPr lang="cs-CZ" sz="3200" dirty="0" smtClean="0"/>
              <a:t>vína.</a:t>
            </a:r>
          </a:p>
          <a:p>
            <a:r>
              <a:rPr lang="cs-CZ" sz="3200" dirty="0" smtClean="0"/>
              <a:t>Sedlák Jan </a:t>
            </a:r>
            <a:r>
              <a:rPr lang="cs-CZ" sz="3200" dirty="0" err="1" smtClean="0"/>
              <a:t>Cimbura</a:t>
            </a:r>
            <a:r>
              <a:rPr lang="cs-CZ" sz="3200" dirty="0" smtClean="0"/>
              <a:t> pocházel z Putimi.</a:t>
            </a:r>
            <a:endParaRPr lang="cs-CZ" sz="3200" dirty="0"/>
          </a:p>
          <a:p>
            <a:r>
              <a:rPr lang="cs-CZ" sz="3200" dirty="0"/>
              <a:t>Kup v papírnictví balicí papír a žlutou </a:t>
            </a:r>
            <a:r>
              <a:rPr lang="cs-CZ" sz="3200" u="sng" dirty="0" smtClean="0"/>
              <a:t>mašl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Jak daleko je z Kuřimi do </a:t>
            </a:r>
            <a:r>
              <a:rPr lang="cs-CZ" sz="3200" u="sng" dirty="0" smtClean="0"/>
              <a:t>Chrudim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sz="3200" u="sng" dirty="0" smtClean="0"/>
              <a:t>.</a:t>
            </a:r>
            <a:endParaRPr lang="cs-CZ" sz="3200" u="sng" dirty="0"/>
          </a:p>
          <a:p>
            <a:r>
              <a:rPr lang="cs-CZ" sz="3200" dirty="0"/>
              <a:t>Na stole byly tácy s chlebíčky a </a:t>
            </a:r>
            <a:r>
              <a:rPr lang="cs-CZ" sz="3200" dirty="0" smtClean="0"/>
              <a:t>jednohubkami.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Na </a:t>
            </a:r>
            <a:r>
              <a:rPr lang="cs-CZ" sz="3200" u="sng" dirty="0" smtClean="0"/>
              <a:t>hráz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</a:t>
            </a:r>
            <a:r>
              <a:rPr lang="cs-CZ" sz="3200" dirty="0"/>
              <a:t>rostou </a:t>
            </a:r>
            <a:r>
              <a:rPr lang="cs-CZ" sz="3200" dirty="0" smtClean="0"/>
              <a:t>vrby.</a:t>
            </a:r>
          </a:p>
          <a:p>
            <a:r>
              <a:rPr lang="cs-CZ" sz="3200" dirty="0" smtClean="0"/>
              <a:t>Sportovci z </a:t>
            </a:r>
            <a:r>
              <a:rPr lang="cs-CZ" sz="3200" u="sng" dirty="0" smtClean="0"/>
              <a:t>Jihlav</a:t>
            </a:r>
            <a:r>
              <a:rPr lang="cs-CZ" sz="3900" u="sng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odjeli na zápas do </a:t>
            </a:r>
            <a:r>
              <a:rPr lang="cs-CZ" sz="3200" u="sng" dirty="0" smtClean="0"/>
              <a:t>Břeclav</a:t>
            </a:r>
            <a:r>
              <a:rPr lang="cs-CZ" sz="3900" u="sng" dirty="0" smtClean="0">
                <a:solidFill>
                  <a:srgbClr val="FF0000"/>
                </a:solidFill>
              </a:rPr>
              <a:t>i</a:t>
            </a:r>
            <a:r>
              <a:rPr lang="cs-CZ" u="sng" dirty="0" smtClean="0"/>
              <a:t>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5373178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2564904"/>
            <a:ext cx="3687750" cy="2304256"/>
          </a:xfrm>
        </p:spPr>
        <p:txBody>
          <a:bodyPr/>
          <a:lstStyle/>
          <a:p>
            <a:r>
              <a:rPr lang="cs-CZ" sz="6000" dirty="0" smtClean="0">
                <a:solidFill>
                  <a:srgbClr val="002060"/>
                </a:solidFill>
              </a:rPr>
              <a:t>ROD </a:t>
            </a:r>
            <a:br>
              <a:rPr lang="cs-CZ" sz="6000" dirty="0" smtClean="0">
                <a:solidFill>
                  <a:srgbClr val="002060"/>
                </a:solidFill>
              </a:rPr>
            </a:br>
            <a:r>
              <a:rPr lang="cs-CZ" sz="6000" dirty="0" smtClean="0">
                <a:solidFill>
                  <a:srgbClr val="002060"/>
                </a:solidFill>
              </a:rPr>
              <a:t>STŘEDNÍ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611560" y="692696"/>
            <a:ext cx="2700251" cy="219456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teidlová\AppData\Local\Microsoft\Windows\Temporary Internet Files\Content.IE5\RUDW0JWC\MC900250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7985">
            <a:off x="4138052" y="856232"/>
            <a:ext cx="4073285" cy="432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9004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7834064" cy="1354137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DOPLŇ TABULKU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3551441"/>
              </p:ext>
            </p:extLst>
          </p:nvPr>
        </p:nvGraphicFramePr>
        <p:xfrm>
          <a:off x="467544" y="2060848"/>
          <a:ext cx="8280920" cy="3877585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12168"/>
                <a:gridCol w="1431943"/>
                <a:gridCol w="1808417"/>
                <a:gridCol w="1872207"/>
                <a:gridCol w="1656185"/>
              </a:tblGrid>
              <a:tr h="73622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VZOR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MNOŽNÉ Č.</a:t>
                      </a:r>
                    </a:p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1.PÁD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MNOŽNÉ Č.</a:t>
                      </a:r>
                    </a:p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2.PÁD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VZOR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53827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dítě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91561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ucho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91561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hřiště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53827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vejce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26842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274638"/>
            <a:ext cx="7834064" cy="1354137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502498"/>
              </p:ext>
            </p:extLst>
          </p:nvPr>
        </p:nvGraphicFramePr>
        <p:xfrm>
          <a:off x="395536" y="1700808"/>
          <a:ext cx="8280920" cy="4515743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1512168"/>
                <a:gridCol w="1431943"/>
                <a:gridCol w="1808417"/>
                <a:gridCol w="1800200"/>
                <a:gridCol w="1728192"/>
              </a:tblGrid>
              <a:tr h="73622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VZOR</a:t>
                      </a:r>
                    </a:p>
                    <a:p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MNOŽNÉ Č.</a:t>
                      </a:r>
                    </a:p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1.PÁD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MNOŽNÉ Č.</a:t>
                      </a:r>
                    </a:p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2.PÁD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0070C0"/>
                          </a:solidFill>
                        </a:rPr>
                        <a:t>VZOR</a:t>
                      </a:r>
                      <a:endParaRPr lang="cs-CZ" sz="2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53827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dítě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kuře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děti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dětí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r.ženský</a:t>
                      </a:r>
                      <a:endParaRPr lang="cs-CZ" sz="32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!KOSTI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91561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ucho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město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uši</a:t>
                      </a:r>
                    </a:p>
                    <a:p>
                      <a:r>
                        <a:rPr lang="cs-CZ" sz="3200" dirty="0" smtClean="0"/>
                        <a:t>ucha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uší</a:t>
                      </a:r>
                    </a:p>
                    <a:p>
                      <a:r>
                        <a:rPr lang="cs-CZ" sz="3200" dirty="0" smtClean="0"/>
                        <a:t>uch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r.ženský</a:t>
                      </a:r>
                      <a:endParaRPr lang="cs-CZ" sz="32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města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91561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hřiště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moře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hřiště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hřišť i </a:t>
                      </a:r>
                      <a:r>
                        <a:rPr lang="cs-CZ" sz="3200" dirty="0" err="1" smtClean="0"/>
                        <a:t>hřiští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moře</a:t>
                      </a:r>
                      <a:endParaRPr lang="cs-CZ" sz="3200" dirty="0"/>
                    </a:p>
                  </a:txBody>
                  <a:tcPr/>
                </a:tc>
              </a:tr>
              <a:tr h="53827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C00000"/>
                          </a:solidFill>
                        </a:rPr>
                        <a:t>vejce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moře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vejce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vajec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moře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3449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DOPLŇ –I, -Y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Koupím krabici s toaletními </a:t>
            </a:r>
            <a:r>
              <a:rPr lang="cs-CZ" dirty="0" err="1" smtClean="0"/>
              <a:t>mýdl</a:t>
            </a:r>
            <a:r>
              <a:rPr lang="cs-CZ" dirty="0" smtClean="0"/>
              <a:t>__. </a:t>
            </a:r>
          </a:p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 err="1" smtClean="0"/>
              <a:t>pol</a:t>
            </a:r>
            <a:r>
              <a:rPr lang="cs-CZ" dirty="0" smtClean="0"/>
              <a:t>__ rostlo obil__.</a:t>
            </a:r>
          </a:p>
          <a:p>
            <a:endParaRPr lang="cs-CZ" dirty="0"/>
          </a:p>
          <a:p>
            <a:r>
              <a:rPr lang="cs-CZ" dirty="0" smtClean="0"/>
              <a:t>Nejvíc mi chutnají buchty s </a:t>
            </a:r>
            <a:r>
              <a:rPr lang="cs-CZ" dirty="0" err="1" smtClean="0"/>
              <a:t>povidl</a:t>
            </a:r>
            <a:r>
              <a:rPr lang="cs-CZ" dirty="0" smtClean="0"/>
              <a:t>__.</a:t>
            </a:r>
          </a:p>
          <a:p>
            <a:endParaRPr lang="cs-CZ" dirty="0" smtClean="0"/>
          </a:p>
          <a:p>
            <a:r>
              <a:rPr lang="cs-CZ" dirty="0" smtClean="0"/>
              <a:t>Lodě pluly po </a:t>
            </a:r>
            <a:r>
              <a:rPr lang="cs-CZ" dirty="0" err="1" smtClean="0"/>
              <a:t>Lab</a:t>
            </a:r>
            <a:r>
              <a:rPr lang="cs-CZ" dirty="0" smtClean="0"/>
              <a:t>__.</a:t>
            </a:r>
          </a:p>
          <a:p>
            <a:endParaRPr lang="cs-CZ" dirty="0" smtClean="0"/>
          </a:p>
          <a:p>
            <a:r>
              <a:rPr lang="cs-CZ" dirty="0" smtClean="0"/>
              <a:t>Motýl__  mávali </a:t>
            </a:r>
            <a:r>
              <a:rPr lang="cs-CZ" dirty="0" err="1" smtClean="0"/>
              <a:t>křídl</a:t>
            </a:r>
            <a:r>
              <a:rPr lang="cs-CZ" dirty="0" smtClean="0"/>
              <a:t>__.</a:t>
            </a:r>
          </a:p>
          <a:p>
            <a:endParaRPr lang="cs-CZ" dirty="0"/>
          </a:p>
          <a:p>
            <a:r>
              <a:rPr lang="cs-CZ" dirty="0" smtClean="0"/>
              <a:t>Roháč je brouk s mohutnými </a:t>
            </a:r>
            <a:r>
              <a:rPr lang="cs-CZ" dirty="0" err="1" smtClean="0"/>
              <a:t>kusadl</a:t>
            </a:r>
            <a:r>
              <a:rPr lang="cs-CZ" dirty="0" smtClean="0"/>
              <a:t>__.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6839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ŘEŠENÍ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Koupím krabici s toaletními mýdl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Na poli rostlo obil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Nejvíc mi chutnají buchty s povidl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Lodě pluly po Lab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Motýl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 mávali křídl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Roháč je brouk s mohutnými kusadl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8334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SOUHRNNÉ CVIČENÍ – </a:t>
            </a:r>
            <a:br>
              <a:rPr lang="cs-CZ" sz="3600" u="sng" dirty="0" smtClean="0">
                <a:solidFill>
                  <a:srgbClr val="FF0000"/>
                </a:solidFill>
              </a:rPr>
            </a:br>
            <a:r>
              <a:rPr lang="cs-CZ" sz="3600" u="sng" dirty="0" smtClean="0">
                <a:solidFill>
                  <a:srgbClr val="FF0000"/>
                </a:solidFill>
              </a:rPr>
              <a:t>OPRAV CHYBY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5445224"/>
          </a:xfrm>
        </p:spPr>
        <p:txBody>
          <a:bodyPr>
            <a:normAutofit/>
          </a:bodyPr>
          <a:lstStyle/>
          <a:p>
            <a:r>
              <a:rPr lang="cs-CZ" dirty="0" smtClean="0"/>
              <a:t>Želvy patří mezi plazy.</a:t>
            </a:r>
          </a:p>
          <a:p>
            <a:r>
              <a:rPr lang="cs-CZ" dirty="0" smtClean="0"/>
              <a:t>Dívky seděly pod rozkvetlými bezy.</a:t>
            </a:r>
            <a:endParaRPr lang="cs-CZ" dirty="0"/>
          </a:p>
          <a:p>
            <a:r>
              <a:rPr lang="cs-CZ" dirty="0" smtClean="0"/>
              <a:t>Chytal ryby na červi.</a:t>
            </a:r>
          </a:p>
          <a:p>
            <a:r>
              <a:rPr lang="cs-CZ" dirty="0" smtClean="0"/>
              <a:t>V rohlíku se objevili mouční červi. </a:t>
            </a:r>
          </a:p>
          <a:p>
            <a:r>
              <a:rPr lang="cs-CZ" dirty="0" smtClean="0"/>
              <a:t>Po neděly se na poli objevily </a:t>
            </a:r>
            <a:r>
              <a:rPr lang="cs-CZ" dirty="0" err="1" smtClean="0"/>
              <a:t>otepy</a:t>
            </a:r>
            <a:r>
              <a:rPr lang="cs-CZ" dirty="0" smtClean="0"/>
              <a:t> slámy. </a:t>
            </a:r>
          </a:p>
          <a:p>
            <a:r>
              <a:rPr lang="cs-CZ" dirty="0" smtClean="0"/>
              <a:t>Ve větvích seděly pěnkavy.</a:t>
            </a:r>
          </a:p>
          <a:p>
            <a:r>
              <a:rPr lang="cs-CZ" dirty="0" smtClean="0"/>
              <a:t>U řeky roste </a:t>
            </a:r>
            <a:r>
              <a:rPr lang="cs-CZ" dirty="0" err="1" smtClean="0"/>
              <a:t>býlý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jetely se pásli malí zajíčci.</a:t>
            </a:r>
          </a:p>
          <a:p>
            <a:r>
              <a:rPr lang="cs-CZ" dirty="0" smtClean="0"/>
              <a:t>V cirkuse mělo  úspěch vystoupení se šimpanzi.</a:t>
            </a:r>
          </a:p>
          <a:p>
            <a:r>
              <a:rPr lang="cs-CZ" dirty="0" smtClean="0"/>
              <a:t>Král se vrátil i se svými posli.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70320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/>
          <a:lstStyle/>
          <a:p>
            <a:pPr algn="ctr"/>
            <a:r>
              <a:rPr lang="cs-CZ" sz="3600" u="sng" dirty="0" smtClean="0">
                <a:solidFill>
                  <a:srgbClr val="FF0000"/>
                </a:solidFill>
              </a:rPr>
              <a:t>ŘEŠENÍ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661248"/>
          </a:xfrm>
        </p:spPr>
        <p:txBody>
          <a:bodyPr>
            <a:normAutofit/>
          </a:bodyPr>
          <a:lstStyle/>
          <a:p>
            <a:r>
              <a:rPr lang="cs-CZ" dirty="0" smtClean="0"/>
              <a:t>Želvy patří mezi plazy.</a:t>
            </a:r>
          </a:p>
          <a:p>
            <a:r>
              <a:rPr lang="cs-CZ" dirty="0" smtClean="0"/>
              <a:t>Dívky seděly pod rozkvetlými bezy.</a:t>
            </a:r>
            <a:endParaRPr lang="cs-CZ" dirty="0"/>
          </a:p>
          <a:p>
            <a:r>
              <a:rPr lang="cs-CZ" dirty="0" smtClean="0"/>
              <a:t>Chytal ryby na červ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rohlíku se objevili mouční červi. </a:t>
            </a:r>
          </a:p>
          <a:p>
            <a:r>
              <a:rPr lang="cs-CZ" dirty="0" smtClean="0"/>
              <a:t>Po neděl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se na poli objevily otep</a:t>
            </a:r>
            <a:r>
              <a:rPr lang="cs-CZ" sz="36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slámy. </a:t>
            </a:r>
          </a:p>
          <a:p>
            <a:r>
              <a:rPr lang="cs-CZ" dirty="0" smtClean="0"/>
              <a:t>Ve větvích seděly pěnkavy.</a:t>
            </a:r>
          </a:p>
          <a:p>
            <a:r>
              <a:rPr lang="cs-CZ" dirty="0" smtClean="0"/>
              <a:t>U řeky roste býl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jetel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se pásli malí zajíčci.</a:t>
            </a:r>
          </a:p>
          <a:p>
            <a:r>
              <a:rPr lang="cs-CZ" dirty="0" smtClean="0"/>
              <a:t>V cirkuse mělo  úspěch vystoupení se šimpanzi.</a:t>
            </a:r>
          </a:p>
          <a:p>
            <a:r>
              <a:rPr lang="cs-CZ" dirty="0" smtClean="0"/>
              <a:t>Král se vrátil i se svými posl</a:t>
            </a:r>
            <a:r>
              <a:rPr lang="cs-CZ" sz="3200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1757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-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520254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303</TotalTime>
  <Words>963</Words>
  <Application>Microsoft Office PowerPoint</Application>
  <PresentationFormat>Předvádění na obrazovce (4:3)</PresentationFormat>
  <Paragraphs>245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Silk</vt:lpstr>
      <vt:lpstr>Prezentace aplikace PowerPoint</vt:lpstr>
      <vt:lpstr>Anotace</vt:lpstr>
      <vt:lpstr>PRAVOPIS  PODSTATNÝCH JMEN</vt:lpstr>
      <vt:lpstr>ROD  MUŽSKÝ</vt:lpstr>
      <vt:lpstr>UTVOŘ TYTO TVARY POD.  JMEN</vt:lpstr>
      <vt:lpstr>ŘEŠENÍ</vt:lpstr>
      <vt:lpstr>ŠKRTNI SLOVO, KTERÉ JE  NAPSANÉ ŠPATNĚ</vt:lpstr>
      <vt:lpstr>DOPLŇ –I,-Y</vt:lpstr>
      <vt:lpstr>ŘEŠENÍ</vt:lpstr>
      <vt:lpstr>ROD  ŽENSKÝ</vt:lpstr>
      <vt:lpstr>UTVOŘ TYTO TVARY POD.  JMEN</vt:lpstr>
      <vt:lpstr>ŘEŠENÍ</vt:lpstr>
      <vt:lpstr>ŠKRTNI SLOVO, KTERÉ JE  NAPSANÉ ŠPATNĚ</vt:lpstr>
      <vt:lpstr>OPRAV CHYBY</vt:lpstr>
      <vt:lpstr>OPRAV CHYBY</vt:lpstr>
      <vt:lpstr>ROD  STŘEDNÍ</vt:lpstr>
      <vt:lpstr>DOPLŇ TABULKU</vt:lpstr>
      <vt:lpstr>ŘEŠENÍ</vt:lpstr>
      <vt:lpstr>DOPLŇ –I, -Y</vt:lpstr>
      <vt:lpstr>ŘEŠENÍ</vt:lpstr>
      <vt:lpstr>SOUHRNNÉ CVIČENÍ –  OPRAV CHYBY</vt:lpstr>
      <vt:lpstr>ŘEŠENÍ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  PODSTATNÝCH JMEN</dc:title>
  <dc:creator>Steidlová</dc:creator>
  <cp:lastModifiedBy>Steidlová</cp:lastModifiedBy>
  <cp:revision>26</cp:revision>
  <dcterms:created xsi:type="dcterms:W3CDTF">2012-07-18T19:31:46Z</dcterms:created>
  <dcterms:modified xsi:type="dcterms:W3CDTF">2012-09-01T13:16:14Z</dcterms:modified>
</cp:coreProperties>
</file>