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80" r:id="rId3"/>
    <p:sldId id="256" r:id="rId4"/>
    <p:sldId id="260" r:id="rId5"/>
    <p:sldId id="261" r:id="rId6"/>
    <p:sldId id="264" r:id="rId7"/>
    <p:sldId id="262" r:id="rId8"/>
    <p:sldId id="269" r:id="rId9"/>
    <p:sldId id="271" r:id="rId10"/>
    <p:sldId id="266" r:id="rId11"/>
    <p:sldId id="270" r:id="rId12"/>
    <p:sldId id="281" r:id="rId13"/>
    <p:sldId id="268" r:id="rId14"/>
    <p:sldId id="273" r:id="rId15"/>
    <p:sldId id="274" r:id="rId16"/>
    <p:sldId id="275" r:id="rId17"/>
    <p:sldId id="276" r:id="rId18"/>
    <p:sldId id="28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33CCCC"/>
    <a:srgbClr val="0099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142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VY_32_INOVACE_04_DUÁLOVÉ TVARY  PODSTATNÝCH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DUÁLOVÉ TVARY PODSTATNÝCH JMEN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A518A7-23C2-4C5D-9147-3491E3AD4028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50A1F8-FC66-4640-8000-EF9E14C7149D}" type="presOf" srcId="{445C7998-7549-48B0-BD68-D4F0167F02E5}" destId="{BC35EE03-4121-4EF9-923D-7CB6D30D358D}" srcOrd="0" destOrd="0" presId="urn:microsoft.com/office/officeart/2005/8/layout/target3"/>
    <dgm:cxn modelId="{4B1153D1-BAFA-46A5-B75B-FF59253625E4}" type="presOf" srcId="{019433A1-1324-4DE1-9E6F-32B851095F74}" destId="{A3817367-F2BC-482F-8832-FA00B51DCCF3}" srcOrd="0" destOrd="0" presId="urn:microsoft.com/office/officeart/2005/8/layout/target3"/>
    <dgm:cxn modelId="{1F9126C4-6C0C-4AEF-A0C4-DB0D688A55BC}" type="presOf" srcId="{019433A1-1324-4DE1-9E6F-32B851095F74}" destId="{E7297F21-D4FD-4A41-AE58-814D01A6B5E7}" srcOrd="1" destOrd="0" presId="urn:microsoft.com/office/officeart/2005/8/layout/target3"/>
    <dgm:cxn modelId="{B0319933-195A-479A-84F4-24C3C76B6196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980663D-499D-4A6C-BA44-A94F9760321A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309E0CC-0E5C-42E5-8DD6-01FD9AE26532}" type="presOf" srcId="{C73C7642-F245-4585-8F88-243F9FAEF6CA}" destId="{97289DF2-90F4-4EC2-A9FC-633B00BAB610}" srcOrd="0" destOrd="0" presId="urn:microsoft.com/office/officeart/2005/8/layout/target3"/>
    <dgm:cxn modelId="{C5B0ADB6-FD89-475E-A8BE-476E045BBA7D}" type="presOf" srcId="{FBBFC3EA-9D9D-4F3A-BEA6-9C2C0E46BF20}" destId="{832BF48F-0145-4429-9E02-8FCA946CCE9E}" srcOrd="1" destOrd="0" presId="urn:microsoft.com/office/officeart/2005/8/layout/target3"/>
    <dgm:cxn modelId="{DA947F68-630A-44DE-AF7B-005031FBB737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9D3D161-50DF-4D8E-BEB3-C6098698311F}" type="presOf" srcId="{C73C7642-F245-4585-8F88-243F9FAEF6CA}" destId="{AA41A67C-3D3F-4AE9-9E0F-5D7F7BB2E741}" srcOrd="1" destOrd="0" presId="urn:microsoft.com/office/officeart/2005/8/layout/target3"/>
    <dgm:cxn modelId="{898B7700-94DB-4C5F-98AB-99BD3F809587}" type="presOf" srcId="{445C7998-7549-48B0-BD68-D4F0167F02E5}" destId="{4D19AB04-24FA-40C2-B203-52AE3D15E171}" srcOrd="1" destOrd="0" presId="urn:microsoft.com/office/officeart/2005/8/layout/target3"/>
    <dgm:cxn modelId="{360F5106-A513-4977-A38C-C44040F3E26B}" type="presOf" srcId="{EBC41103-E2E5-4D48-9B4B-425520D3D098}" destId="{50C2F88D-8688-44C2-A854-691F34009D3B}" srcOrd="0" destOrd="0" presId="urn:microsoft.com/office/officeart/2005/8/layout/target3"/>
    <dgm:cxn modelId="{C64D8258-967D-4FB2-9086-A172C3047F34}" type="presOf" srcId="{EBC41103-E2E5-4D48-9B4B-425520D3D098}" destId="{F969C235-9271-4D34-B740-D627A121CAD0}" srcOrd="1" destOrd="0" presId="urn:microsoft.com/office/officeart/2005/8/layout/target3"/>
    <dgm:cxn modelId="{594ADEAE-A95E-4CCB-86F4-D0CFD5B7F33E}" type="presParOf" srcId="{71045F8C-00FA-488E-A7BD-E2E6753D979D}" destId="{3577EC6B-C980-4F34-8C69-4365E7B8FC8C}" srcOrd="0" destOrd="0" presId="urn:microsoft.com/office/officeart/2005/8/layout/target3"/>
    <dgm:cxn modelId="{DDCDF776-02C8-4199-BF1F-14157DC51A04}" type="presParOf" srcId="{71045F8C-00FA-488E-A7BD-E2E6753D979D}" destId="{6940EB87-DC1D-4BC3-9408-9AC2E1FFC039}" srcOrd="1" destOrd="0" presId="urn:microsoft.com/office/officeart/2005/8/layout/target3"/>
    <dgm:cxn modelId="{3DBAF2CF-6F3C-4985-83BD-FECA1EFCCF31}" type="presParOf" srcId="{71045F8C-00FA-488E-A7BD-E2E6753D979D}" destId="{BC35EE03-4121-4EF9-923D-7CB6D30D358D}" srcOrd="2" destOrd="0" presId="urn:microsoft.com/office/officeart/2005/8/layout/target3"/>
    <dgm:cxn modelId="{A7610FAB-2776-4FAD-8919-B226C316DFB0}" type="presParOf" srcId="{71045F8C-00FA-488E-A7BD-E2E6753D979D}" destId="{C95EEA27-3CBF-4645-A92D-9D8AF5C1CBFC}" srcOrd="3" destOrd="0" presId="urn:microsoft.com/office/officeart/2005/8/layout/target3"/>
    <dgm:cxn modelId="{9AA8DD15-9E0A-4428-8B07-6A8086D10B09}" type="presParOf" srcId="{71045F8C-00FA-488E-A7BD-E2E6753D979D}" destId="{851BB866-B6AE-4566-893F-4C635BA974FC}" srcOrd="4" destOrd="0" presId="urn:microsoft.com/office/officeart/2005/8/layout/target3"/>
    <dgm:cxn modelId="{2AC78B2D-86D6-4A0B-8290-4E11B0A5184F}" type="presParOf" srcId="{71045F8C-00FA-488E-A7BD-E2E6753D979D}" destId="{643EA938-EDE0-4533-ACCC-D2BD6F3A527C}" srcOrd="5" destOrd="0" presId="urn:microsoft.com/office/officeart/2005/8/layout/target3"/>
    <dgm:cxn modelId="{64DA0B40-36D0-455B-A59B-212C1EC79450}" type="presParOf" srcId="{71045F8C-00FA-488E-A7BD-E2E6753D979D}" destId="{92F31B18-D66D-4CC7-89B9-378928DE877D}" srcOrd="6" destOrd="0" presId="urn:microsoft.com/office/officeart/2005/8/layout/target3"/>
    <dgm:cxn modelId="{DB990EBC-4E3B-46AA-97AA-51AF24E34635}" type="presParOf" srcId="{71045F8C-00FA-488E-A7BD-E2E6753D979D}" destId="{902074E1-B931-4618-97F1-FADBE82E9C3C}" srcOrd="7" destOrd="0" presId="urn:microsoft.com/office/officeart/2005/8/layout/target3"/>
    <dgm:cxn modelId="{BF4BAF39-8D0A-49EB-B5A7-D3DA2B77EB72}" type="presParOf" srcId="{71045F8C-00FA-488E-A7BD-E2E6753D979D}" destId="{A3817367-F2BC-482F-8832-FA00B51DCCF3}" srcOrd="8" destOrd="0" presId="urn:microsoft.com/office/officeart/2005/8/layout/target3"/>
    <dgm:cxn modelId="{C262D0E6-5AB1-413F-AB73-0A3583CBFB2D}" type="presParOf" srcId="{71045F8C-00FA-488E-A7BD-E2E6753D979D}" destId="{626ABFF6-56C8-4386-B662-68EC364EED9D}" srcOrd="9" destOrd="0" presId="urn:microsoft.com/office/officeart/2005/8/layout/target3"/>
    <dgm:cxn modelId="{566A01FC-531D-4F8F-98E8-38C1837DB41A}" type="presParOf" srcId="{71045F8C-00FA-488E-A7BD-E2E6753D979D}" destId="{6DB11F1C-D028-4800-9625-6611CA9DE6D4}" srcOrd="10" destOrd="0" presId="urn:microsoft.com/office/officeart/2005/8/layout/target3"/>
    <dgm:cxn modelId="{F5C8A389-A698-42BD-8741-CC55572B2304}" type="presParOf" srcId="{71045F8C-00FA-488E-A7BD-E2E6753D979D}" destId="{CDED6FE3-AD8F-4ACC-B6B8-710EDDD97598}" srcOrd="11" destOrd="0" presId="urn:microsoft.com/office/officeart/2005/8/layout/target3"/>
    <dgm:cxn modelId="{D0BDF568-5F78-43A5-9AAD-62493B1A57EA}" type="presParOf" srcId="{71045F8C-00FA-488E-A7BD-E2E6753D979D}" destId="{397AC6D7-84A6-4150-958F-83C92D9ACF38}" srcOrd="12" destOrd="0" presId="urn:microsoft.com/office/officeart/2005/8/layout/target3"/>
    <dgm:cxn modelId="{A14788B8-138F-4A6E-A0D9-727DBEB957B9}" type="presParOf" srcId="{71045F8C-00FA-488E-A7BD-E2E6753D979D}" destId="{D7419528-33A6-416D-9E64-B3F7915C5149}" srcOrd="13" destOrd="0" presId="urn:microsoft.com/office/officeart/2005/8/layout/target3"/>
    <dgm:cxn modelId="{A7434A04-A06D-4EF1-8885-BEFE95895822}" type="presParOf" srcId="{71045F8C-00FA-488E-A7BD-E2E6753D979D}" destId="{97289DF2-90F4-4EC2-A9FC-633B00BAB610}" srcOrd="14" destOrd="0" presId="urn:microsoft.com/office/officeart/2005/8/layout/target3"/>
    <dgm:cxn modelId="{856294ED-6D25-46D9-BF06-658D174A829B}" type="presParOf" srcId="{71045F8C-00FA-488E-A7BD-E2E6753D979D}" destId="{234EBA9D-95B4-4C20-A84E-6F65F1085DC6}" srcOrd="15" destOrd="0" presId="urn:microsoft.com/office/officeart/2005/8/layout/target3"/>
    <dgm:cxn modelId="{3FDDEF18-9F5F-4ACA-9E3F-4C9EF7FB009C}" type="presParOf" srcId="{71045F8C-00FA-488E-A7BD-E2E6753D979D}" destId="{12255512-213F-41DF-90A6-8B4CD74A2B52}" srcOrd="16" destOrd="0" presId="urn:microsoft.com/office/officeart/2005/8/layout/target3"/>
    <dgm:cxn modelId="{7C3CD696-0A71-448D-8AA8-A0A480313D70}" type="presParOf" srcId="{71045F8C-00FA-488E-A7BD-E2E6753D979D}" destId="{50C2F88D-8688-44C2-A854-691F34009D3B}" srcOrd="17" destOrd="0" presId="urn:microsoft.com/office/officeart/2005/8/layout/target3"/>
    <dgm:cxn modelId="{F6FC6B3D-EF88-48CF-ABD2-8CDED83384B2}" type="presParOf" srcId="{71045F8C-00FA-488E-A7BD-E2E6753D979D}" destId="{4D19AB04-24FA-40C2-B203-52AE3D15E171}" srcOrd="18" destOrd="0" presId="urn:microsoft.com/office/officeart/2005/8/layout/target3"/>
    <dgm:cxn modelId="{386A017A-E602-418F-8936-58E54BAFE852}" type="presParOf" srcId="{71045F8C-00FA-488E-A7BD-E2E6753D979D}" destId="{832BF48F-0145-4429-9E02-8FCA946CCE9E}" srcOrd="19" destOrd="0" presId="urn:microsoft.com/office/officeart/2005/8/layout/target3"/>
    <dgm:cxn modelId="{32F93D12-6033-4D94-9A8F-9BDB32F6D840}" type="presParOf" srcId="{71045F8C-00FA-488E-A7BD-E2E6753D979D}" destId="{E7297F21-D4FD-4A41-AE58-814D01A6B5E7}" srcOrd="20" destOrd="0" presId="urn:microsoft.com/office/officeart/2005/8/layout/target3"/>
    <dgm:cxn modelId="{DF59BBC3-EFAB-430F-827B-966A112CEEA4}" type="presParOf" srcId="{71045F8C-00FA-488E-A7BD-E2E6753D979D}" destId="{F69A1436-182C-465B-AD7F-FE48E0C090C1}" srcOrd="21" destOrd="0" presId="urn:microsoft.com/office/officeart/2005/8/layout/target3"/>
    <dgm:cxn modelId="{DCF6BC14-0495-46CB-B43D-7F294359C648}" type="presParOf" srcId="{71045F8C-00FA-488E-A7BD-E2E6753D979D}" destId="{AA41A67C-3D3F-4AE9-9E0F-5D7F7BB2E741}" srcOrd="22" destOrd="0" presId="urn:microsoft.com/office/officeart/2005/8/layout/target3"/>
    <dgm:cxn modelId="{8116DD28-5B30-4757-8EC3-E2DC51BA8463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VY_32_INOVACE_04_DUÁLOVÉ TVARY  PODSTATNÝCH JMEN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9.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DUÁLOVÉ TVARY PODSTATNÝCH JMEN  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95691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662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234523"/>
              </p:ext>
            </p:extLst>
          </p:nvPr>
        </p:nvGraphicFramePr>
        <p:xfrm>
          <a:off x="1043608" y="1700808"/>
          <a:ext cx="7416824" cy="321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250"/>
                <a:gridCol w="41465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duálových tvarů </a:t>
                      </a:r>
                      <a:r>
                        <a:rPr lang="cs-CZ" dirty="0" err="1" smtClean="0"/>
                        <a:t>podst</a:t>
                      </a:r>
                      <a:r>
                        <a:rPr lang="cs-CZ" dirty="0" smtClean="0"/>
                        <a:t>. jmen,  používání tvarů  nohama/nohami, očima/oky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586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980728"/>
            <a:ext cx="7939608" cy="5095059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PODSTATNÁ JMÉNA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932040" y="3933056"/>
            <a:ext cx="3672408" cy="1129680"/>
          </a:xfrm>
        </p:spPr>
        <p:txBody>
          <a:bodyPr>
            <a:noAutofit/>
          </a:bodyPr>
          <a:lstStyle/>
          <a:p>
            <a:r>
              <a:rPr lang="cs-CZ" sz="8000" dirty="0" smtClean="0"/>
              <a:t>Duálové tvary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4542876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15616"/>
          </a:xfrm>
        </p:spPr>
        <p:txBody>
          <a:bodyPr>
            <a:noAutofit/>
          </a:bodyPr>
          <a:lstStyle/>
          <a:p>
            <a:pPr algn="ctr"/>
            <a:r>
              <a:rPr lang="cs-CZ" sz="4000" u="sng" dirty="0" smtClean="0">
                <a:solidFill>
                  <a:srgbClr val="FF0000"/>
                </a:solidFill>
              </a:rPr>
              <a:t>Část lidského, zvířecího těla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množné číslo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348880"/>
            <a:ext cx="2755032" cy="373124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5800" dirty="0" smtClean="0"/>
              <a:t> ruce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nohy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oči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uši</a:t>
            </a:r>
            <a:endParaRPr lang="cs-CZ" sz="5800" dirty="0"/>
          </a:p>
        </p:txBody>
      </p:sp>
      <p:sp>
        <p:nvSpPr>
          <p:cNvPr id="5" name="Obdélník 4"/>
          <p:cNvSpPr/>
          <p:nvPr/>
        </p:nvSpPr>
        <p:spPr>
          <a:xfrm>
            <a:off x="2802299" y="1410355"/>
            <a:ext cx="6090181" cy="54476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7.Pád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ruka</a:t>
            </a:r>
            <a:r>
              <a:rPr lang="cs-CZ" sz="6000" b="1" u="sng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ma</a:t>
            </a:r>
          </a:p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noha</a:t>
            </a:r>
            <a:r>
              <a:rPr lang="cs-CZ" sz="60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ma</a:t>
            </a:r>
          </a:p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oči</a:t>
            </a:r>
            <a:r>
              <a:rPr lang="cs-CZ" sz="6000" b="1" u="sng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ma</a:t>
            </a:r>
          </a:p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uši</a:t>
            </a:r>
            <a:r>
              <a:rPr lang="cs-CZ" sz="60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ma</a:t>
            </a:r>
          </a:p>
          <a:p>
            <a:pPr algn="ctr"/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Steidlová\AppData\Local\Microsoft\Windows\Temporary Internet Files\Content.IE5\BQS4BIKV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2285714" cy="38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4174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27584"/>
          </a:xfrm>
        </p:spPr>
        <p:txBody>
          <a:bodyPr>
            <a:noAutofit/>
          </a:bodyPr>
          <a:lstStyle/>
          <a:p>
            <a:pPr algn="ctr"/>
            <a:r>
              <a:rPr lang="cs-CZ" sz="4400" u="sng" dirty="0" smtClean="0">
                <a:solidFill>
                  <a:srgbClr val="FF0000"/>
                </a:solidFill>
              </a:rPr>
              <a:t>ZAKONČENÍ –MA PŘEBÍRAJÍ </a:t>
            </a:r>
            <a:br>
              <a:rPr lang="cs-CZ" sz="4400" u="sng" dirty="0" smtClean="0">
                <a:solidFill>
                  <a:srgbClr val="FF0000"/>
                </a:solidFill>
              </a:rPr>
            </a:br>
            <a:r>
              <a:rPr lang="cs-CZ" sz="4400" u="sng" dirty="0" smtClean="0">
                <a:solidFill>
                  <a:srgbClr val="FF0000"/>
                </a:solidFill>
              </a:rPr>
              <a:t>I PŘÍVLASTKY </a:t>
            </a:r>
            <a:endParaRPr lang="cs-CZ" sz="44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Míč proletěl těsně nad mý</a:t>
            </a:r>
            <a:r>
              <a:rPr lang="cs-CZ" b="1" dirty="0" smtClean="0">
                <a:solidFill>
                  <a:srgbClr val="FF0000"/>
                </a:solidFill>
              </a:rPr>
              <a:t>ma</a:t>
            </a:r>
            <a:r>
              <a:rPr lang="cs-CZ" b="1" dirty="0" smtClean="0"/>
              <a:t>    rukama.</a:t>
            </a:r>
          </a:p>
          <a:p>
            <a:endParaRPr lang="cs-CZ" b="1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Díval se kolem sebe </a:t>
            </a:r>
            <a:r>
              <a:rPr lang="cs-CZ" b="1" dirty="0" smtClean="0"/>
              <a:t>svý</a:t>
            </a:r>
            <a:r>
              <a:rPr lang="cs-CZ" b="1" dirty="0" smtClean="0">
                <a:solidFill>
                  <a:srgbClr val="FF0000"/>
                </a:solidFill>
              </a:rPr>
              <a:t>ma</a:t>
            </a:r>
            <a:r>
              <a:rPr lang="cs-CZ" b="1" dirty="0" smtClean="0"/>
              <a:t>  modrý</a:t>
            </a:r>
            <a:r>
              <a:rPr lang="cs-CZ" b="1" dirty="0" smtClean="0">
                <a:solidFill>
                  <a:srgbClr val="FF0000"/>
                </a:solidFill>
              </a:rPr>
              <a:t>ma</a:t>
            </a:r>
            <a:r>
              <a:rPr lang="cs-CZ" b="1" dirty="0" smtClean="0"/>
              <a:t>  očima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Šipka ve tvaru U 8"/>
          <p:cNvSpPr/>
          <p:nvPr/>
        </p:nvSpPr>
        <p:spPr>
          <a:xfrm rot="10800000">
            <a:off x="5364088" y="2632809"/>
            <a:ext cx="1368152" cy="864096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ve tvaru U 9"/>
          <p:cNvSpPr/>
          <p:nvPr/>
        </p:nvSpPr>
        <p:spPr>
          <a:xfrm rot="10800000">
            <a:off x="6437490" y="4980206"/>
            <a:ext cx="1368152" cy="864096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ve tvaru U 10"/>
          <p:cNvSpPr/>
          <p:nvPr/>
        </p:nvSpPr>
        <p:spPr>
          <a:xfrm rot="10800000">
            <a:off x="4427981" y="4980206"/>
            <a:ext cx="3744417" cy="1257106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230423" y="4316466"/>
            <a:ext cx="1590050" cy="91273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936793" y="2069232"/>
            <a:ext cx="1883951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795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1561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>
                <a:solidFill>
                  <a:srgbClr val="FF0000"/>
                </a:solidFill>
              </a:rPr>
              <a:t>PŘENESENÝ VÝZNAM = NEOZNAČUJE ČÁST TĚLA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348880"/>
            <a:ext cx="2755032" cy="373124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5800" dirty="0" smtClean="0"/>
              <a:t> ruce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nohy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oka</a:t>
            </a:r>
          </a:p>
          <a:p>
            <a:pPr>
              <a:buFont typeface="Wingdings" pitchFamily="2" charset="2"/>
              <a:buChar char="ü"/>
            </a:pPr>
            <a:r>
              <a:rPr lang="cs-CZ" sz="5800" dirty="0" smtClean="0"/>
              <a:t> ucha</a:t>
            </a:r>
            <a:endParaRPr lang="cs-CZ" sz="5800" dirty="0"/>
          </a:p>
        </p:txBody>
      </p:sp>
      <p:sp>
        <p:nvSpPr>
          <p:cNvPr id="5" name="Obdélník 4"/>
          <p:cNvSpPr/>
          <p:nvPr/>
        </p:nvSpPr>
        <p:spPr>
          <a:xfrm>
            <a:off x="2802299" y="1410355"/>
            <a:ext cx="6090181" cy="54476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  7.Pád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ruka</a:t>
            </a:r>
            <a:r>
              <a:rPr lang="cs-CZ" sz="6000" b="1" u="sng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mi</a:t>
            </a:r>
          </a:p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noha</a:t>
            </a:r>
            <a:r>
              <a:rPr lang="cs-CZ" sz="60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mi</a:t>
            </a:r>
          </a:p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oky</a:t>
            </a:r>
            <a:endParaRPr lang="cs-CZ" sz="6000" b="1" u="sng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s uchy</a:t>
            </a:r>
            <a:endParaRPr lang="cs-CZ" sz="6000" b="1" u="sng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Steidlová\AppData\Local\Microsoft\Windows\Temporary Internet Files\Content.IE5\BQS4BIKV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48880"/>
            <a:ext cx="2285714" cy="38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3771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PŘÍKLADY VĚT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92514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/>
              <a:t>Kopal kolem sebe </a:t>
            </a:r>
            <a:r>
              <a:rPr lang="cs-CZ" sz="3600" u="sng" dirty="0" smtClean="0"/>
              <a:t>nohama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Zuřivě mával </a:t>
            </a:r>
            <a:r>
              <a:rPr lang="cs-CZ" sz="3600" u="sng" dirty="0" smtClean="0"/>
              <a:t>rukama</a:t>
            </a:r>
            <a:r>
              <a:rPr lang="cs-CZ" sz="3600" dirty="0" smtClean="0"/>
              <a:t>. </a:t>
            </a:r>
          </a:p>
          <a:p>
            <a:pPr>
              <a:buFont typeface="Wingdings" pitchFamily="2" charset="2"/>
              <a:buChar char="v"/>
            </a:pPr>
            <a:endParaRPr lang="cs-CZ" sz="3600" dirty="0" smtClean="0"/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Poslouchej </a:t>
            </a:r>
            <a:r>
              <a:rPr lang="cs-CZ" sz="3600" u="sng" dirty="0" smtClean="0"/>
              <a:t>ušima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99715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/>
              <a:t>Kočka se usadila mezi </a:t>
            </a:r>
            <a:r>
              <a:rPr lang="cs-CZ" sz="3600" u="sng" dirty="0"/>
              <a:t>nohami</a:t>
            </a:r>
            <a:r>
              <a:rPr lang="cs-CZ" sz="3600" dirty="0"/>
              <a:t> stolu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sz="3600" dirty="0" smtClean="0"/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Koupil </a:t>
            </a:r>
            <a:r>
              <a:rPr lang="cs-CZ" sz="3600" dirty="0"/>
              <a:t>si hodinky se svítícími </a:t>
            </a:r>
            <a:r>
              <a:rPr lang="cs-CZ" sz="3600" u="sng" dirty="0" smtClean="0"/>
              <a:t>ručičkami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sz="3600" dirty="0"/>
          </a:p>
          <a:p>
            <a:pPr>
              <a:buFont typeface="Wingdings" pitchFamily="2" charset="2"/>
              <a:buChar char="v"/>
            </a:pPr>
            <a:r>
              <a:rPr lang="cs-CZ" sz="3600" dirty="0"/>
              <a:t>Potřebovali jsme hrnec </a:t>
            </a:r>
            <a:r>
              <a:rPr lang="cs-CZ" sz="3600" u="sng" dirty="0"/>
              <a:t>s</a:t>
            </a:r>
            <a:r>
              <a:rPr lang="cs-CZ" sz="3600" dirty="0"/>
              <a:t> velkými </a:t>
            </a:r>
            <a:r>
              <a:rPr lang="cs-CZ" sz="3600" u="sng" dirty="0" smtClean="0"/>
              <a:t>uchy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790338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DOPLŇ SPRÁVNÝ TVAR MNOŽNÉHO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61662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Dědeček postavil celou chatu (</a:t>
            </a:r>
            <a:r>
              <a:rPr lang="cs-CZ" dirty="0" smtClean="0"/>
              <a:t>vlastní ruka).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vlastníma rukama</a:t>
            </a:r>
          </a:p>
          <a:p>
            <a:r>
              <a:rPr lang="cs-CZ" dirty="0" smtClean="0"/>
              <a:t>Dítě </a:t>
            </a:r>
            <a:r>
              <a:rPr lang="cs-CZ" dirty="0"/>
              <a:t>radostně tleskalo (baculatá ručička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baculatýma ručičkama</a:t>
            </a:r>
          </a:p>
          <a:p>
            <a:r>
              <a:rPr lang="cs-CZ" dirty="0" smtClean="0"/>
              <a:t> Mám </a:t>
            </a:r>
            <a:r>
              <a:rPr lang="cs-CZ" dirty="0"/>
              <a:t>hodiny se (svítící ručička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se svítícími ručičkami</a:t>
            </a:r>
          </a:p>
          <a:p>
            <a:r>
              <a:rPr lang="cs-CZ" dirty="0" smtClean="0"/>
              <a:t>Skočil </a:t>
            </a:r>
            <a:r>
              <a:rPr lang="cs-CZ" dirty="0"/>
              <a:t>do vody (rovná </a:t>
            </a:r>
            <a:r>
              <a:rPr lang="cs-CZ" dirty="0" smtClean="0"/>
              <a:t>noha).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rovnýma nohama</a:t>
            </a:r>
          </a:p>
          <a:p>
            <a:r>
              <a:rPr lang="cs-CZ" dirty="0" smtClean="0"/>
              <a:t>Seděl na židli s (rozviklaná noha).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 rozviklanými nohami</a:t>
            </a:r>
          </a:p>
          <a:p>
            <a:r>
              <a:rPr lang="cs-CZ" dirty="0" smtClean="0"/>
              <a:t>Na </a:t>
            </a:r>
            <a:r>
              <a:rPr lang="cs-CZ" dirty="0"/>
              <a:t>smetišti byly hrnce s (uražené ucho</a:t>
            </a:r>
            <a:r>
              <a:rPr lang="cs-CZ" dirty="0" smtClean="0"/>
              <a:t>).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 uraženými uchy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1611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945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</a:t>
            </a:r>
            <a:endParaRPr kumimoji="0" lang="cs-CZ" sz="4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7370721"/>
              </p:ext>
            </p:extLst>
          </p:nvPr>
        </p:nvGraphicFramePr>
        <p:xfrm>
          <a:off x="827584" y="1700808"/>
          <a:ext cx="7848872" cy="448056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24136"/>
                <a:gridCol w="3367923"/>
                <a:gridCol w="3256813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MNOŽNÉ ČÍSLO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ČÁST  TĚLA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PŘENESENÝ VÝZNAM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3660">
                <a:tc>
                  <a:txBody>
                    <a:bodyPr/>
                    <a:lstStyle/>
                    <a:p>
                      <a:r>
                        <a:rPr lang="cs-CZ" dirty="0" smtClean="0"/>
                        <a:t>2.PÁD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</a:t>
                      </a:r>
                      <a:r>
                        <a:rPr lang="cs-CZ" sz="3200" dirty="0" smtClean="0"/>
                        <a:t>delší tvar“ </a:t>
                      </a:r>
                    </a:p>
                    <a:p>
                      <a:r>
                        <a:rPr lang="cs-CZ" sz="3200" dirty="0" smtClean="0"/>
                        <a:t>zakončený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– ou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bez rukou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„krátký tvar“ 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bez noh, bez </a:t>
                      </a:r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ruk</a:t>
                      </a:r>
                      <a:endParaRPr lang="cs-CZ" sz="32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062372">
                <a:tc>
                  <a:txBody>
                    <a:bodyPr/>
                    <a:lstStyle/>
                    <a:p>
                      <a:r>
                        <a:rPr lang="cs-CZ" dirty="0" smtClean="0"/>
                        <a:t>6.PÁD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„delší tvar“ zakončený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– ou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na rukou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zakončení –</a:t>
                      </a:r>
                      <a:r>
                        <a:rPr lang="cs-CZ" sz="3200" dirty="0" err="1" smtClean="0"/>
                        <a:t>ách</a:t>
                      </a:r>
                      <a:endParaRPr lang="cs-CZ" sz="3200" dirty="0" smtClean="0"/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na ručičkách </a:t>
                      </a:r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rukách,nohách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78" y="228600"/>
            <a:ext cx="8686800" cy="1184176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RUCE, NOH</a:t>
            </a:r>
            <a:r>
              <a:rPr lang="cs-CZ" sz="4400" u="sng" dirty="0" smtClean="0">
                <a:solidFill>
                  <a:srgbClr val="FF0000"/>
                </a:solidFill>
              </a:rPr>
              <a:t>Y</a:t>
            </a:r>
            <a:endParaRPr lang="cs-CZ" sz="44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3107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vislý svitek 2"/>
          <p:cNvSpPr/>
          <p:nvPr/>
        </p:nvSpPr>
        <p:spPr>
          <a:xfrm rot="21153358">
            <a:off x="87195" y="1541345"/>
            <a:ext cx="4446418" cy="4422104"/>
          </a:xfrm>
          <a:prstGeom prst="verticalScroll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flipH="1">
            <a:off x="550945" y="404664"/>
            <a:ext cx="385921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>
                <a:solidFill>
                  <a:srgbClr val="FF0000"/>
                </a:solidFill>
              </a:rPr>
              <a:t>ČÁST TĚLA</a:t>
            </a:r>
          </a:p>
        </p:txBody>
      </p:sp>
      <p:sp>
        <p:nvSpPr>
          <p:cNvPr id="5" name="Ovál 4"/>
          <p:cNvSpPr/>
          <p:nvPr/>
        </p:nvSpPr>
        <p:spPr>
          <a:xfrm rot="20541760">
            <a:off x="486191" y="2140148"/>
            <a:ext cx="2204846" cy="141577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2.PÁD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bez rukou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 rot="1051444">
            <a:off x="1914106" y="3267562"/>
            <a:ext cx="2223848" cy="129848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7.PÁD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 rukama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20082667">
            <a:off x="825622" y="4422176"/>
            <a:ext cx="2016224" cy="13146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6.PÁD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na rukou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Svislý svitek 10"/>
          <p:cNvSpPr/>
          <p:nvPr/>
        </p:nvSpPr>
        <p:spPr>
          <a:xfrm rot="490048">
            <a:off x="4401318" y="1656876"/>
            <a:ext cx="4446418" cy="4422104"/>
          </a:xfrm>
          <a:prstGeom prst="verticalScroll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20541760">
            <a:off x="5130865" y="1996715"/>
            <a:ext cx="2016224" cy="1485139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2.PÁD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bez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ručiček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20705452">
            <a:off x="6125313" y="3034002"/>
            <a:ext cx="2398761" cy="164534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7.PÁD</a:t>
            </a:r>
          </a:p>
          <a:p>
            <a:pPr algn="ctr"/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s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ručičkami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 rot="21304769">
            <a:off x="4682813" y="4469993"/>
            <a:ext cx="2440108" cy="1427929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6.PÁD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na ručičkách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186258" y="339281"/>
            <a:ext cx="317875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PŘENESENÝ VÝZNAM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1653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>
                <a:solidFill>
                  <a:srgbClr val="FF0000"/>
                </a:solidFill>
              </a:rPr>
              <a:t>DOPLŇ SPRÁVNÝ TVAR MNOŽNÉHO ČÍSLA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Stál </a:t>
            </a:r>
            <a:r>
              <a:rPr lang="cs-CZ" dirty="0"/>
              <a:t>pevně na  (obě </a:t>
            </a:r>
            <a:r>
              <a:rPr lang="cs-CZ" dirty="0" smtClean="0"/>
              <a:t>nohy).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na obou nohou</a:t>
            </a:r>
          </a:p>
          <a:p>
            <a:r>
              <a:rPr lang="cs-CZ" dirty="0" smtClean="0"/>
              <a:t>Lavice stála jen na (tři nohy).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na třech nohách</a:t>
            </a:r>
          </a:p>
          <a:p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dirty="0" smtClean="0"/>
              <a:t>kůlně </a:t>
            </a:r>
            <a:r>
              <a:rPr lang="cs-CZ" dirty="0"/>
              <a:t>byl starý stůl bez dvou (noha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bez noh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Pes mi ležel u (noha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u nohou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 Nohy se mu podlomily v (koleno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 kolenou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7190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15616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Ostatní </a:t>
            </a:r>
            <a:r>
              <a:rPr lang="cs-CZ" sz="4400" b="1" u="sng" dirty="0">
                <a:solidFill>
                  <a:srgbClr val="FF0000"/>
                </a:solidFill>
              </a:rPr>
              <a:t>pod. jména označující párové části </a:t>
            </a:r>
            <a:r>
              <a:rPr lang="cs-CZ" sz="4400" b="1" u="sng" dirty="0" smtClean="0">
                <a:solidFill>
                  <a:srgbClr val="FF0000"/>
                </a:solidFill>
              </a:rPr>
              <a:t>těla</a:t>
            </a:r>
            <a:endParaRPr lang="cs-CZ" sz="44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2736304" cy="344321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sz="5800" dirty="0" smtClean="0"/>
              <a:t> </a:t>
            </a:r>
            <a:r>
              <a:rPr lang="cs-CZ" sz="5200" dirty="0" smtClean="0"/>
              <a:t>kolena</a:t>
            </a:r>
          </a:p>
          <a:p>
            <a:pPr>
              <a:buFont typeface="Wingdings" pitchFamily="2" charset="2"/>
              <a:buChar char="ü"/>
            </a:pPr>
            <a:r>
              <a:rPr lang="cs-CZ" sz="5200" dirty="0" smtClean="0"/>
              <a:t> ramena</a:t>
            </a:r>
          </a:p>
          <a:p>
            <a:pPr>
              <a:buFont typeface="Wingdings" pitchFamily="2" charset="2"/>
              <a:buChar char="ü"/>
            </a:pPr>
            <a:r>
              <a:rPr lang="cs-CZ" sz="5200" dirty="0" smtClean="0"/>
              <a:t> prsa</a:t>
            </a:r>
          </a:p>
          <a:p>
            <a:pPr>
              <a:buFont typeface="Wingdings" pitchFamily="2" charset="2"/>
              <a:buChar char="ü"/>
            </a:pPr>
            <a:r>
              <a:rPr lang="cs-CZ" sz="5200" dirty="0" smtClean="0"/>
              <a:t> paže</a:t>
            </a:r>
          </a:p>
          <a:p>
            <a:pPr>
              <a:buFont typeface="Wingdings" pitchFamily="2" charset="2"/>
              <a:buChar char="ü"/>
            </a:pPr>
            <a:r>
              <a:rPr lang="cs-CZ" sz="5200" dirty="0" smtClean="0"/>
              <a:t>kyčle</a:t>
            </a:r>
            <a:endParaRPr lang="cs-CZ" sz="5200" dirty="0"/>
          </a:p>
        </p:txBody>
      </p:sp>
      <p:sp>
        <p:nvSpPr>
          <p:cNvPr id="5" name="Obdélník 4"/>
          <p:cNvSpPr/>
          <p:nvPr/>
        </p:nvSpPr>
        <p:spPr>
          <a:xfrm>
            <a:off x="4211960" y="620688"/>
            <a:ext cx="4392488" cy="63709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5400" b="1" u="sng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</a:t>
            </a:r>
            <a:r>
              <a:rPr lang="cs-CZ" sz="32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               </a:t>
            </a:r>
            <a:endParaRPr lang="cs-CZ" sz="32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endParaRPr lang="cs-CZ" sz="6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koleny</a:t>
            </a:r>
            <a:endParaRPr lang="cs-CZ" sz="4800" b="1" u="sng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48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rameny</a:t>
            </a:r>
            <a:endParaRPr lang="cs-CZ" sz="4800" b="1" u="sng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prsy</a:t>
            </a:r>
            <a:endParaRPr lang="cs-CZ" sz="4800" b="1" u="sng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48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pažemi</a:t>
            </a:r>
          </a:p>
          <a:p>
            <a:pPr algn="ctr"/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kyčlemi</a:t>
            </a:r>
            <a:endParaRPr lang="cs-CZ" sz="4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Steidlová\AppData\Local\Microsoft\Windows\Temporary Internet Files\Content.IE5\BQS4BIKV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14618"/>
            <a:ext cx="1618844" cy="38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24799" y="1816035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7. Pád – podle svých vzorů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1626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DOPLŇ SPRÁVNÝ TVAR MNOŽNÉHO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Tok </a:t>
            </a:r>
            <a:r>
              <a:rPr lang="cs-CZ" dirty="0"/>
              <a:t>řeky se rozdvojuje do (dvě ramena).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do dvou ramen</a:t>
            </a:r>
          </a:p>
          <a:p>
            <a:r>
              <a:rPr lang="cs-CZ" dirty="0" smtClean="0"/>
              <a:t>Na  </a:t>
            </a:r>
            <a:r>
              <a:rPr lang="cs-CZ" dirty="0"/>
              <a:t>(kolena) bys mohl tomu člověku děkovat.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na kolenou</a:t>
            </a:r>
          </a:p>
          <a:p>
            <a:r>
              <a:rPr lang="cs-CZ" dirty="0" smtClean="0"/>
              <a:t>Ze </a:t>
            </a:r>
            <a:r>
              <a:rPr lang="cs-CZ" dirty="0"/>
              <a:t>špatně  připojených (kolena) vodovodních </a:t>
            </a:r>
            <a:r>
              <a:rPr lang="cs-CZ" dirty="0" smtClean="0"/>
              <a:t>rour </a:t>
            </a:r>
            <a:r>
              <a:rPr lang="cs-CZ" dirty="0"/>
              <a:t>unikala voda.  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 kolen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Musel jít na operaci s (obě kyčle).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 oběma kyčlemi</a:t>
            </a:r>
          </a:p>
          <a:p>
            <a:r>
              <a:rPr lang="cs-CZ" dirty="0" smtClean="0"/>
              <a:t>Cvičenci </a:t>
            </a:r>
            <a:r>
              <a:rPr lang="cs-CZ" dirty="0"/>
              <a:t>kroužili (obě paže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oběma pažemi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9171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27584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002060"/>
                </a:solidFill>
              </a:rPr>
              <a:t>DALŠÍ MOŽNÉ VĚTY NA PROCVIČENÍ</a:t>
            </a:r>
            <a:r>
              <a:rPr lang="cs-CZ" u="sng" dirty="0" smtClean="0">
                <a:solidFill>
                  <a:srgbClr val="FF0000"/>
                </a:solidFill>
              </a:rPr>
              <a:t/>
            </a:r>
            <a:br>
              <a:rPr lang="cs-CZ" u="sng" dirty="0" smtClean="0">
                <a:solidFill>
                  <a:srgbClr val="FF0000"/>
                </a:solidFill>
              </a:rPr>
            </a:br>
            <a:r>
              <a:rPr lang="cs-CZ" u="sng" dirty="0" smtClean="0">
                <a:solidFill>
                  <a:srgbClr val="FF0000"/>
                </a:solidFill>
              </a:rPr>
              <a:t>DOPLŇ </a:t>
            </a:r>
            <a:r>
              <a:rPr lang="cs-CZ" u="sng" dirty="0">
                <a:solidFill>
                  <a:srgbClr val="FF0000"/>
                </a:solidFill>
              </a:rPr>
              <a:t>SPRÁVNÝ TVAR MNOŽNÉHO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96855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Líbí se mi dívky s (dlouhá štíhlá noha)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Za (bosé nohy) děvčat se v běhu jen prášilo.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Odevzdej  to pouze  </a:t>
            </a:r>
            <a:r>
              <a:rPr lang="cs-CZ" dirty="0"/>
              <a:t>do (ruce) ředitele.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 koutě stál stolek s (tři titěrné nožky).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Pocítil </a:t>
            </a:r>
            <a:r>
              <a:rPr lang="cs-CZ" dirty="0"/>
              <a:t>jsem  najednou v (obě dvě ruce) i v (obě dvě nohy) novou sílu.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Držel ruku před (oči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Podívala se  na něho (takové udivené oči).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Viděl jsem dívku s (tytéž  modré oči). 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8118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>
                <a:solidFill>
                  <a:srgbClr val="FF0000"/>
                </a:solidFill>
              </a:rPr>
              <a:t>DOPLŇ SPRÁVNÝ TVAR MNOŽNÉHO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5172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Našim </a:t>
            </a:r>
            <a:r>
              <a:rPr lang="cs-CZ" dirty="0"/>
              <a:t>(oko) se naskytla nebývalá podívaná.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 </a:t>
            </a:r>
            <a:r>
              <a:rPr lang="cs-CZ" dirty="0"/>
              <a:t>hrnce  chyběla obě (ucho).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Pozoruje </a:t>
            </a:r>
            <a:r>
              <a:rPr lang="cs-CZ" dirty="0"/>
              <a:t>své okolí (bystré oči).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Stůl  </a:t>
            </a:r>
            <a:r>
              <a:rPr lang="cs-CZ" dirty="0"/>
              <a:t>stojí na (vratké nohy).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Hoši </a:t>
            </a:r>
            <a:r>
              <a:rPr lang="cs-CZ" dirty="0"/>
              <a:t>udupali hořící trávu (bosé nohy).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 </a:t>
            </a:r>
            <a:r>
              <a:rPr lang="cs-CZ" dirty="0"/>
              <a:t>stěny stála stará židle bez (nohy).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Umíte  </a:t>
            </a:r>
            <a:r>
              <a:rPr lang="cs-CZ" dirty="0"/>
              <a:t>chodit po (ruce)?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Chlapec </a:t>
            </a:r>
            <a:r>
              <a:rPr lang="cs-CZ" dirty="0"/>
              <a:t>pozoroval psa (vystrašená očička) a (obě  ručky) se držel maminky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Použil síť s (velké oko).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1186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Líbí </a:t>
            </a:r>
            <a:r>
              <a:rPr lang="cs-CZ" dirty="0"/>
              <a:t>se mi dívky </a:t>
            </a:r>
            <a:r>
              <a:rPr lang="cs-CZ" dirty="0">
                <a:solidFill>
                  <a:srgbClr val="FF0000"/>
                </a:solidFill>
              </a:rPr>
              <a:t>s </a:t>
            </a:r>
            <a:r>
              <a:rPr lang="cs-CZ" dirty="0" smtClean="0">
                <a:solidFill>
                  <a:srgbClr val="FF0000"/>
                </a:solidFill>
              </a:rPr>
              <a:t>dlouhýma štíhlýma nohama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rgbClr val="FF0000"/>
                </a:solidFill>
              </a:rPr>
              <a:t>Za </a:t>
            </a:r>
            <a:r>
              <a:rPr lang="cs-CZ" dirty="0" smtClean="0">
                <a:solidFill>
                  <a:srgbClr val="FF0000"/>
                </a:solidFill>
              </a:rPr>
              <a:t>bosýma nohama </a:t>
            </a:r>
            <a:r>
              <a:rPr lang="cs-CZ" dirty="0"/>
              <a:t>děvčat se v běhu jen prášilo.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Odevzdej  to pouze  </a:t>
            </a:r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rgbClr val="FF0000"/>
                </a:solidFill>
              </a:rPr>
              <a:t>rukou </a:t>
            </a:r>
            <a:r>
              <a:rPr lang="cs-CZ" dirty="0"/>
              <a:t>ředitele.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 koutě stál stolek </a:t>
            </a:r>
            <a:r>
              <a:rPr lang="cs-CZ" dirty="0">
                <a:solidFill>
                  <a:srgbClr val="FF0000"/>
                </a:solidFill>
              </a:rPr>
              <a:t>s </a:t>
            </a:r>
            <a:r>
              <a:rPr lang="cs-CZ" dirty="0" smtClean="0">
                <a:solidFill>
                  <a:srgbClr val="FF0000"/>
                </a:solidFill>
              </a:rPr>
              <a:t>třemi titěrnými nožkami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Pocítil </a:t>
            </a:r>
            <a:r>
              <a:rPr lang="cs-CZ" dirty="0"/>
              <a:t>jsem  najednou </a:t>
            </a:r>
            <a:r>
              <a:rPr lang="cs-CZ" dirty="0">
                <a:solidFill>
                  <a:srgbClr val="FF0000"/>
                </a:solidFill>
              </a:rPr>
              <a:t>v </a:t>
            </a:r>
            <a:r>
              <a:rPr lang="cs-CZ" dirty="0" smtClean="0">
                <a:solidFill>
                  <a:srgbClr val="FF0000"/>
                </a:solidFill>
              </a:rPr>
              <a:t>obou dvou rukou </a:t>
            </a:r>
            <a:r>
              <a:rPr lang="cs-CZ" dirty="0">
                <a:solidFill>
                  <a:srgbClr val="FF0000"/>
                </a:solidFill>
              </a:rPr>
              <a:t>i v </a:t>
            </a:r>
            <a:r>
              <a:rPr lang="cs-CZ" dirty="0" smtClean="0">
                <a:solidFill>
                  <a:srgbClr val="FF0000"/>
                </a:solidFill>
              </a:rPr>
              <a:t>obou dvou nohách </a:t>
            </a:r>
            <a:r>
              <a:rPr lang="cs-CZ" dirty="0">
                <a:solidFill>
                  <a:srgbClr val="FF0000"/>
                </a:solidFill>
              </a:rPr>
              <a:t>novou sílu.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Držel ruku </a:t>
            </a:r>
            <a:r>
              <a:rPr lang="cs-CZ" dirty="0">
                <a:solidFill>
                  <a:srgbClr val="FF0000"/>
                </a:solidFill>
              </a:rPr>
              <a:t>před </a:t>
            </a:r>
            <a:r>
              <a:rPr lang="cs-CZ" dirty="0" smtClean="0">
                <a:solidFill>
                  <a:srgbClr val="FF0000"/>
                </a:solidFill>
              </a:rPr>
              <a:t>očima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Podívala se  na něho </a:t>
            </a:r>
            <a:r>
              <a:rPr lang="cs-CZ" dirty="0" smtClean="0">
                <a:solidFill>
                  <a:srgbClr val="FF0000"/>
                </a:solidFill>
              </a:rPr>
              <a:t>takovýma udivenýma očima</a:t>
            </a:r>
            <a:r>
              <a:rPr lang="cs-CZ" dirty="0" smtClean="0"/>
              <a:t>. 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Viděl jsem dívku </a:t>
            </a:r>
            <a:r>
              <a:rPr lang="cs-CZ" dirty="0">
                <a:solidFill>
                  <a:srgbClr val="FF0000"/>
                </a:solidFill>
              </a:rPr>
              <a:t>s </a:t>
            </a:r>
            <a:r>
              <a:rPr lang="cs-CZ" dirty="0" smtClean="0">
                <a:solidFill>
                  <a:srgbClr val="FF0000"/>
                </a:solidFill>
              </a:rPr>
              <a:t>týmiž  modrýma očima</a:t>
            </a:r>
            <a:r>
              <a:rPr lang="cs-CZ" dirty="0" smtClean="0"/>
              <a:t>. 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445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34400" cy="525658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Našim </a:t>
            </a:r>
            <a:r>
              <a:rPr lang="cs-CZ" dirty="0" smtClean="0">
                <a:solidFill>
                  <a:srgbClr val="FF0000"/>
                </a:solidFill>
              </a:rPr>
              <a:t>očím</a:t>
            </a:r>
            <a:r>
              <a:rPr lang="cs-CZ" dirty="0" smtClean="0"/>
              <a:t> </a:t>
            </a:r>
            <a:r>
              <a:rPr lang="cs-CZ" dirty="0"/>
              <a:t>se naskytla nebývalá podívaná. </a:t>
            </a:r>
            <a:endParaRPr lang="cs-CZ" dirty="0" smtClean="0"/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 </a:t>
            </a:r>
            <a:r>
              <a:rPr lang="cs-CZ" dirty="0"/>
              <a:t>hrnce  chyběla </a:t>
            </a:r>
            <a:r>
              <a:rPr lang="cs-CZ" dirty="0">
                <a:solidFill>
                  <a:srgbClr val="FF0000"/>
                </a:solidFill>
              </a:rPr>
              <a:t>obě </a:t>
            </a:r>
            <a:r>
              <a:rPr lang="cs-CZ" dirty="0" smtClean="0">
                <a:solidFill>
                  <a:srgbClr val="FF0000"/>
                </a:solidFill>
              </a:rPr>
              <a:t>ucha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Pozoruje </a:t>
            </a:r>
            <a:r>
              <a:rPr lang="cs-CZ" dirty="0"/>
              <a:t>své okolí </a:t>
            </a:r>
            <a:r>
              <a:rPr lang="cs-CZ" dirty="0" smtClean="0">
                <a:solidFill>
                  <a:srgbClr val="FF0000"/>
                </a:solidFill>
              </a:rPr>
              <a:t>bystrýma očima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Stůl  </a:t>
            </a:r>
            <a:r>
              <a:rPr lang="cs-CZ" dirty="0"/>
              <a:t>stojí </a:t>
            </a:r>
            <a:r>
              <a:rPr lang="cs-CZ" dirty="0">
                <a:solidFill>
                  <a:srgbClr val="FF0000"/>
                </a:solidFill>
              </a:rPr>
              <a:t>na </a:t>
            </a:r>
            <a:r>
              <a:rPr lang="cs-CZ" dirty="0" smtClean="0">
                <a:solidFill>
                  <a:srgbClr val="FF0000"/>
                </a:solidFill>
              </a:rPr>
              <a:t>vratkých nohách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Hoši </a:t>
            </a:r>
            <a:r>
              <a:rPr lang="cs-CZ" dirty="0"/>
              <a:t>udupali hořící trávu </a:t>
            </a:r>
            <a:r>
              <a:rPr lang="cs-CZ" dirty="0" smtClean="0">
                <a:solidFill>
                  <a:srgbClr val="FF0000"/>
                </a:solidFill>
              </a:rPr>
              <a:t>bosýma nohama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 </a:t>
            </a:r>
            <a:r>
              <a:rPr lang="cs-CZ" dirty="0"/>
              <a:t>stěny stála stará židle </a:t>
            </a:r>
            <a:r>
              <a:rPr lang="cs-CZ" dirty="0">
                <a:solidFill>
                  <a:srgbClr val="FF0000"/>
                </a:solidFill>
              </a:rPr>
              <a:t>bez </a:t>
            </a:r>
            <a:r>
              <a:rPr lang="cs-CZ" dirty="0" smtClean="0">
                <a:solidFill>
                  <a:srgbClr val="FF0000"/>
                </a:solidFill>
              </a:rPr>
              <a:t>noh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Umíte  </a:t>
            </a:r>
            <a:r>
              <a:rPr lang="cs-CZ" dirty="0"/>
              <a:t>chodit </a:t>
            </a:r>
            <a:r>
              <a:rPr lang="cs-CZ" dirty="0">
                <a:solidFill>
                  <a:srgbClr val="FF0000"/>
                </a:solidFill>
              </a:rPr>
              <a:t>po </a:t>
            </a:r>
            <a:r>
              <a:rPr lang="cs-CZ" dirty="0" smtClean="0">
                <a:solidFill>
                  <a:srgbClr val="FF0000"/>
                </a:solidFill>
              </a:rPr>
              <a:t>rukou</a:t>
            </a:r>
            <a:r>
              <a:rPr lang="cs-CZ" dirty="0" smtClean="0"/>
              <a:t>? 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Chlapec </a:t>
            </a:r>
            <a:r>
              <a:rPr lang="cs-CZ" dirty="0"/>
              <a:t>pozoroval psa </a:t>
            </a:r>
            <a:r>
              <a:rPr lang="cs-CZ" dirty="0" smtClean="0">
                <a:solidFill>
                  <a:srgbClr val="FF0000"/>
                </a:solidFill>
              </a:rPr>
              <a:t>vystrašenýma očičkama </a:t>
            </a:r>
            <a:r>
              <a:rPr lang="cs-CZ" dirty="0"/>
              <a:t>a </a:t>
            </a:r>
            <a:r>
              <a:rPr lang="cs-CZ" dirty="0" smtClean="0">
                <a:solidFill>
                  <a:srgbClr val="FF0000"/>
                </a:solidFill>
              </a:rPr>
              <a:t>oběma  ručkama </a:t>
            </a:r>
            <a:r>
              <a:rPr lang="cs-CZ" dirty="0"/>
              <a:t>se držel maminky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 startAt="9"/>
            </a:pPr>
            <a:r>
              <a:rPr lang="cs-CZ" dirty="0" smtClean="0"/>
              <a:t>Použil síť </a:t>
            </a:r>
            <a:r>
              <a:rPr lang="cs-CZ" dirty="0" smtClean="0">
                <a:solidFill>
                  <a:srgbClr val="FF0000"/>
                </a:solidFill>
              </a:rPr>
              <a:t>s velkými oky. </a:t>
            </a:r>
          </a:p>
          <a:p>
            <a:pPr marL="514350" indent="-514350">
              <a:buFont typeface="+mj-lt"/>
              <a:buAutoNum type="arabicParenR" startAt="9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3405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7920880" cy="3987805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998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5520</TotalTime>
  <Words>859</Words>
  <Application>Microsoft Office PowerPoint</Application>
  <PresentationFormat>Předvádění na obrazovce (4:3)</PresentationFormat>
  <Paragraphs>182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Anotace</vt:lpstr>
      <vt:lpstr>PODSTATNÁ JMÉNA</vt:lpstr>
      <vt:lpstr>Část lidského, zvířecího těla množné číslo</vt:lpstr>
      <vt:lpstr>ZAKONČENÍ –MA PŘEBÍRAJÍ  I PŘÍVLASTKY </vt:lpstr>
      <vt:lpstr>PŘENESENÝ VÝZNAM = NEOZNAČUJE ČÁST TĚLA</vt:lpstr>
      <vt:lpstr>PŘÍKLADY VĚT</vt:lpstr>
      <vt:lpstr>DOPLŇ SPRÁVNÝ TVAR MNOŽNÉHO ČÍSLA</vt:lpstr>
      <vt:lpstr>RUCE, NOHY</vt:lpstr>
      <vt:lpstr>Prezentace aplikace PowerPoint</vt:lpstr>
      <vt:lpstr>DOPLŇ SPRÁVNÝ TVAR MNOŽNÉHO ČÍSLA</vt:lpstr>
      <vt:lpstr>Ostatní pod. jména označující párové části těla</vt:lpstr>
      <vt:lpstr>DOPLŇ SPRÁVNÝ TVAR MNOŽNÉHO ČÍSLA</vt:lpstr>
      <vt:lpstr>DALŠÍ MOŽNÉ VĚTY NA PROCVIČENÍ DOPLŇ SPRÁVNÝ TVAR MNOŽNÉHO ČÍSLA</vt:lpstr>
      <vt:lpstr>DOPLŇ SPRÁVNÝ TVAR MNOŽNÉHO ČÍSLA</vt:lpstr>
      <vt:lpstr>ŘEŠENÍ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Steidlová</dc:creator>
  <cp:lastModifiedBy>Steidlová</cp:lastModifiedBy>
  <cp:revision>31</cp:revision>
  <dcterms:created xsi:type="dcterms:W3CDTF">2012-07-16T19:04:43Z</dcterms:created>
  <dcterms:modified xsi:type="dcterms:W3CDTF">2012-09-01T15:17:22Z</dcterms:modified>
</cp:coreProperties>
</file>