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56" r:id="rId4"/>
    <p:sldId id="258" r:id="rId5"/>
    <p:sldId id="259" r:id="rId6"/>
    <p:sldId id="260" r:id="rId7"/>
    <p:sldId id="261" r:id="rId8"/>
    <p:sldId id="263" r:id="rId9"/>
    <p:sldId id="266" r:id="rId10"/>
    <p:sldId id="269" r:id="rId11"/>
    <p:sldId id="264" r:id="rId12"/>
    <p:sldId id="265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Vendula </a:t>
          </a:r>
          <a:r>
            <a:rPr lang="cs-CZ" dirty="0" err="1" smtClean="0"/>
            <a:t>Steidlová</a:t>
          </a:r>
          <a:r>
            <a:rPr lang="cs-CZ" dirty="0" smtClean="0"/>
            <a:t>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VY_32_INOVACE_05_PPRAVOPIS PŘÍPONY -OVI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 smtClean="0"/>
            <a:t>Téma: PRAVOPIS PŘÍPONY -OVI 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 smtClean="0"/>
            <a:t>Sada:  ČESKÝ JAZYK 9.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6E94DB0-93AD-4CFF-AC1E-D09A3449EE18}" type="presOf" srcId="{FBBFC3EA-9D9D-4F3A-BEA6-9C2C0E46BF20}" destId="{832BF48F-0145-4429-9E02-8FCA946CCE9E}" srcOrd="1" destOrd="0" presId="urn:microsoft.com/office/officeart/2005/8/layout/target3"/>
    <dgm:cxn modelId="{A331A6A0-9E7C-47AF-8817-686DF006315B}" type="presOf" srcId="{FBBFC3EA-9D9D-4F3A-BEA6-9C2C0E46BF20}" destId="{643EA938-EDE0-4533-ACCC-D2BD6F3A527C}" srcOrd="0" destOrd="0" presId="urn:microsoft.com/office/officeart/2005/8/layout/target3"/>
    <dgm:cxn modelId="{7DDF7107-F2F7-4F6D-8825-9F85E488EF06}" type="presOf" srcId="{445C7998-7549-48B0-BD68-D4F0167F02E5}" destId="{BC35EE03-4121-4EF9-923D-7CB6D30D358D}" srcOrd="0" destOrd="0" presId="urn:microsoft.com/office/officeart/2005/8/layout/target3"/>
    <dgm:cxn modelId="{607123BF-B540-417F-B8F5-AA495D143E35}" type="presOf" srcId="{EBC41103-E2E5-4D48-9B4B-425520D3D098}" destId="{50C2F88D-8688-44C2-A854-691F34009D3B}" srcOrd="0" destOrd="0" presId="urn:microsoft.com/office/officeart/2005/8/layout/target3"/>
    <dgm:cxn modelId="{00F59A6E-6801-409A-A0D2-9786E8FEF917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618024CE-6581-482E-9AAD-A03092441569}" type="presOf" srcId="{C73C7642-F245-4585-8F88-243F9FAEF6CA}" destId="{AA41A67C-3D3F-4AE9-9E0F-5D7F7BB2E741}" srcOrd="1" destOrd="0" presId="urn:microsoft.com/office/officeart/2005/8/layout/target3"/>
    <dgm:cxn modelId="{F6FF13E6-E4DF-40A2-BAC8-64E54FA20AFF}" type="presOf" srcId="{DAEA276B-ECF9-46F6-A7D3-4693B2D32BC4}" destId="{CDED6FE3-AD8F-4ACC-B6B8-710EDDD97598}" srcOrd="0" destOrd="0" presId="urn:microsoft.com/office/officeart/2005/8/layout/target3"/>
    <dgm:cxn modelId="{B43403F5-8BBE-49BC-9B51-A742CF41CC6F}" type="presOf" srcId="{EBC41103-E2E5-4D48-9B4B-425520D3D098}" destId="{F969C235-9271-4D34-B740-D627A121CAD0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C707AFF-22B2-4A2B-AB74-3340904DC492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BBDA5EE-1032-4D8E-8178-7E3EFC26C669}" type="presOf" srcId="{39F8B381-5807-488E-AC22-73DD4140ED4A}" destId="{71045F8C-00FA-488E-A7BD-E2E6753D979D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E3B2B86-1CD3-4144-8CA9-031DC59243BF}" type="presOf" srcId="{019433A1-1324-4DE1-9E6F-32B851095F74}" destId="{E7297F21-D4FD-4A41-AE58-814D01A6B5E7}" srcOrd="1" destOrd="0" presId="urn:microsoft.com/office/officeart/2005/8/layout/target3"/>
    <dgm:cxn modelId="{8AB5153B-4141-4AAA-8845-B1B35DD95BDB}" type="presOf" srcId="{C73C7642-F245-4585-8F88-243F9FAEF6CA}" destId="{97289DF2-90F4-4EC2-A9FC-633B00BAB610}" srcOrd="0" destOrd="0" presId="urn:microsoft.com/office/officeart/2005/8/layout/target3"/>
    <dgm:cxn modelId="{BB3FF31C-686F-4E80-AF08-16BEDB7DF291}" type="presOf" srcId="{DAEA276B-ECF9-46F6-A7D3-4693B2D32BC4}" destId="{F69A1436-182C-465B-AD7F-FE48E0C090C1}" srcOrd="1" destOrd="0" presId="urn:microsoft.com/office/officeart/2005/8/layout/target3"/>
    <dgm:cxn modelId="{A8F8E701-2118-4FE6-B70C-4B10118A0DCD}" type="presParOf" srcId="{71045F8C-00FA-488E-A7BD-E2E6753D979D}" destId="{3577EC6B-C980-4F34-8C69-4365E7B8FC8C}" srcOrd="0" destOrd="0" presId="urn:microsoft.com/office/officeart/2005/8/layout/target3"/>
    <dgm:cxn modelId="{CAC8CEB4-16B8-4BBA-9C6C-212B68096744}" type="presParOf" srcId="{71045F8C-00FA-488E-A7BD-E2E6753D979D}" destId="{6940EB87-DC1D-4BC3-9408-9AC2E1FFC039}" srcOrd="1" destOrd="0" presId="urn:microsoft.com/office/officeart/2005/8/layout/target3"/>
    <dgm:cxn modelId="{E14DD8DA-9831-4F86-B607-3F42F6738D5B}" type="presParOf" srcId="{71045F8C-00FA-488E-A7BD-E2E6753D979D}" destId="{BC35EE03-4121-4EF9-923D-7CB6D30D358D}" srcOrd="2" destOrd="0" presId="urn:microsoft.com/office/officeart/2005/8/layout/target3"/>
    <dgm:cxn modelId="{2E4CB625-FC6C-45FB-8FF7-A710DDCD0F2A}" type="presParOf" srcId="{71045F8C-00FA-488E-A7BD-E2E6753D979D}" destId="{C95EEA27-3CBF-4645-A92D-9D8AF5C1CBFC}" srcOrd="3" destOrd="0" presId="urn:microsoft.com/office/officeart/2005/8/layout/target3"/>
    <dgm:cxn modelId="{5FDCB074-E1C5-4852-89EE-06FDBCE2B54E}" type="presParOf" srcId="{71045F8C-00FA-488E-A7BD-E2E6753D979D}" destId="{851BB866-B6AE-4566-893F-4C635BA974FC}" srcOrd="4" destOrd="0" presId="urn:microsoft.com/office/officeart/2005/8/layout/target3"/>
    <dgm:cxn modelId="{A8E6D8DB-D689-4836-8248-274D4373B8D1}" type="presParOf" srcId="{71045F8C-00FA-488E-A7BD-E2E6753D979D}" destId="{643EA938-EDE0-4533-ACCC-D2BD6F3A527C}" srcOrd="5" destOrd="0" presId="urn:microsoft.com/office/officeart/2005/8/layout/target3"/>
    <dgm:cxn modelId="{4687A184-7B3D-4687-BC84-691EF8973212}" type="presParOf" srcId="{71045F8C-00FA-488E-A7BD-E2E6753D979D}" destId="{92F31B18-D66D-4CC7-89B9-378928DE877D}" srcOrd="6" destOrd="0" presId="urn:microsoft.com/office/officeart/2005/8/layout/target3"/>
    <dgm:cxn modelId="{7ECEA455-03F4-4078-A191-F165B67CF6DE}" type="presParOf" srcId="{71045F8C-00FA-488E-A7BD-E2E6753D979D}" destId="{902074E1-B931-4618-97F1-FADBE82E9C3C}" srcOrd="7" destOrd="0" presId="urn:microsoft.com/office/officeart/2005/8/layout/target3"/>
    <dgm:cxn modelId="{CD3AF04B-DE07-4BFF-862B-7342F4518E37}" type="presParOf" srcId="{71045F8C-00FA-488E-A7BD-E2E6753D979D}" destId="{A3817367-F2BC-482F-8832-FA00B51DCCF3}" srcOrd="8" destOrd="0" presId="urn:microsoft.com/office/officeart/2005/8/layout/target3"/>
    <dgm:cxn modelId="{CC649FBF-C11A-401C-86E8-7AEF65C30885}" type="presParOf" srcId="{71045F8C-00FA-488E-A7BD-E2E6753D979D}" destId="{626ABFF6-56C8-4386-B662-68EC364EED9D}" srcOrd="9" destOrd="0" presId="urn:microsoft.com/office/officeart/2005/8/layout/target3"/>
    <dgm:cxn modelId="{0A819E56-9DF6-4B65-AA24-ABB5F8A617B3}" type="presParOf" srcId="{71045F8C-00FA-488E-A7BD-E2E6753D979D}" destId="{6DB11F1C-D028-4800-9625-6611CA9DE6D4}" srcOrd="10" destOrd="0" presId="urn:microsoft.com/office/officeart/2005/8/layout/target3"/>
    <dgm:cxn modelId="{B59C2597-3DF9-4AAA-8870-5634A6CFAFD9}" type="presParOf" srcId="{71045F8C-00FA-488E-A7BD-E2E6753D979D}" destId="{CDED6FE3-AD8F-4ACC-B6B8-710EDDD97598}" srcOrd="11" destOrd="0" presId="urn:microsoft.com/office/officeart/2005/8/layout/target3"/>
    <dgm:cxn modelId="{BA711950-3EF3-477D-ADFE-BB97B91F93DF}" type="presParOf" srcId="{71045F8C-00FA-488E-A7BD-E2E6753D979D}" destId="{397AC6D7-84A6-4150-958F-83C92D9ACF38}" srcOrd="12" destOrd="0" presId="urn:microsoft.com/office/officeart/2005/8/layout/target3"/>
    <dgm:cxn modelId="{63F3DEFB-7560-496E-86D4-9B10644C314A}" type="presParOf" srcId="{71045F8C-00FA-488E-A7BD-E2E6753D979D}" destId="{D7419528-33A6-416D-9E64-B3F7915C5149}" srcOrd="13" destOrd="0" presId="urn:microsoft.com/office/officeart/2005/8/layout/target3"/>
    <dgm:cxn modelId="{D6393FDA-4222-479F-8BB0-548001B4A086}" type="presParOf" srcId="{71045F8C-00FA-488E-A7BD-E2E6753D979D}" destId="{97289DF2-90F4-4EC2-A9FC-633B00BAB610}" srcOrd="14" destOrd="0" presId="urn:microsoft.com/office/officeart/2005/8/layout/target3"/>
    <dgm:cxn modelId="{ECEF681E-B257-4866-9DCE-EDA164A96EE3}" type="presParOf" srcId="{71045F8C-00FA-488E-A7BD-E2E6753D979D}" destId="{234EBA9D-95B4-4C20-A84E-6F65F1085DC6}" srcOrd="15" destOrd="0" presId="urn:microsoft.com/office/officeart/2005/8/layout/target3"/>
    <dgm:cxn modelId="{3D15C74B-1806-4C6B-B57F-67DC6A496CD4}" type="presParOf" srcId="{71045F8C-00FA-488E-A7BD-E2E6753D979D}" destId="{12255512-213F-41DF-90A6-8B4CD74A2B52}" srcOrd="16" destOrd="0" presId="urn:microsoft.com/office/officeart/2005/8/layout/target3"/>
    <dgm:cxn modelId="{4629515E-5C13-4D6D-8AAD-E7A708F4F3B1}" type="presParOf" srcId="{71045F8C-00FA-488E-A7BD-E2E6753D979D}" destId="{50C2F88D-8688-44C2-A854-691F34009D3B}" srcOrd="17" destOrd="0" presId="urn:microsoft.com/office/officeart/2005/8/layout/target3"/>
    <dgm:cxn modelId="{0243DD0B-48E3-476F-AD29-6C8BEED3982A}" type="presParOf" srcId="{71045F8C-00FA-488E-A7BD-E2E6753D979D}" destId="{4D19AB04-24FA-40C2-B203-52AE3D15E171}" srcOrd="18" destOrd="0" presId="urn:microsoft.com/office/officeart/2005/8/layout/target3"/>
    <dgm:cxn modelId="{69397FF1-C720-4694-8C6F-E391FCA36A7D}" type="presParOf" srcId="{71045F8C-00FA-488E-A7BD-E2E6753D979D}" destId="{832BF48F-0145-4429-9E02-8FCA946CCE9E}" srcOrd="19" destOrd="0" presId="urn:microsoft.com/office/officeart/2005/8/layout/target3"/>
    <dgm:cxn modelId="{2E3A29B0-75C2-4E25-8087-8104226CF5EF}" type="presParOf" srcId="{71045F8C-00FA-488E-A7BD-E2E6753D979D}" destId="{E7297F21-D4FD-4A41-AE58-814D01A6B5E7}" srcOrd="20" destOrd="0" presId="urn:microsoft.com/office/officeart/2005/8/layout/target3"/>
    <dgm:cxn modelId="{34653D97-A426-4793-967B-E0847B474EEA}" type="presParOf" srcId="{71045F8C-00FA-488E-A7BD-E2E6753D979D}" destId="{F69A1436-182C-465B-AD7F-FE48E0C090C1}" srcOrd="21" destOrd="0" presId="urn:microsoft.com/office/officeart/2005/8/layout/target3"/>
    <dgm:cxn modelId="{EB06925F-BF4A-43C5-A073-E5CE8019426E}" type="presParOf" srcId="{71045F8C-00FA-488E-A7BD-E2E6753D979D}" destId="{AA41A67C-3D3F-4AE9-9E0F-5D7F7BB2E741}" srcOrd="22" destOrd="0" presId="urn:microsoft.com/office/officeart/2005/8/layout/target3"/>
    <dgm:cxn modelId="{CA46481A-1A76-482B-B993-7462B18935FE}" type="presParOf" srcId="{71045F8C-00FA-488E-A7BD-E2E6753D979D}" destId="{F969C235-9271-4D34-B740-D627A121CAD0}" srcOrd="23" destOrd="0" presId="urn:microsoft.com/office/officeart/2005/8/layout/target3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Název školy</a:t>
          </a:r>
          <a:r>
            <a:rPr lang="cs-CZ" sz="1500" kern="1200" dirty="0" smtClean="0"/>
            <a:t>: Základní škola a mateřská škola  Domažlice, </a:t>
          </a:r>
          <a:r>
            <a:rPr lang="cs-CZ" sz="1500" kern="1200" dirty="0" err="1" smtClean="0"/>
            <a:t>Msgre</a:t>
          </a:r>
          <a:r>
            <a:rPr lang="cs-CZ" sz="1500" kern="1200" dirty="0" smtClean="0"/>
            <a:t> B. Staška 232, příspěvková organizace </a:t>
          </a:r>
          <a:endParaRPr lang="cs-CZ" sz="15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Autor</a:t>
          </a:r>
          <a:r>
            <a:rPr lang="cs-CZ" sz="1500" kern="1200" dirty="0" smtClean="0"/>
            <a:t>:  Mgr. Vendula </a:t>
          </a:r>
          <a:r>
            <a:rPr lang="cs-CZ" sz="1500" kern="1200" dirty="0" err="1" smtClean="0"/>
            <a:t>Steidlová</a:t>
          </a:r>
          <a:r>
            <a:rPr lang="cs-CZ" sz="1500" kern="1200" dirty="0" smtClean="0"/>
            <a:t>   </a:t>
          </a:r>
          <a:endParaRPr lang="cs-CZ" sz="15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Název : </a:t>
          </a:r>
          <a:r>
            <a:rPr lang="cs-CZ" sz="1500" kern="1200" dirty="0" smtClean="0"/>
            <a:t>VY_32_INOVACE_05_PPRAVOPIS PŘÍPONY -OVI</a:t>
          </a:r>
          <a:endParaRPr lang="cs-CZ" sz="15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Sada:  ČESKÝ JAZYK 9. ročník</a:t>
          </a:r>
          <a:endParaRPr lang="cs-CZ" sz="15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 PRAVOPIS PŘÍPONY -OVI  </a:t>
          </a:r>
          <a:endParaRPr lang="cs-CZ" sz="15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Číslo projektu</a:t>
          </a:r>
          <a:r>
            <a:rPr lang="cs-CZ" sz="1500" kern="1200" dirty="0" smtClean="0"/>
            <a:t>: CZ.1.07/1.4.00/21.1437</a:t>
          </a:r>
          <a:endParaRPr lang="cs-CZ" sz="15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9315726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59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70C0"/>
                </a:solidFill>
              </a:rPr>
              <a:t>Anotace</a:t>
            </a:r>
            <a:endParaRPr lang="cs-CZ" dirty="0">
              <a:solidFill>
                <a:srgbClr val="0070C0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533709"/>
              </p:ext>
            </p:extLst>
          </p:nvPr>
        </p:nvGraphicFramePr>
        <p:xfrm>
          <a:off x="1043608" y="1700808"/>
          <a:ext cx="7416824" cy="294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  <a:gridCol w="460851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na inter.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Inter. tabule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/Inovace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Shrnutí pravidel psaní přípony –</a:t>
                      </a:r>
                      <a:r>
                        <a:rPr lang="cs-CZ" dirty="0" err="1" smtClean="0"/>
                        <a:t>ovi</a:t>
                      </a:r>
                      <a:r>
                        <a:rPr lang="cs-CZ" dirty="0" smtClean="0"/>
                        <a:t> u podstatných jmen a přídavných jmen přivlastňovacích, procvičení pravopisu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Správné řešení  následuje  na snímku </a:t>
                      </a:r>
                    </a:p>
                    <a:p>
                      <a:r>
                        <a:rPr lang="cs-CZ" dirty="0" smtClean="0"/>
                        <a:t>za úkolem.</a:t>
                      </a:r>
                    </a:p>
                    <a:p>
                      <a:r>
                        <a:rPr lang="cs-CZ" dirty="0" smtClean="0"/>
                        <a:t>Prezentace obsahuje animace.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048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908720"/>
            <a:ext cx="7363544" cy="1870447"/>
          </a:xfrm>
        </p:spPr>
        <p:txBody>
          <a:bodyPr>
            <a:noAutofit/>
          </a:bodyPr>
          <a:lstStyle/>
          <a:p>
            <a:pPr algn="ctr"/>
            <a:r>
              <a:rPr lang="cs-CZ" sz="9600" dirty="0" smtClean="0"/>
              <a:t> </a:t>
            </a:r>
            <a:r>
              <a:rPr lang="cs-CZ" sz="9600" b="1" u="sng" dirty="0" smtClean="0">
                <a:solidFill>
                  <a:srgbClr val="00B0F0"/>
                </a:solidFill>
              </a:rPr>
              <a:t>PŘÍPONA</a:t>
            </a:r>
            <a:br>
              <a:rPr lang="cs-CZ" sz="9600" b="1" u="sng" dirty="0" smtClean="0">
                <a:solidFill>
                  <a:srgbClr val="00B0F0"/>
                </a:solidFill>
              </a:rPr>
            </a:br>
            <a:r>
              <a:rPr lang="cs-CZ" sz="9600" b="1" u="sng" dirty="0" smtClean="0">
                <a:solidFill>
                  <a:srgbClr val="00B0F0"/>
                </a:solidFill>
              </a:rPr>
              <a:t>-OVI</a:t>
            </a:r>
            <a:br>
              <a:rPr lang="cs-CZ" sz="9600" b="1" u="sng" dirty="0" smtClean="0">
                <a:solidFill>
                  <a:srgbClr val="00B0F0"/>
                </a:solidFill>
              </a:rPr>
            </a:br>
            <a:r>
              <a:rPr lang="cs-CZ" b="1" dirty="0" smtClean="0">
                <a:solidFill>
                  <a:srgbClr val="00B0F0"/>
                </a:solidFill>
              </a:rPr>
              <a:t>u podstatných a přídavných jmen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5517232"/>
            <a:ext cx="8227640" cy="576064"/>
          </a:xfrm>
        </p:spPr>
        <p:txBody>
          <a:bodyPr>
            <a:norm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1320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4294967295"/>
          </p:nvPr>
        </p:nvSpPr>
        <p:spPr>
          <a:xfrm>
            <a:off x="107504" y="1916113"/>
            <a:ext cx="3904109" cy="47244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72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6600" b="1" u="sng" dirty="0" smtClean="0">
                <a:solidFill>
                  <a:schemeClr val="accent4">
                    <a:lumMod val="50000"/>
                  </a:schemeClr>
                </a:solidFill>
              </a:rPr>
              <a:t>KOMU?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= PODSTATNÉ JMÉNO</a:t>
            </a:r>
            <a:endParaRPr lang="cs-CZ" dirty="0"/>
          </a:p>
          <a:p>
            <a:pPr marL="0" indent="0" algn="ctr">
              <a:buNone/>
            </a:pPr>
            <a:endParaRPr lang="cs-CZ" sz="96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pánovi </a:t>
            </a:r>
          </a:p>
          <a:p>
            <a:pPr algn="ctr"/>
            <a:endParaRPr lang="cs-CZ" dirty="0"/>
          </a:p>
          <a:p>
            <a:pPr algn="ctr"/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4294967295"/>
          </p:nvPr>
        </p:nvSpPr>
        <p:spPr>
          <a:xfrm>
            <a:off x="4800600" y="1844675"/>
            <a:ext cx="4235896" cy="489743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/>
            <a:r>
              <a:rPr lang="cs-CZ" sz="72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6600" b="1" u="sng" dirty="0" smtClean="0">
                <a:solidFill>
                  <a:schemeClr val="accent4">
                    <a:lumMod val="50000"/>
                  </a:schemeClr>
                </a:solidFill>
              </a:rPr>
              <a:t>ČÍ?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= PŘÍDAVNÉ JMÉNO</a:t>
            </a:r>
            <a:endParaRPr lang="cs-CZ" dirty="0" smtClean="0"/>
          </a:p>
          <a:p>
            <a:pPr marL="0" indent="0" algn="ctr">
              <a:buNone/>
            </a:pPr>
            <a:endParaRPr lang="cs-CZ" sz="96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Karlovi kamarádi</a:t>
            </a:r>
            <a:r>
              <a:rPr lang="cs-CZ" sz="96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cs-CZ" sz="9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3" name="Přímá spojnice se šipkou 12"/>
          <p:cNvCxnSpPr/>
          <p:nvPr/>
        </p:nvCxnSpPr>
        <p:spPr>
          <a:xfrm flipH="1">
            <a:off x="2843809" y="1484784"/>
            <a:ext cx="1224135" cy="432048"/>
          </a:xfrm>
          <a:prstGeom prst="straightConnector1">
            <a:avLst/>
          </a:prstGeom>
          <a:ln w="136525" cmpd="sng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5580112" y="1484784"/>
            <a:ext cx="1229135" cy="559102"/>
          </a:xfrm>
          <a:prstGeom prst="straightConnector1">
            <a:avLst/>
          </a:prstGeom>
          <a:ln w="136525" cmpd="sng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7cípá hvězda 29"/>
          <p:cNvSpPr/>
          <p:nvPr/>
        </p:nvSpPr>
        <p:spPr>
          <a:xfrm>
            <a:off x="1187624" y="3789039"/>
            <a:ext cx="2088232" cy="1823523"/>
          </a:xfrm>
          <a:prstGeom prst="star7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FF0000"/>
                </a:solidFill>
              </a:rPr>
              <a:t>-i</a:t>
            </a:r>
          </a:p>
        </p:txBody>
      </p:sp>
      <p:sp>
        <p:nvSpPr>
          <p:cNvPr id="31" name="7cípá hvězda 30"/>
          <p:cNvSpPr/>
          <p:nvPr/>
        </p:nvSpPr>
        <p:spPr>
          <a:xfrm>
            <a:off x="5684890" y="3320337"/>
            <a:ext cx="2547392" cy="2277276"/>
          </a:xfrm>
          <a:prstGeom prst="star7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600" b="1" dirty="0">
                <a:solidFill>
                  <a:srgbClr val="FF0000"/>
                </a:solidFill>
              </a:rPr>
              <a:t>-i,-y</a:t>
            </a:r>
          </a:p>
        </p:txBody>
      </p:sp>
      <p:sp>
        <p:nvSpPr>
          <p:cNvPr id="3" name="Zaoblený obdélník 2"/>
          <p:cNvSpPr/>
          <p:nvPr/>
        </p:nvSpPr>
        <p:spPr>
          <a:xfrm>
            <a:off x="3059832" y="188640"/>
            <a:ext cx="3305053" cy="115212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8000" b="1" i="1" dirty="0">
                <a:solidFill>
                  <a:srgbClr val="FF0000"/>
                </a:solidFill>
              </a:rPr>
              <a:t>- </a:t>
            </a:r>
            <a:r>
              <a:rPr lang="cs-CZ" sz="8000" b="1" dirty="0">
                <a:solidFill>
                  <a:srgbClr val="FF0000"/>
                </a:solidFill>
              </a:rPr>
              <a:t>OVI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275993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96274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   </a:t>
            </a:r>
            <a:endParaRPr lang="cs-CZ" sz="4000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48833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             </a:t>
            </a:r>
            <a:r>
              <a:rPr lang="cs-CZ" sz="2800" dirty="0" smtClean="0">
                <a:solidFill>
                  <a:srgbClr val="FF0000"/>
                </a:solidFill>
              </a:rPr>
              <a:t>komu?</a:t>
            </a:r>
          </a:p>
          <a:p>
            <a:r>
              <a:rPr lang="cs-CZ" dirty="0" smtClean="0"/>
              <a:t>Podej tu knihu </a:t>
            </a:r>
            <a:r>
              <a:rPr lang="cs-CZ" u="sng" dirty="0" smtClean="0"/>
              <a:t>tátovi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     komu?</a:t>
            </a:r>
            <a:r>
              <a:rPr lang="cs-CZ" dirty="0" smtClean="0"/>
              <a:t> </a:t>
            </a:r>
          </a:p>
          <a:p>
            <a:r>
              <a:rPr lang="cs-CZ" u="sng" dirty="0" smtClean="0"/>
              <a:t>Petrovi </a:t>
            </a:r>
            <a:r>
              <a:rPr lang="cs-CZ" dirty="0" smtClean="0"/>
              <a:t>jsem nikdy nevěřil.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                                                  komu?</a:t>
            </a:r>
          </a:p>
          <a:p>
            <a:r>
              <a:rPr lang="cs-CZ" dirty="0" smtClean="0"/>
              <a:t>Gratuloval nejlepšímu </a:t>
            </a:r>
            <a:r>
              <a:rPr lang="cs-CZ" u="sng" dirty="0" smtClean="0"/>
              <a:t>zpěvákovi.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                                              o kom?</a:t>
            </a:r>
          </a:p>
          <a:p>
            <a:r>
              <a:rPr lang="cs-CZ" dirty="0" smtClean="0"/>
              <a:t>Vyprávěli jsme si o </a:t>
            </a:r>
            <a:r>
              <a:rPr lang="cs-CZ" u="sng" dirty="0" smtClean="0"/>
              <a:t>vodníkovi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18" name="Pravá složená závorka 17"/>
          <p:cNvSpPr/>
          <p:nvPr/>
        </p:nvSpPr>
        <p:spPr>
          <a:xfrm rot="10800000" flipH="1" flipV="1">
            <a:off x="6156176" y="1700808"/>
            <a:ext cx="1224136" cy="3960440"/>
          </a:xfrm>
          <a:prstGeom prst="rightBrace">
            <a:avLst>
              <a:gd name="adj1" fmla="val 8333"/>
              <a:gd name="adj2" fmla="val 49644"/>
            </a:avLst>
          </a:prstGeom>
          <a:ln w="1270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6768243" y="2204864"/>
            <a:ext cx="3102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  </a:t>
            </a:r>
            <a:endParaRPr lang="cs-CZ" sz="3600" dirty="0"/>
          </a:p>
        </p:txBody>
      </p:sp>
      <p:sp>
        <p:nvSpPr>
          <p:cNvPr id="4" name="Zaoblený obdélník 3"/>
          <p:cNvSpPr/>
          <p:nvPr/>
        </p:nvSpPr>
        <p:spPr>
          <a:xfrm>
            <a:off x="251520" y="188640"/>
            <a:ext cx="8640960" cy="864096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400" b="1" u="sng" dirty="0">
                <a:solidFill>
                  <a:srgbClr val="FF0000"/>
                </a:solidFill>
              </a:rPr>
              <a:t>- </a:t>
            </a:r>
            <a:r>
              <a:rPr lang="cs-CZ" sz="4400" b="1" u="sng" dirty="0" smtClean="0">
                <a:solidFill>
                  <a:srgbClr val="FF0000"/>
                </a:solidFill>
              </a:rPr>
              <a:t>OVI                PODSTATNÉ JMÉNO </a:t>
            </a:r>
            <a:endParaRPr lang="cs-CZ" sz="4400" b="1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2169662" y="620688"/>
            <a:ext cx="1060260" cy="0"/>
          </a:xfrm>
          <a:prstGeom prst="straightConnector1">
            <a:avLst/>
          </a:prstGeom>
          <a:ln w="1111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aoblený obdélník 6"/>
          <p:cNvSpPr/>
          <p:nvPr/>
        </p:nvSpPr>
        <p:spPr>
          <a:xfrm>
            <a:off x="7531108" y="1952836"/>
            <a:ext cx="1547664" cy="345638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rgbClr val="FF0000"/>
                </a:solidFill>
              </a:rPr>
              <a:t>VŽDY</a:t>
            </a:r>
            <a:endParaRPr lang="cs-CZ" sz="3200" b="1" dirty="0"/>
          </a:p>
          <a:p>
            <a:r>
              <a:rPr lang="cs-CZ" sz="4800" dirty="0" smtClean="0"/>
              <a:t>  </a:t>
            </a:r>
            <a:r>
              <a:rPr lang="cs-CZ" sz="7200" dirty="0">
                <a:solidFill>
                  <a:srgbClr val="FF0000"/>
                </a:solidFill>
              </a:rPr>
              <a:t>-i</a:t>
            </a:r>
            <a:endParaRPr lang="cs-CZ" sz="7200" dirty="0"/>
          </a:p>
          <a:p>
            <a:r>
              <a:rPr lang="cs-CZ" sz="3200" dirty="0"/>
              <a:t> </a:t>
            </a:r>
            <a:r>
              <a:rPr lang="cs-CZ" sz="2400" dirty="0" smtClean="0"/>
              <a:t>/pánovi/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0393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125538"/>
            <a:ext cx="8686800" cy="573246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</a:t>
            </a:r>
            <a:r>
              <a:rPr lang="cs-CZ" dirty="0" smtClean="0">
                <a:solidFill>
                  <a:srgbClr val="FF0000"/>
                </a:solidFill>
              </a:rPr>
              <a:t>čí?</a:t>
            </a:r>
          </a:p>
          <a:p>
            <a:r>
              <a:rPr lang="cs-CZ" dirty="0" smtClean="0"/>
              <a:t>Navštívili mě </a:t>
            </a:r>
            <a:r>
              <a:rPr lang="cs-CZ" u="sng" dirty="0" smtClean="0"/>
              <a:t>Petrov</a:t>
            </a:r>
            <a:r>
              <a:rPr lang="cs-CZ" u="sng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 bratři.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t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bratři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</a:t>
            </a:r>
            <a:r>
              <a:rPr lang="cs-CZ" dirty="0" smtClean="0">
                <a:solidFill>
                  <a:srgbClr val="FF0000"/>
                </a:solidFill>
              </a:rPr>
              <a:t>čí?</a:t>
            </a:r>
          </a:p>
          <a:p>
            <a:r>
              <a:rPr lang="cs-CZ" dirty="0" smtClean="0"/>
              <a:t>Navštívili mě </a:t>
            </a:r>
            <a:r>
              <a:rPr lang="cs-CZ" u="sng" dirty="0" smtClean="0"/>
              <a:t>Petrov</a:t>
            </a:r>
            <a:r>
              <a:rPr lang="cs-CZ" u="sng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sestry.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t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sestry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!! 4.PÁD – Vidím ty Petrovy bratry.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4499992" y="3861048"/>
            <a:ext cx="1627107" cy="9361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394626" y="1484784"/>
            <a:ext cx="1596531" cy="9361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ve tvaru U 10"/>
          <p:cNvSpPr/>
          <p:nvPr/>
        </p:nvSpPr>
        <p:spPr>
          <a:xfrm rot="10800000">
            <a:off x="3851920" y="2780926"/>
            <a:ext cx="1008112" cy="376955"/>
          </a:xfrm>
          <a:prstGeom prst="utur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9" name="Šipka ve tvaru U 28"/>
          <p:cNvSpPr/>
          <p:nvPr/>
        </p:nvSpPr>
        <p:spPr>
          <a:xfrm rot="10800000">
            <a:off x="3851919" y="5191082"/>
            <a:ext cx="839389" cy="376955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43750"/>
              <a:gd name="adj5" fmla="val 71325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62816" y="227437"/>
            <a:ext cx="8856984" cy="864096"/>
          </a:xfrm>
          <a:prstGeom prst="roundRect">
            <a:avLst>
              <a:gd name="adj" fmla="val 32067"/>
            </a:avLst>
          </a:prstGeom>
          <a:ln>
            <a:solidFill>
              <a:schemeClr val="tx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400" b="1" u="sng" dirty="0" smtClean="0">
                <a:solidFill>
                  <a:srgbClr val="FF0000"/>
                </a:solidFill>
              </a:rPr>
              <a:t>- OVI        </a:t>
            </a:r>
            <a:r>
              <a:rPr lang="cs-CZ" sz="4000" b="1" u="sng" dirty="0" smtClean="0">
                <a:solidFill>
                  <a:srgbClr val="FF0000"/>
                </a:solidFill>
              </a:rPr>
              <a:t>PŘÍD. JMÉNO přivlastňovací </a:t>
            </a:r>
            <a:endParaRPr lang="cs-CZ" sz="4000" b="1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1691680" y="620688"/>
            <a:ext cx="864096" cy="0"/>
          </a:xfrm>
          <a:prstGeom prst="straightConnector1">
            <a:avLst/>
          </a:prstGeom>
          <a:ln w="1111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230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DOPLŇ SPRÁVNÉ – I, -Y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60"/>
            <a:ext cx="8884096" cy="5328592"/>
          </a:xfrm>
        </p:spPr>
        <p:txBody>
          <a:bodyPr>
            <a:normAutofit/>
          </a:bodyPr>
          <a:lstStyle/>
          <a:p>
            <a:r>
              <a:rPr lang="cs-CZ" dirty="0" smtClean="0"/>
              <a:t>Líbil se Karlov__ koncert? </a:t>
            </a:r>
          </a:p>
          <a:p>
            <a:r>
              <a:rPr lang="cs-CZ" dirty="0" smtClean="0"/>
              <a:t>Pomáhali jsme </a:t>
            </a:r>
            <a:r>
              <a:rPr lang="cs-CZ" dirty="0" err="1" smtClean="0"/>
              <a:t>dědečkov</a:t>
            </a:r>
            <a:r>
              <a:rPr lang="cs-CZ" dirty="0" smtClean="0"/>
              <a:t>___ zahnat </a:t>
            </a:r>
            <a:r>
              <a:rPr lang="cs-CZ" dirty="0" err="1" smtClean="0"/>
              <a:t>sousedov</a:t>
            </a:r>
            <a:r>
              <a:rPr lang="cs-CZ" dirty="0" smtClean="0"/>
              <a:t>___ slepice. </a:t>
            </a:r>
          </a:p>
          <a:p>
            <a:r>
              <a:rPr lang="cs-CZ" dirty="0" smtClean="0"/>
              <a:t>Dejte Petrov___ všechny Jeníkov___  výkresy.</a:t>
            </a:r>
          </a:p>
          <a:p>
            <a:r>
              <a:rPr lang="cs-CZ" dirty="0" smtClean="0"/>
              <a:t>Recitoval </a:t>
            </a:r>
            <a:r>
              <a:rPr lang="cs-CZ" dirty="0" err="1" smtClean="0"/>
              <a:t>Hrubínov</a:t>
            </a:r>
            <a:r>
              <a:rPr lang="cs-CZ" dirty="0" smtClean="0"/>
              <a:t>___ a </a:t>
            </a:r>
            <a:r>
              <a:rPr lang="cs-CZ" dirty="0" err="1" smtClean="0"/>
              <a:t>Seifertov</a:t>
            </a:r>
            <a:r>
              <a:rPr lang="cs-CZ" dirty="0" smtClean="0"/>
              <a:t>___ verše.</a:t>
            </a:r>
          </a:p>
          <a:p>
            <a:r>
              <a:rPr lang="cs-CZ" dirty="0"/>
              <a:t>Ve středu přivezeme oba </a:t>
            </a:r>
            <a:r>
              <a:rPr lang="cs-CZ" dirty="0" err="1" smtClean="0"/>
              <a:t>Milošov</a:t>
            </a:r>
            <a:r>
              <a:rPr lang="cs-CZ" dirty="0" smtClean="0"/>
              <a:t>___  bratry.</a:t>
            </a:r>
          </a:p>
          <a:p>
            <a:r>
              <a:rPr lang="cs-CZ" dirty="0" smtClean="0"/>
              <a:t>Dali jsme Pavlov___ staré brusle po </a:t>
            </a:r>
            <a:r>
              <a:rPr lang="cs-CZ" dirty="0" err="1" smtClean="0"/>
              <a:t>strýčkov</a:t>
            </a:r>
            <a:r>
              <a:rPr lang="cs-CZ" dirty="0" smtClean="0"/>
              <a:t>___.</a:t>
            </a:r>
          </a:p>
          <a:p>
            <a:r>
              <a:rPr lang="cs-CZ" dirty="0" smtClean="0"/>
              <a:t>Ptali se po vás </a:t>
            </a:r>
            <a:r>
              <a:rPr lang="cs-CZ" dirty="0" err="1" smtClean="0"/>
              <a:t>Novákov</a:t>
            </a:r>
            <a:r>
              <a:rPr lang="cs-CZ" dirty="0" smtClean="0"/>
              <a:t>___ děti.</a:t>
            </a:r>
          </a:p>
          <a:p>
            <a:r>
              <a:rPr lang="cs-CZ" dirty="0" smtClean="0"/>
              <a:t>Zdeňkov___ se zalíbily </a:t>
            </a:r>
            <a:r>
              <a:rPr lang="cs-CZ" dirty="0" err="1" smtClean="0"/>
              <a:t>Foglarov</a:t>
            </a:r>
            <a:r>
              <a:rPr lang="cs-CZ" dirty="0" smtClean="0"/>
              <a:t>___ knihy.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788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12776"/>
            <a:ext cx="8884096" cy="5184576"/>
          </a:xfrm>
        </p:spPr>
        <p:txBody>
          <a:bodyPr>
            <a:normAutofit/>
          </a:bodyPr>
          <a:lstStyle/>
          <a:p>
            <a:r>
              <a:rPr lang="cs-CZ" dirty="0" smtClean="0"/>
              <a:t>Líbil se Karl</a:t>
            </a:r>
            <a:r>
              <a:rPr lang="cs-CZ" dirty="0" smtClean="0">
                <a:solidFill>
                  <a:srgbClr val="FF0000"/>
                </a:solidFill>
              </a:rPr>
              <a:t>ovi</a:t>
            </a:r>
            <a:r>
              <a:rPr lang="cs-CZ" dirty="0" smtClean="0"/>
              <a:t> koncert? </a:t>
            </a:r>
          </a:p>
          <a:p>
            <a:r>
              <a:rPr lang="cs-CZ" dirty="0" smtClean="0"/>
              <a:t>Pomáhali jsme dědečk</a:t>
            </a:r>
            <a:r>
              <a:rPr lang="cs-CZ" dirty="0" smtClean="0">
                <a:solidFill>
                  <a:srgbClr val="FF0000"/>
                </a:solidFill>
              </a:rPr>
              <a:t>ovi</a:t>
            </a:r>
            <a:r>
              <a:rPr lang="cs-CZ" dirty="0" smtClean="0"/>
              <a:t> zahnat soused</a:t>
            </a:r>
            <a:r>
              <a:rPr lang="cs-CZ" dirty="0" smtClean="0">
                <a:solidFill>
                  <a:srgbClr val="FF0000"/>
                </a:solidFill>
              </a:rPr>
              <a:t>ovy </a:t>
            </a:r>
            <a:r>
              <a:rPr lang="cs-CZ" dirty="0" smtClean="0"/>
              <a:t>slepice. </a:t>
            </a:r>
          </a:p>
          <a:p>
            <a:r>
              <a:rPr lang="cs-CZ" dirty="0" smtClean="0"/>
              <a:t>Dejte Petr</a:t>
            </a:r>
            <a:r>
              <a:rPr lang="cs-CZ" dirty="0" smtClean="0">
                <a:solidFill>
                  <a:srgbClr val="FF0000"/>
                </a:solidFill>
              </a:rPr>
              <a:t>ovi</a:t>
            </a:r>
            <a:r>
              <a:rPr lang="cs-CZ" dirty="0" smtClean="0"/>
              <a:t> všechny Jeník</a:t>
            </a:r>
            <a:r>
              <a:rPr lang="cs-CZ" dirty="0" smtClean="0">
                <a:solidFill>
                  <a:srgbClr val="FF0000"/>
                </a:solidFill>
              </a:rPr>
              <a:t>ovy</a:t>
            </a:r>
            <a:r>
              <a:rPr lang="cs-CZ" dirty="0" smtClean="0"/>
              <a:t>  výkresy.</a:t>
            </a:r>
          </a:p>
          <a:p>
            <a:r>
              <a:rPr lang="cs-CZ" dirty="0" smtClean="0"/>
              <a:t>Recitoval Hrubín</a:t>
            </a:r>
            <a:r>
              <a:rPr lang="cs-CZ" dirty="0" smtClean="0">
                <a:solidFill>
                  <a:srgbClr val="FF0000"/>
                </a:solidFill>
              </a:rPr>
              <a:t>ovy</a:t>
            </a:r>
            <a:r>
              <a:rPr lang="cs-CZ" dirty="0" smtClean="0"/>
              <a:t> a Seifert</a:t>
            </a:r>
            <a:r>
              <a:rPr lang="cs-CZ" dirty="0" smtClean="0">
                <a:solidFill>
                  <a:srgbClr val="FF0000"/>
                </a:solidFill>
              </a:rPr>
              <a:t>ovy</a:t>
            </a:r>
            <a:r>
              <a:rPr lang="cs-CZ" dirty="0" smtClean="0"/>
              <a:t> verše.</a:t>
            </a:r>
          </a:p>
          <a:p>
            <a:r>
              <a:rPr lang="cs-CZ" dirty="0" smtClean="0"/>
              <a:t>Ve středu přivezeme oba Miloš</a:t>
            </a:r>
            <a:r>
              <a:rPr lang="cs-CZ" dirty="0" smtClean="0">
                <a:solidFill>
                  <a:srgbClr val="FF0000"/>
                </a:solidFill>
              </a:rPr>
              <a:t>ovy</a:t>
            </a:r>
            <a:r>
              <a:rPr lang="cs-CZ" dirty="0" smtClean="0"/>
              <a:t> bratry.</a:t>
            </a:r>
          </a:p>
          <a:p>
            <a:r>
              <a:rPr lang="cs-CZ" dirty="0" smtClean="0"/>
              <a:t>Dali jsme Pavl</a:t>
            </a:r>
            <a:r>
              <a:rPr lang="cs-CZ" dirty="0" smtClean="0">
                <a:solidFill>
                  <a:srgbClr val="FF0000"/>
                </a:solidFill>
              </a:rPr>
              <a:t>ovi</a:t>
            </a:r>
            <a:r>
              <a:rPr lang="cs-CZ" dirty="0" smtClean="0"/>
              <a:t> staré brusle po strýčk</a:t>
            </a:r>
            <a:r>
              <a:rPr lang="cs-CZ" dirty="0" smtClean="0">
                <a:solidFill>
                  <a:srgbClr val="FF0000"/>
                </a:solidFill>
              </a:rPr>
              <a:t>ovi</a:t>
            </a:r>
            <a:r>
              <a:rPr lang="cs-CZ" dirty="0" smtClean="0"/>
              <a:t>.</a:t>
            </a:r>
          </a:p>
          <a:p>
            <a:r>
              <a:rPr lang="cs-CZ" dirty="0" smtClean="0"/>
              <a:t>Ptali se po vás Novák</a:t>
            </a:r>
            <a:r>
              <a:rPr lang="cs-CZ" dirty="0" smtClean="0">
                <a:solidFill>
                  <a:srgbClr val="FF0000"/>
                </a:solidFill>
              </a:rPr>
              <a:t>ovy</a:t>
            </a:r>
            <a:r>
              <a:rPr lang="cs-CZ" dirty="0" smtClean="0"/>
              <a:t> děti.</a:t>
            </a:r>
          </a:p>
          <a:p>
            <a:r>
              <a:rPr lang="cs-CZ" dirty="0" smtClean="0"/>
              <a:t>Zdeňk</a:t>
            </a:r>
            <a:r>
              <a:rPr lang="cs-CZ" dirty="0" smtClean="0">
                <a:solidFill>
                  <a:srgbClr val="FF0000"/>
                </a:solidFill>
              </a:rPr>
              <a:t>ovi</a:t>
            </a:r>
            <a:r>
              <a:rPr lang="cs-CZ" dirty="0" smtClean="0"/>
              <a:t> se zalíbily Foglar</a:t>
            </a:r>
            <a:r>
              <a:rPr lang="cs-CZ" dirty="0" smtClean="0">
                <a:solidFill>
                  <a:srgbClr val="FF0000"/>
                </a:solidFill>
              </a:rPr>
              <a:t>ovy</a:t>
            </a:r>
            <a:r>
              <a:rPr lang="cs-CZ" dirty="0" smtClean="0"/>
              <a:t> knihy.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534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>
                <a:solidFill>
                  <a:srgbClr val="FF0000"/>
                </a:solidFill>
              </a:rPr>
              <a:t>UTVOŘ MNOŽNÁ ČÍSLA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 smtClean="0"/>
              <a:t>myslivcův pes</a:t>
            </a:r>
          </a:p>
          <a:p>
            <a:r>
              <a:rPr lang="cs-CZ" sz="3600" dirty="0" smtClean="0"/>
              <a:t>sousedovo dítě</a:t>
            </a:r>
          </a:p>
          <a:p>
            <a:r>
              <a:rPr lang="cs-CZ" sz="3600" dirty="0" smtClean="0"/>
              <a:t>Josefova sestra</a:t>
            </a:r>
          </a:p>
          <a:p>
            <a:r>
              <a:rPr lang="cs-CZ" sz="3600" dirty="0" smtClean="0"/>
              <a:t>Nerudova báseň</a:t>
            </a:r>
          </a:p>
          <a:p>
            <a:r>
              <a:rPr lang="cs-CZ" sz="3600" dirty="0" smtClean="0"/>
              <a:t>Vláďův holubník</a:t>
            </a:r>
          </a:p>
          <a:p>
            <a:r>
              <a:rPr lang="cs-CZ" sz="3600" dirty="0" smtClean="0"/>
              <a:t>Jiráskův Psohlavec</a:t>
            </a:r>
          </a:p>
          <a:p>
            <a:r>
              <a:rPr lang="cs-CZ" sz="3600" dirty="0" smtClean="0"/>
              <a:t>Petrovo kolo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12510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/>
              <a:t>myslivcovi psi</a:t>
            </a:r>
          </a:p>
          <a:p>
            <a:r>
              <a:rPr lang="cs-CZ" sz="3600" dirty="0"/>
              <a:t>sousedovy děti</a:t>
            </a:r>
          </a:p>
          <a:p>
            <a:r>
              <a:rPr lang="cs-CZ" sz="3600" dirty="0"/>
              <a:t>Josefovy sestry</a:t>
            </a:r>
          </a:p>
          <a:p>
            <a:r>
              <a:rPr lang="cs-CZ" sz="3600" dirty="0"/>
              <a:t>Nerudovy básně</a:t>
            </a:r>
          </a:p>
          <a:p>
            <a:r>
              <a:rPr lang="cs-CZ" sz="3600" dirty="0"/>
              <a:t>Vláďovy holubníky</a:t>
            </a:r>
          </a:p>
          <a:p>
            <a:r>
              <a:rPr lang="cs-CZ" sz="3600" dirty="0"/>
              <a:t>Jiráskovi Psohlavci</a:t>
            </a:r>
          </a:p>
          <a:p>
            <a:r>
              <a:rPr lang="cs-CZ" sz="3600" dirty="0"/>
              <a:t>Petrova kola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87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>
                <a:solidFill>
                  <a:srgbClr val="FF0000"/>
                </a:solidFill>
              </a:rPr>
              <a:t>OPRAV CHYBY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Navštívili jsme Pavlovy příbuzné.</a:t>
            </a:r>
          </a:p>
          <a:p>
            <a:r>
              <a:rPr lang="cs-CZ" dirty="0" smtClean="0"/>
              <a:t>Milanovy děti se dobře učí. </a:t>
            </a:r>
          </a:p>
          <a:p>
            <a:r>
              <a:rPr lang="cs-CZ" dirty="0" smtClean="0"/>
              <a:t>Děti dělají Milanovy radost.</a:t>
            </a:r>
          </a:p>
          <a:p>
            <a:r>
              <a:rPr lang="cs-CZ" dirty="0" smtClean="0"/>
              <a:t>Zbyňkovy kamarádi k nám přišli na návštěvu.</a:t>
            </a:r>
          </a:p>
          <a:p>
            <a:r>
              <a:rPr lang="cs-CZ" dirty="0" smtClean="0"/>
              <a:t>Navštivte Zbyňkovy kamarády.</a:t>
            </a:r>
          </a:p>
          <a:p>
            <a:r>
              <a:rPr lang="cs-CZ" dirty="0" smtClean="0"/>
              <a:t>Žižkovy bojovníci byli neporazitelní.</a:t>
            </a:r>
          </a:p>
          <a:p>
            <a:r>
              <a:rPr lang="cs-CZ" dirty="0" smtClean="0"/>
              <a:t>Žižkovy bojovníky nikdo neporazil.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98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>
                <a:solidFill>
                  <a:srgbClr val="FF0000"/>
                </a:solidFill>
              </a:rPr>
              <a:t>OPRAV CHYBY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Navštívili jsme Pavlovy příbuzné.</a:t>
            </a:r>
          </a:p>
          <a:p>
            <a:r>
              <a:rPr lang="cs-CZ" dirty="0" smtClean="0"/>
              <a:t>Milanovy děti se dobře učí. </a:t>
            </a:r>
          </a:p>
          <a:p>
            <a:r>
              <a:rPr lang="cs-CZ" dirty="0" smtClean="0"/>
              <a:t>Děti dělají </a:t>
            </a:r>
            <a:r>
              <a:rPr lang="cs-CZ" u="sng" dirty="0" smtClean="0"/>
              <a:t>Milan</a:t>
            </a:r>
            <a:r>
              <a:rPr lang="cs-CZ" u="sng" dirty="0" smtClean="0">
                <a:solidFill>
                  <a:srgbClr val="FF0000"/>
                </a:solidFill>
              </a:rPr>
              <a:t>ovi</a:t>
            </a:r>
            <a:r>
              <a:rPr lang="cs-CZ" dirty="0" smtClean="0"/>
              <a:t> radost.</a:t>
            </a:r>
          </a:p>
          <a:p>
            <a:r>
              <a:rPr lang="cs-CZ" u="sng" dirty="0" smtClean="0"/>
              <a:t>Zbyňk</a:t>
            </a:r>
            <a:r>
              <a:rPr lang="cs-CZ" u="sng" dirty="0" smtClean="0">
                <a:solidFill>
                  <a:srgbClr val="FF0000"/>
                </a:solidFill>
              </a:rPr>
              <a:t>ovi</a:t>
            </a:r>
            <a:r>
              <a:rPr lang="cs-CZ" dirty="0" smtClean="0"/>
              <a:t> kamarádi k nám přišli na návštěvu.</a:t>
            </a:r>
          </a:p>
          <a:p>
            <a:r>
              <a:rPr lang="cs-CZ" dirty="0" smtClean="0"/>
              <a:t>Navštivte Zbyňkovy kamarády.</a:t>
            </a:r>
          </a:p>
          <a:p>
            <a:r>
              <a:rPr lang="cs-CZ" u="sng" dirty="0" smtClean="0"/>
              <a:t>Žižk</a:t>
            </a:r>
            <a:r>
              <a:rPr lang="cs-CZ" u="sng" dirty="0" smtClean="0">
                <a:solidFill>
                  <a:srgbClr val="FF0000"/>
                </a:solidFill>
              </a:rPr>
              <a:t>ovi</a:t>
            </a:r>
            <a:r>
              <a:rPr lang="cs-CZ" dirty="0" smtClean="0"/>
              <a:t> bojovníci byli neporazitelní.</a:t>
            </a:r>
          </a:p>
          <a:p>
            <a:r>
              <a:rPr lang="cs-CZ" dirty="0" smtClean="0"/>
              <a:t>Žižkovy bojovníky nikdo neporazil.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705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024744" cy="1143000"/>
          </a:xfrm>
        </p:spPr>
        <p:txBody>
          <a:bodyPr/>
          <a:lstStyle/>
          <a:p>
            <a:r>
              <a:rPr lang="cs-CZ" dirty="0"/>
              <a:t>ZDROJE A ODKAZY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352928" cy="3987805"/>
          </a:xfrm>
        </p:spPr>
        <p:txBody>
          <a:bodyPr>
            <a:normAutofit lnSpcReduction="10000"/>
          </a:bodyPr>
          <a:lstStyle/>
          <a:p>
            <a:r>
              <a:rPr lang="cs-CZ" dirty="0"/>
              <a:t>STÝBLÍK, Vlastimil a kol. </a:t>
            </a:r>
            <a:r>
              <a:rPr lang="cs-CZ" i="1" dirty="0"/>
              <a:t>Český jazyk pro 8.ročník základní školy</a:t>
            </a:r>
            <a:r>
              <a:rPr lang="cs-CZ" dirty="0"/>
              <a:t>. Praha: SPN - pedagogické nakladatelství, 1998, ISBN 80-85937-92-1.</a:t>
            </a:r>
          </a:p>
          <a:p>
            <a:r>
              <a:rPr lang="cs-CZ" dirty="0"/>
              <a:t>STÝBLÍK, Vlastimil a kol. </a:t>
            </a:r>
            <a:r>
              <a:rPr lang="cs-CZ" i="1" dirty="0"/>
              <a:t>Český jazyk pro 7.ročník základní školy</a:t>
            </a:r>
            <a:r>
              <a:rPr lang="cs-CZ" dirty="0"/>
              <a:t>. Praha: SPN - pedagogické nakladatelství, 1997, ISBN 80-85937-70-0.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299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2885</TotalTime>
  <Words>493</Words>
  <Application>Microsoft Office PowerPoint</Application>
  <PresentationFormat>Předvádění na obrazovce (4:3)</PresentationFormat>
  <Paragraphs>109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Prezentace aplikace PowerPoint</vt:lpstr>
      <vt:lpstr>Anotace</vt:lpstr>
      <vt:lpstr> PŘÍPONA -OVI u podstatných a přídavných jmen</vt:lpstr>
      <vt:lpstr>Prezentace aplikace PowerPoint</vt:lpstr>
      <vt:lpstr>   </vt:lpstr>
      <vt:lpstr>Prezentace aplikace PowerPoint</vt:lpstr>
      <vt:lpstr>DOPLŇ SPRÁVNÉ – I, -Y</vt:lpstr>
      <vt:lpstr>ŘEŠENÍ</vt:lpstr>
      <vt:lpstr>UTVOŘ MNOŽNÁ ČÍSLA</vt:lpstr>
      <vt:lpstr>ŘEŠENÍ</vt:lpstr>
      <vt:lpstr>OPRAV CHYBY</vt:lpstr>
      <vt:lpstr>OPRAV CHYBY</vt:lpstr>
      <vt:lpstr>ZDROJE A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-OVI</dc:title>
  <dc:creator>Steidlová</dc:creator>
  <cp:lastModifiedBy>Steidlová</cp:lastModifiedBy>
  <cp:revision>17</cp:revision>
  <dcterms:created xsi:type="dcterms:W3CDTF">2012-07-24T19:14:53Z</dcterms:created>
  <dcterms:modified xsi:type="dcterms:W3CDTF">2012-09-02T11:15:48Z</dcterms:modified>
</cp:coreProperties>
</file>