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1" r:id="rId2"/>
    <p:sldId id="280" r:id="rId3"/>
    <p:sldId id="266" r:id="rId4"/>
    <p:sldId id="274" r:id="rId5"/>
    <p:sldId id="275" r:id="rId6"/>
    <p:sldId id="276" r:id="rId7"/>
    <p:sldId id="277" r:id="rId8"/>
    <p:sldId id="267" r:id="rId9"/>
    <p:sldId id="268" r:id="rId10"/>
    <p:sldId id="269" r:id="rId11"/>
    <p:sldId id="271" r:id="rId12"/>
    <p:sldId id="270" r:id="rId13"/>
    <p:sldId id="272" r:id="rId14"/>
    <p:sldId id="265" r:id="rId15"/>
    <p:sldId id="28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18603FDC-E32A-4AB5-989C-0864C3EAD2B8}" styleName="Styl s motivem 2 – zvýraznění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150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6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84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Vendula </a:t>
          </a:r>
          <a:r>
            <a:rPr lang="cs-CZ" dirty="0" err="1" smtClean="0"/>
            <a:t>Steidlová</a:t>
          </a:r>
          <a:r>
            <a:rPr lang="cs-CZ" dirty="0" smtClean="0"/>
            <a:t> 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VY_32_INOVACE_07_RČENÍ, PŘÍSLOVÍ, PRANOSTIKY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RČENÍ, PŘÍSLOVÍ, PRANOSTIKY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ČESKÝ JAZYK 9.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>
        <a:solidFill>
          <a:srgbClr val="00B0F0"/>
        </a:solidFill>
      </dgm:spPr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>
        <a:solidFill>
          <a:srgbClr val="00B0F0"/>
        </a:solidFill>
      </dgm:spPr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>
        <a:solidFill>
          <a:srgbClr val="00B0F0"/>
        </a:solidFill>
      </dgm:spPr>
      <dgm:t>
        <a:bodyPr/>
        <a:lstStyle/>
        <a:p>
          <a:endParaRPr lang="cs-CZ"/>
        </a:p>
      </dgm:t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>
        <a:solidFill>
          <a:srgbClr val="00B0F0"/>
        </a:solidFill>
      </dgm:spPr>
      <dgm:t>
        <a:bodyPr/>
        <a:lstStyle/>
        <a:p>
          <a:endParaRPr lang="cs-CZ"/>
        </a:p>
      </dgm:t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>
        <a:solidFill>
          <a:srgbClr val="00B0F0"/>
        </a:solidFill>
      </dgm:spPr>
      <dgm:t>
        <a:bodyPr/>
        <a:lstStyle/>
        <a:p>
          <a:endParaRPr lang="cs-CZ"/>
        </a:p>
      </dgm:t>
    </dgm:pt>
    <dgm:pt modelId="{97289DF2-90F4-4EC2-A9FC-633B00BAB610}" type="pres">
      <dgm:prSet presAssocID="{C73C7642-F245-4585-8F88-243F9FAEF6CA}" presName="rect5" presStyleLbl="alignAcc1" presStyleIdx="4" presStyleCnt="6" custLinFactNeighborX="0" custLinFactNeighborY="0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>
        <a:solidFill>
          <a:srgbClr val="00B0F0"/>
        </a:solidFill>
      </dgm:spPr>
      <dgm:t>
        <a:bodyPr/>
        <a:lstStyle/>
        <a:p>
          <a:endParaRPr lang="cs-CZ"/>
        </a:p>
      </dgm:t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90650443-4E5D-4AA1-B2D2-EBDC641CCB88}" type="presOf" srcId="{39F8B381-5807-488E-AC22-73DD4140ED4A}" destId="{71045F8C-00FA-488E-A7BD-E2E6753D979D}" srcOrd="0" destOrd="0" presId="urn:microsoft.com/office/officeart/2005/8/layout/target3"/>
    <dgm:cxn modelId="{918E15DD-079C-48E4-AC0D-04F91648424A}" type="presOf" srcId="{019433A1-1324-4DE1-9E6F-32B851095F74}" destId="{E7297F21-D4FD-4A41-AE58-814D01A6B5E7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CE6F8B9A-B855-4FDB-BAE0-B068A708572F}" type="presOf" srcId="{445C7998-7549-48B0-BD68-D4F0167F02E5}" destId="{4D19AB04-24FA-40C2-B203-52AE3D15E171}" srcOrd="1" destOrd="0" presId="urn:microsoft.com/office/officeart/2005/8/layout/target3"/>
    <dgm:cxn modelId="{20B4FFE0-DCF1-4ECD-AAA5-6E133F533803}" type="presOf" srcId="{FBBFC3EA-9D9D-4F3A-BEA6-9C2C0E46BF20}" destId="{643EA938-EDE0-4533-ACCC-D2BD6F3A527C}" srcOrd="0" destOrd="0" presId="urn:microsoft.com/office/officeart/2005/8/layout/target3"/>
    <dgm:cxn modelId="{1B24D5C5-F138-4C49-9D2B-50C43F1034C4}" type="presOf" srcId="{C73C7642-F245-4585-8F88-243F9FAEF6CA}" destId="{AA41A67C-3D3F-4AE9-9E0F-5D7F7BB2E741}" srcOrd="1" destOrd="0" presId="urn:microsoft.com/office/officeart/2005/8/layout/target3"/>
    <dgm:cxn modelId="{196A9A11-AF8F-45B9-996E-F9D7EE274357}" type="presOf" srcId="{EBC41103-E2E5-4D48-9B4B-425520D3D098}" destId="{50C2F88D-8688-44C2-A854-691F34009D3B}" srcOrd="0" destOrd="0" presId="urn:microsoft.com/office/officeart/2005/8/layout/target3"/>
    <dgm:cxn modelId="{D20B7B8C-B23C-458B-AF46-BABCA5EF9E1D}" type="presOf" srcId="{445C7998-7549-48B0-BD68-D4F0167F02E5}" destId="{BC35EE03-4121-4EF9-923D-7CB6D30D358D}" srcOrd="0" destOrd="0" presId="urn:microsoft.com/office/officeart/2005/8/layout/target3"/>
    <dgm:cxn modelId="{337E90A6-FB1F-423E-B64D-BC0CE6C3C0F8}" type="presOf" srcId="{FBBFC3EA-9D9D-4F3A-BEA6-9C2C0E46BF20}" destId="{832BF48F-0145-4429-9E02-8FCA946CCE9E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3425A3D5-34ED-4670-95FF-0DB368BCF75C}" type="presOf" srcId="{019433A1-1324-4DE1-9E6F-32B851095F74}" destId="{A3817367-F2BC-482F-8832-FA00B51DCCF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653D3190-EA42-4788-AC11-CFBFE92A869B}" type="presOf" srcId="{DAEA276B-ECF9-46F6-A7D3-4693B2D32BC4}" destId="{CDED6FE3-AD8F-4ACC-B6B8-710EDDD97598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0F8F7BD9-0C0B-4984-AE55-AEB73E83C19A}" type="presOf" srcId="{DAEA276B-ECF9-46F6-A7D3-4693B2D32BC4}" destId="{F69A1436-182C-465B-AD7F-FE48E0C090C1}" srcOrd="1" destOrd="0" presId="urn:microsoft.com/office/officeart/2005/8/layout/target3"/>
    <dgm:cxn modelId="{075D7E41-2CE2-447C-B0EC-7176F74EDE17}" type="presOf" srcId="{EBC41103-E2E5-4D48-9B4B-425520D3D098}" destId="{F969C235-9271-4D34-B740-D627A121CAD0}" srcOrd="1" destOrd="0" presId="urn:microsoft.com/office/officeart/2005/8/layout/target3"/>
    <dgm:cxn modelId="{79512557-AC22-4F5D-9C08-E64EDD063F3F}" type="presOf" srcId="{C73C7642-F245-4585-8F88-243F9FAEF6CA}" destId="{97289DF2-90F4-4EC2-A9FC-633B00BAB610}" srcOrd="0" destOrd="0" presId="urn:microsoft.com/office/officeart/2005/8/layout/target3"/>
    <dgm:cxn modelId="{82B3C273-A073-4A46-ABDE-5338BB703521}" type="presParOf" srcId="{71045F8C-00FA-488E-A7BD-E2E6753D979D}" destId="{3577EC6B-C980-4F34-8C69-4365E7B8FC8C}" srcOrd="0" destOrd="0" presId="urn:microsoft.com/office/officeart/2005/8/layout/target3"/>
    <dgm:cxn modelId="{A6E28FE1-BF78-4D98-B378-C391DC839A9C}" type="presParOf" srcId="{71045F8C-00FA-488E-A7BD-E2E6753D979D}" destId="{6940EB87-DC1D-4BC3-9408-9AC2E1FFC039}" srcOrd="1" destOrd="0" presId="urn:microsoft.com/office/officeart/2005/8/layout/target3"/>
    <dgm:cxn modelId="{6A9DDB09-0F70-49E4-9C7E-A2D991C83C39}" type="presParOf" srcId="{71045F8C-00FA-488E-A7BD-E2E6753D979D}" destId="{BC35EE03-4121-4EF9-923D-7CB6D30D358D}" srcOrd="2" destOrd="0" presId="urn:microsoft.com/office/officeart/2005/8/layout/target3"/>
    <dgm:cxn modelId="{9ABEE4CC-E2CF-4708-9171-D607E9D99307}" type="presParOf" srcId="{71045F8C-00FA-488E-A7BD-E2E6753D979D}" destId="{C95EEA27-3CBF-4645-A92D-9D8AF5C1CBFC}" srcOrd="3" destOrd="0" presId="urn:microsoft.com/office/officeart/2005/8/layout/target3"/>
    <dgm:cxn modelId="{71F557EE-D66C-48F7-9C55-0AF54F00F555}" type="presParOf" srcId="{71045F8C-00FA-488E-A7BD-E2E6753D979D}" destId="{851BB866-B6AE-4566-893F-4C635BA974FC}" srcOrd="4" destOrd="0" presId="urn:microsoft.com/office/officeart/2005/8/layout/target3"/>
    <dgm:cxn modelId="{6527C1FE-AE28-4B29-8CC0-771A43BD168D}" type="presParOf" srcId="{71045F8C-00FA-488E-A7BD-E2E6753D979D}" destId="{643EA938-EDE0-4533-ACCC-D2BD6F3A527C}" srcOrd="5" destOrd="0" presId="urn:microsoft.com/office/officeart/2005/8/layout/target3"/>
    <dgm:cxn modelId="{38467471-7D1A-4F84-B584-6C2522491FE4}" type="presParOf" srcId="{71045F8C-00FA-488E-A7BD-E2E6753D979D}" destId="{92F31B18-D66D-4CC7-89B9-378928DE877D}" srcOrd="6" destOrd="0" presId="urn:microsoft.com/office/officeart/2005/8/layout/target3"/>
    <dgm:cxn modelId="{B815A685-EDC9-4FA3-8D48-FA730BEDA37D}" type="presParOf" srcId="{71045F8C-00FA-488E-A7BD-E2E6753D979D}" destId="{902074E1-B931-4618-97F1-FADBE82E9C3C}" srcOrd="7" destOrd="0" presId="urn:microsoft.com/office/officeart/2005/8/layout/target3"/>
    <dgm:cxn modelId="{316FEBBE-2A77-489E-AC89-B70FE2EF4417}" type="presParOf" srcId="{71045F8C-00FA-488E-A7BD-E2E6753D979D}" destId="{A3817367-F2BC-482F-8832-FA00B51DCCF3}" srcOrd="8" destOrd="0" presId="urn:microsoft.com/office/officeart/2005/8/layout/target3"/>
    <dgm:cxn modelId="{3BC1246D-74AE-47AF-8EE7-7743CC067E97}" type="presParOf" srcId="{71045F8C-00FA-488E-A7BD-E2E6753D979D}" destId="{626ABFF6-56C8-4386-B662-68EC364EED9D}" srcOrd="9" destOrd="0" presId="urn:microsoft.com/office/officeart/2005/8/layout/target3"/>
    <dgm:cxn modelId="{43829839-DD2C-4E56-BB68-0193C1056A87}" type="presParOf" srcId="{71045F8C-00FA-488E-A7BD-E2E6753D979D}" destId="{6DB11F1C-D028-4800-9625-6611CA9DE6D4}" srcOrd="10" destOrd="0" presId="urn:microsoft.com/office/officeart/2005/8/layout/target3"/>
    <dgm:cxn modelId="{BF1EAA08-F80A-4EB5-BBB5-99FE4A451D1F}" type="presParOf" srcId="{71045F8C-00FA-488E-A7BD-E2E6753D979D}" destId="{CDED6FE3-AD8F-4ACC-B6B8-710EDDD97598}" srcOrd="11" destOrd="0" presId="urn:microsoft.com/office/officeart/2005/8/layout/target3"/>
    <dgm:cxn modelId="{D25C7AEE-AB1E-42EB-B07E-3809DD4EC510}" type="presParOf" srcId="{71045F8C-00FA-488E-A7BD-E2E6753D979D}" destId="{397AC6D7-84A6-4150-958F-83C92D9ACF38}" srcOrd="12" destOrd="0" presId="urn:microsoft.com/office/officeart/2005/8/layout/target3"/>
    <dgm:cxn modelId="{8CEBD2B1-D100-4551-B626-97CB4A758BBA}" type="presParOf" srcId="{71045F8C-00FA-488E-A7BD-E2E6753D979D}" destId="{D7419528-33A6-416D-9E64-B3F7915C5149}" srcOrd="13" destOrd="0" presId="urn:microsoft.com/office/officeart/2005/8/layout/target3"/>
    <dgm:cxn modelId="{E28BC032-D73F-4C8C-8EC4-01D4154262E7}" type="presParOf" srcId="{71045F8C-00FA-488E-A7BD-E2E6753D979D}" destId="{97289DF2-90F4-4EC2-A9FC-633B00BAB610}" srcOrd="14" destOrd="0" presId="urn:microsoft.com/office/officeart/2005/8/layout/target3"/>
    <dgm:cxn modelId="{E7B2DCEF-9C3C-42BB-A4DD-D02DE042E2CA}" type="presParOf" srcId="{71045F8C-00FA-488E-A7BD-E2E6753D979D}" destId="{234EBA9D-95B4-4C20-A84E-6F65F1085DC6}" srcOrd="15" destOrd="0" presId="urn:microsoft.com/office/officeart/2005/8/layout/target3"/>
    <dgm:cxn modelId="{D954CC81-B6F1-4AC8-9CE7-1CDAB3B5BB7B}" type="presParOf" srcId="{71045F8C-00FA-488E-A7BD-E2E6753D979D}" destId="{12255512-213F-41DF-90A6-8B4CD74A2B52}" srcOrd="16" destOrd="0" presId="urn:microsoft.com/office/officeart/2005/8/layout/target3"/>
    <dgm:cxn modelId="{B0C9D6A7-51E2-4484-902E-D30CD70F9975}" type="presParOf" srcId="{71045F8C-00FA-488E-A7BD-E2E6753D979D}" destId="{50C2F88D-8688-44C2-A854-691F34009D3B}" srcOrd="17" destOrd="0" presId="urn:microsoft.com/office/officeart/2005/8/layout/target3"/>
    <dgm:cxn modelId="{3323139C-ABEB-4796-B891-81538A31E3DF}" type="presParOf" srcId="{71045F8C-00FA-488E-A7BD-E2E6753D979D}" destId="{4D19AB04-24FA-40C2-B203-52AE3D15E171}" srcOrd="18" destOrd="0" presId="urn:microsoft.com/office/officeart/2005/8/layout/target3"/>
    <dgm:cxn modelId="{8BDB0EB4-918F-4E6B-A8E8-11221F77CC74}" type="presParOf" srcId="{71045F8C-00FA-488E-A7BD-E2E6753D979D}" destId="{832BF48F-0145-4429-9E02-8FCA946CCE9E}" srcOrd="19" destOrd="0" presId="urn:microsoft.com/office/officeart/2005/8/layout/target3"/>
    <dgm:cxn modelId="{12E4FE92-F8D0-4EFE-8C74-1996C8DEAD4F}" type="presParOf" srcId="{71045F8C-00FA-488E-A7BD-E2E6753D979D}" destId="{E7297F21-D4FD-4A41-AE58-814D01A6B5E7}" srcOrd="20" destOrd="0" presId="urn:microsoft.com/office/officeart/2005/8/layout/target3"/>
    <dgm:cxn modelId="{90D6D098-ED69-414C-A17A-CB55834D038C}" type="presParOf" srcId="{71045F8C-00FA-488E-A7BD-E2E6753D979D}" destId="{F69A1436-182C-465B-AD7F-FE48E0C090C1}" srcOrd="21" destOrd="0" presId="urn:microsoft.com/office/officeart/2005/8/layout/target3"/>
    <dgm:cxn modelId="{E50440BF-51B8-416D-AD77-851BE1999CA3}" type="presParOf" srcId="{71045F8C-00FA-488E-A7BD-E2E6753D979D}" destId="{AA41A67C-3D3F-4AE9-9E0F-5D7F7BB2E741}" srcOrd="22" destOrd="0" presId="urn:microsoft.com/office/officeart/2005/8/layout/target3"/>
    <dgm:cxn modelId="{2C1979D0-5213-4031-B632-D4D613A1517F}" type="presParOf" srcId="{71045F8C-00FA-488E-A7BD-E2E6753D979D}" destId="{F969C235-9271-4D34-B740-D627A121CAD0}" srcOrd="23" destOrd="0" presId="urn:microsoft.com/office/officeart/2005/8/layout/target3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rgbClr val="00B0F0"/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rgbClr val="00B0F0"/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Vendula </a:t>
          </a:r>
          <a:r>
            <a:rPr lang="cs-CZ" sz="1400" kern="1200" dirty="0" err="1" smtClean="0"/>
            <a:t>Steidlová</a:t>
          </a:r>
          <a:r>
            <a:rPr lang="cs-CZ" sz="1400" kern="1200" dirty="0" smtClean="0"/>
            <a:t> 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rgbClr val="00B0F0"/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VY_32_INOVACE_07_RČENÍ, PŘÍSLOVÍ, PRANOSTIKY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rgbClr val="00B0F0"/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ČESKÝ JAZYK 9.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rgbClr val="00B0F0"/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RČENÍ, PŘÍSLOVÍ, PRANOSTIKY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rgbClr val="00B0F0"/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hyperlink" Target="http://www.pranostika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4075877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861293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53944076"/>
              </p:ext>
            </p:extLst>
          </p:nvPr>
        </p:nvGraphicFramePr>
        <p:xfrm>
          <a:off x="755576" y="1196752"/>
          <a:ext cx="7848872" cy="4977322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2520280"/>
                <a:gridCol w="532859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9.</a:t>
                      </a:r>
                      <a:endParaRPr lang="cs-CZ" dirty="0"/>
                    </a:p>
                  </a:txBody>
                  <a:tcPr/>
                </a:tc>
              </a:tr>
              <a:tr h="431261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na inter. tabuli</a:t>
                      </a:r>
                      <a:endParaRPr lang="cs-CZ" dirty="0"/>
                    </a:p>
                  </a:txBody>
                  <a:tcPr/>
                </a:tc>
              </a:tr>
              <a:tr h="431261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Inter. tabule, počítače, internet </a:t>
                      </a:r>
                      <a:endParaRPr lang="cs-CZ" dirty="0"/>
                    </a:p>
                  </a:txBody>
                  <a:tcPr/>
                </a:tc>
              </a:tr>
              <a:tr h="1868062">
                <a:tc>
                  <a:txBody>
                    <a:bodyPr/>
                    <a:lstStyle/>
                    <a:p>
                      <a:r>
                        <a:rPr lang="cs-CZ" dirty="0" smtClean="0"/>
                        <a:t>Cíl materiálu /Inovace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Porozumět přeneseným obrazným pojmenováním </a:t>
                      </a:r>
                    </a:p>
                    <a:p>
                      <a:r>
                        <a:rPr lang="cs-CZ" dirty="0" smtClean="0"/>
                        <a:t>-  Co znamená, když se řekne? (spojení slov z řeckých bájí)</a:t>
                      </a:r>
                    </a:p>
                    <a:p>
                      <a:r>
                        <a:rPr lang="cs-CZ" dirty="0" smtClean="0"/>
                        <a:t>- Převádění známých přísloví do „vědeckých definic“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cs-CZ" dirty="0" smtClean="0"/>
                        <a:t>Pranostiky – přiřazování k danému měsíci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cs-CZ" dirty="0" smtClean="0"/>
                        <a:t>Pro práci mohou žáci využít internet, popř. tištěné publikace.</a:t>
                      </a:r>
                    </a:p>
                  </a:txBody>
                  <a:tcPr/>
                </a:tc>
              </a:tr>
              <a:tr h="1028729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Správné řešení  je vždy na následujícím snímku, popř. přiletí na kliknutí.</a:t>
                      </a:r>
                    </a:p>
                    <a:p>
                      <a:r>
                        <a:rPr lang="cs-CZ" dirty="0" smtClean="0"/>
                        <a:t>Pro vyhledávání významu, pranostik atd. mohou žáci použít internet.</a:t>
                      </a:r>
                    </a:p>
                    <a:p>
                      <a:r>
                        <a:rPr lang="cs-CZ" dirty="0" smtClean="0"/>
                        <a:t>Prezentace obsahuje animace.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080177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539552" y="620688"/>
            <a:ext cx="7664648" cy="4968551"/>
          </a:xfrm>
        </p:spPr>
        <p:txBody>
          <a:bodyPr>
            <a:no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OBRAZNÁ POJMENOVÁNÍ</a:t>
            </a:r>
            <a:br>
              <a:rPr lang="cs-CZ" sz="6000" dirty="0" smtClean="0">
                <a:solidFill>
                  <a:srgbClr val="FF0000"/>
                </a:solidFill>
              </a:rPr>
            </a:br>
            <a:r>
              <a:rPr lang="cs-CZ" sz="6000" dirty="0" smtClean="0">
                <a:solidFill>
                  <a:srgbClr val="FF0000"/>
                </a:solidFill>
              </a:rPr>
              <a:t>II.</a:t>
            </a:r>
            <a:br>
              <a:rPr lang="cs-CZ" sz="6000" dirty="0" smtClean="0">
                <a:solidFill>
                  <a:srgbClr val="FF0000"/>
                </a:solidFill>
              </a:rPr>
            </a:br>
            <a:r>
              <a:rPr lang="cs-CZ" sz="6000" dirty="0" smtClean="0">
                <a:solidFill>
                  <a:srgbClr val="FF0000"/>
                </a:solidFill>
              </a:rPr>
              <a:t/>
            </a:r>
            <a:br>
              <a:rPr lang="cs-CZ" sz="6000" dirty="0" smtClean="0">
                <a:solidFill>
                  <a:srgbClr val="FF0000"/>
                </a:solidFill>
              </a:rPr>
            </a:br>
            <a:r>
              <a:rPr lang="cs-CZ" sz="3600" dirty="0" smtClean="0">
                <a:solidFill>
                  <a:srgbClr val="002060"/>
                </a:solidFill>
              </a:rPr>
              <a:t>RČENÍ, PŘÍSLOVÍ, PRANOSTIKY</a:t>
            </a:r>
            <a:r>
              <a:rPr lang="cs-CZ" sz="3600" dirty="0" smtClean="0">
                <a:solidFill>
                  <a:srgbClr val="FF0000"/>
                </a:solidFill>
              </a:rPr>
              <a:t/>
            </a:r>
            <a:br>
              <a:rPr lang="cs-CZ" sz="3600" dirty="0" smtClean="0">
                <a:solidFill>
                  <a:srgbClr val="FF0000"/>
                </a:solidFill>
              </a:rPr>
            </a:b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8246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4355976" y="4602743"/>
            <a:ext cx="4464496" cy="6155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CO OZNAČUJÍ TATO SPOJENÍ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854280"/>
          </a:xfrm>
        </p:spPr>
        <p:txBody>
          <a:bodyPr>
            <a:normAutofit/>
          </a:bodyPr>
          <a:lstStyle/>
          <a:p>
            <a:r>
              <a:rPr lang="cs-CZ" u="sng" dirty="0" smtClean="0"/>
              <a:t>1. TANTALOVA  MUKA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nebezpečí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velké utrpení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velká odměna</a:t>
            </a:r>
          </a:p>
          <a:p>
            <a:pPr marL="514350" indent="-514350">
              <a:buFont typeface="+mj-lt"/>
              <a:buAutoNum type="alphaLcParenR"/>
            </a:pPr>
            <a:endParaRPr lang="cs-CZ" dirty="0"/>
          </a:p>
          <a:p>
            <a:r>
              <a:rPr lang="cs-CZ" u="sng" dirty="0" smtClean="0"/>
              <a:t>2. DAMOKLŮV MEČ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nepřiměřený trest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velká lest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trvalé nebezpečí, ohrožení</a:t>
            </a:r>
            <a:endParaRPr lang="cs-CZ" dirty="0"/>
          </a:p>
          <a:p>
            <a:pPr marL="514350" indent="-514350">
              <a:buFont typeface="+mj-lt"/>
              <a:buAutoNum type="alphaLcParenR"/>
            </a:pPr>
            <a:endParaRPr lang="cs-CZ" dirty="0"/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715174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4355976" y="4602743"/>
            <a:ext cx="4464496" cy="6155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CO OZNAČUJÍ TATO SPOJENÍ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854280"/>
          </a:xfrm>
        </p:spPr>
        <p:txBody>
          <a:bodyPr>
            <a:normAutofit/>
          </a:bodyPr>
          <a:lstStyle/>
          <a:p>
            <a:r>
              <a:rPr lang="cs-CZ" u="sng" dirty="0" smtClean="0"/>
              <a:t>3. DANAJSKÝ DAR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dar, který přináší  spíš potíže, škodu, problémy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dar, který udělá velkou radost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dar, který si nemůžeme nechat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r>
              <a:rPr lang="cs-CZ" u="sng" dirty="0" smtClean="0"/>
              <a:t>4. ACHILLOVA PATA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nesmyslný čin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silná stránka něčeho nebo někoho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zranitelné místo, slabina něčeho nebo někoho</a:t>
            </a:r>
            <a:endParaRPr lang="cs-CZ" dirty="0"/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678831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4355976" y="4602743"/>
            <a:ext cx="4464496" cy="6155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CO OZNAČUJÍ TATO SPOJENÍ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854280"/>
          </a:xfrm>
        </p:spPr>
        <p:txBody>
          <a:bodyPr>
            <a:normAutofit/>
          </a:bodyPr>
          <a:lstStyle/>
          <a:p>
            <a:r>
              <a:rPr lang="cs-CZ" u="sng" dirty="0" smtClean="0"/>
              <a:t>5. SYSIFOVSKÁ PRÁCE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práce, kterou zvládnu hravě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namáhavá, ale přitom zbytečná práce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práce, se kterou si nevím rady</a:t>
            </a:r>
          </a:p>
          <a:p>
            <a:endParaRPr lang="cs-CZ" dirty="0" smtClean="0"/>
          </a:p>
          <a:p>
            <a:r>
              <a:rPr lang="cs-CZ" u="sng" dirty="0" smtClean="0"/>
              <a:t>6. JOBOVA ZVĚST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zdrcující zpráva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zpráva, která už neplatí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dobrá zpráva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288834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B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B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A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7564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POZNEJ ČESKÁ PŘÍSLOVÍ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/>
              <a:t>1. Při </a:t>
            </a:r>
            <a:r>
              <a:rPr lang="cs-CZ" dirty="0"/>
              <a:t>poklesu produktivity práce na nulu projeví se totální nedostatek kruhového pečiva, působícího obezitu obyvatelstva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2. Chemická </a:t>
            </a:r>
            <a:r>
              <a:rPr lang="cs-CZ" dirty="0"/>
              <a:t>sloučenina vodíku </a:t>
            </a:r>
            <a:r>
              <a:rPr lang="cs-CZ" dirty="0" smtClean="0"/>
              <a:t>a kyslíku, </a:t>
            </a:r>
            <a:r>
              <a:rPr lang="cs-CZ" dirty="0"/>
              <a:t>produkující </a:t>
            </a:r>
            <a:r>
              <a:rPr lang="cs-CZ" dirty="0" smtClean="0"/>
              <a:t>minimum bellů, působí erozivně na vrstvu horniny nacházející se podél její trati.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225236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3. Na </a:t>
            </a:r>
            <a:r>
              <a:rPr lang="cs-CZ" dirty="0"/>
              <a:t>místě, nacházejícím se v bezprostřední blízkosti zařízení sloužícího k instalaci světelného zdroje, dopadá minimální počet paprsků ze zdroje se </a:t>
            </a:r>
            <a:r>
              <a:rPr lang="cs-CZ" dirty="0" smtClean="0"/>
              <a:t>šířících.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4. Více </a:t>
            </a:r>
            <a:r>
              <a:rPr lang="cs-CZ" dirty="0"/>
              <a:t>než jednou, ale méně než třikrát urči velikost fyzikální či chemické veličiny, a méně než dvakrát, ale více než </a:t>
            </a:r>
            <a:r>
              <a:rPr lang="cs-CZ" dirty="0" err="1"/>
              <a:t>nulkrát</a:t>
            </a:r>
            <a:r>
              <a:rPr lang="cs-CZ" dirty="0"/>
              <a:t> použij takovou technologii obrábění, kterou lze části  od sebe oddělovat</a:t>
            </a:r>
          </a:p>
        </p:txBody>
      </p:sp>
      <p:sp>
        <p:nvSpPr>
          <p:cNvPr id="5" name="Obdélník 4"/>
          <p:cNvSpPr/>
          <p:nvPr/>
        </p:nvSpPr>
        <p:spPr>
          <a:xfrm>
            <a:off x="1547664" y="404664"/>
            <a:ext cx="669674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POZNEJ ČESKÁ PŘÍSLOVÍ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597490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Bez práce nejsou koláče.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Tichá voda břehy mele.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Pod svícnem bývá největší tma.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Dvakrát měř a jednou řež.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7100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04664"/>
            <a:ext cx="8534400" cy="758952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K JAKÉMU MĚSÍCI SE VÁŽOU TYTO  PRANOSTIKY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5142312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Na svatého Řehoře čáp letí od moře, žába hubu otevře, líný sedlák, který neoře.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/>
              <a:t>Mokro o Michalu, studeno o Štědrém dnu</a:t>
            </a:r>
            <a:r>
              <a:rPr lang="cs-CZ" sz="2800" dirty="0" smtClean="0"/>
              <a:t>.</a:t>
            </a:r>
            <a:endParaRPr lang="cs-CZ" sz="2800" dirty="0"/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Medardova </a:t>
            </a:r>
            <a:r>
              <a:rPr lang="cs-CZ" sz="2800" dirty="0"/>
              <a:t>kápě, čtyřicet dní </a:t>
            </a:r>
            <a:r>
              <a:rPr lang="cs-CZ" sz="2800" dirty="0" smtClean="0"/>
              <a:t>kape.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Na svatého Jiří vylézají hadi a štíři.</a:t>
            </a:r>
          </a:p>
          <a:p>
            <a:pPr marL="514350" indent="-514350">
              <a:buFont typeface="+mj-lt"/>
              <a:buAutoNum type="arabicPeriod"/>
            </a:pPr>
            <a:r>
              <a:rPr lang="pl-PL" sz="2800" dirty="0"/>
              <a:t>Svatá Anna - chladna z </a:t>
            </a:r>
            <a:r>
              <a:rPr lang="pl-PL" sz="2800" dirty="0" smtClean="0"/>
              <a:t>rána.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/>
              <a:t>Déšť svaté Žofie švestky ubije</a:t>
            </a:r>
            <a:endParaRPr lang="pl-PL" sz="28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Půjde-li </a:t>
            </a:r>
            <a:r>
              <a:rPr lang="cs-CZ" sz="2800" dirty="0"/>
              <a:t>husa na Martina po ledě, příští rok dlouhé léto bude.</a:t>
            </a:r>
            <a:endParaRPr lang="cs-CZ" sz="2800" dirty="0" smtClean="0"/>
          </a:p>
          <a:p>
            <a:pPr marL="514350" indent="-514350">
              <a:buFont typeface="+mj-lt"/>
              <a:buAutoNum type="arabicPeriod"/>
            </a:pPr>
            <a:r>
              <a:rPr lang="pl-PL" sz="2800" dirty="0" smtClean="0"/>
              <a:t>Svatá </a:t>
            </a:r>
            <a:r>
              <a:rPr lang="pl-PL" sz="2800" dirty="0"/>
              <a:t>Lucie noci upije, ale dne </a:t>
            </a:r>
            <a:r>
              <a:rPr lang="pl-PL" sz="2800" dirty="0" smtClean="0"/>
              <a:t>nepřidá.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545681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340768"/>
            <a:ext cx="8503920" cy="5112568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12. BŘEZEN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29. ZÁŘÍ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8. ČERVEN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24. DUBEN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26. ČERVENEC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15. KVĚTEN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11. LISTOPAD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13. PROSINEC</a:t>
            </a:r>
          </a:p>
          <a:p>
            <a:pPr>
              <a:buFont typeface="Wingdings" pitchFamily="2" charset="2"/>
              <a:buChar char="q"/>
            </a:pPr>
            <a:r>
              <a:rPr lang="cs-CZ" sz="4800" dirty="0" smtClean="0"/>
              <a:t>  </a:t>
            </a:r>
            <a:r>
              <a:rPr lang="cs-CZ" sz="4800" dirty="0" smtClean="0">
                <a:solidFill>
                  <a:srgbClr val="FF0000"/>
                </a:solidFill>
              </a:rPr>
              <a:t>NAJDI PRANOSTIKU I KE  </a:t>
            </a:r>
          </a:p>
          <a:p>
            <a:pPr marL="0" indent="0">
              <a:buNone/>
            </a:pPr>
            <a:r>
              <a:rPr lang="cs-CZ" sz="4800" dirty="0">
                <a:solidFill>
                  <a:srgbClr val="FF0000"/>
                </a:solidFill>
              </a:rPr>
              <a:t> </a:t>
            </a:r>
            <a:r>
              <a:rPr lang="cs-CZ" sz="4800" dirty="0" smtClean="0">
                <a:solidFill>
                  <a:srgbClr val="FF0000"/>
                </a:solidFill>
              </a:rPr>
              <a:t>    ZBÝVAJÍCÍM MĚSÍCŮM</a:t>
            </a:r>
          </a:p>
          <a:p>
            <a:pPr marL="514350" indent="-514350">
              <a:buFont typeface="+mj-lt"/>
              <a:buAutoNum type="arabicPeriod"/>
            </a:pPr>
            <a:endParaRPr lang="cs-CZ" sz="4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15464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LEDEN </a:t>
            </a:r>
            <a:r>
              <a:rPr lang="cs-CZ" dirty="0"/>
              <a:t>– </a:t>
            </a:r>
            <a:r>
              <a:rPr lang="cs-CZ" sz="2100" dirty="0"/>
              <a:t>Jak na Nový rok, tak po celý rok.</a:t>
            </a:r>
            <a:br>
              <a:rPr lang="cs-CZ" sz="2100" dirty="0"/>
            </a:br>
            <a:r>
              <a:rPr lang="cs-CZ" sz="2100" dirty="0"/>
              <a:t>1. Je-li na Nový rok hezky, budou pěkné žně.</a:t>
            </a:r>
            <a:br>
              <a:rPr lang="cs-CZ" sz="2100" dirty="0"/>
            </a:br>
            <a:r>
              <a:rPr lang="cs-CZ" sz="2100" dirty="0"/>
              <a:t>1. Na Nový rok déšť - o velikonocích sníh</a:t>
            </a:r>
            <a:br>
              <a:rPr lang="cs-CZ" sz="2100" dirty="0"/>
            </a:br>
            <a:r>
              <a:rPr lang="cs-CZ" sz="2100" dirty="0"/>
              <a:t>1. Novoroční noc světlá a tichá bez deště a větru znamená dobrý rok</a:t>
            </a:r>
            <a:br>
              <a:rPr lang="cs-CZ" sz="2100" dirty="0"/>
            </a:br>
            <a:r>
              <a:rPr lang="cs-CZ" sz="2100" dirty="0"/>
              <a:t>1. Novoroční noc jasná a klidná, bude povětrnost pro úrodu vlídná</a:t>
            </a:r>
            <a:br>
              <a:rPr lang="cs-CZ" sz="2100" dirty="0"/>
            </a:br>
            <a:r>
              <a:rPr lang="cs-CZ" sz="2100" dirty="0"/>
              <a:t>1. Na Nový rok o slepičí krok.</a:t>
            </a:r>
            <a:endParaRPr lang="cs-CZ" sz="2100" dirty="0" smtClean="0"/>
          </a:p>
          <a:p>
            <a:r>
              <a:rPr lang="cs-CZ" dirty="0"/>
              <a:t>ÚNOR – </a:t>
            </a:r>
            <a:r>
              <a:rPr lang="cs-CZ" sz="2100" dirty="0" smtClean="0"/>
              <a:t>2</a:t>
            </a:r>
            <a:r>
              <a:rPr lang="cs-CZ" sz="2100" dirty="0"/>
              <a:t>. Na Hromnice o hodinu více.</a:t>
            </a:r>
            <a:br>
              <a:rPr lang="cs-CZ" sz="2100" dirty="0"/>
            </a:br>
            <a:r>
              <a:rPr lang="cs-CZ" sz="2100" dirty="0"/>
              <a:t>2. Na Hromnice půl krajíce a půl píce.</a:t>
            </a:r>
            <a:br>
              <a:rPr lang="cs-CZ" sz="2100" dirty="0"/>
            </a:br>
            <a:r>
              <a:rPr lang="cs-CZ" sz="2100" dirty="0"/>
              <a:t>3. Na svatého Blažeje slunce ještě nehřeje</a:t>
            </a:r>
            <a:r>
              <a:rPr lang="cs-CZ" dirty="0"/>
              <a:t>.</a:t>
            </a:r>
            <a:endParaRPr lang="cs-CZ" dirty="0" smtClean="0"/>
          </a:p>
          <a:p>
            <a:r>
              <a:rPr lang="cs-CZ" dirty="0"/>
              <a:t>SRPEN- </a:t>
            </a:r>
            <a:r>
              <a:rPr lang="cs-CZ" sz="2100" dirty="0"/>
              <a:t>Potí-li se Dominik, </a:t>
            </a:r>
            <a:r>
              <a:rPr lang="cs-CZ" sz="2100" dirty="0" err="1"/>
              <a:t>bede</a:t>
            </a:r>
            <a:r>
              <a:rPr lang="cs-CZ" sz="2100" dirty="0"/>
              <a:t> ještě Marek v </a:t>
            </a:r>
            <a:r>
              <a:rPr lang="cs-CZ" sz="2100" dirty="0" err="1"/>
              <a:t>kožiše</a:t>
            </a:r>
            <a:r>
              <a:rPr lang="cs-CZ" sz="2100" dirty="0"/>
              <a:t>.</a:t>
            </a:r>
            <a:br>
              <a:rPr lang="cs-CZ" sz="2100" dirty="0"/>
            </a:br>
            <a:r>
              <a:rPr lang="cs-CZ" sz="2100" dirty="0"/>
              <a:t>7. Na svatého Kajetána otvírá se stodol brána.</a:t>
            </a:r>
            <a:br>
              <a:rPr lang="cs-CZ" sz="2100" dirty="0"/>
            </a:br>
            <a:r>
              <a:rPr lang="cs-CZ" sz="2100" dirty="0"/>
              <a:t>10. Počasí na Vavřince jaké jest, takové udrží se po několik dnů.</a:t>
            </a:r>
            <a:br>
              <a:rPr lang="cs-CZ" sz="2100" dirty="0"/>
            </a:br>
            <a:r>
              <a:rPr lang="cs-CZ" sz="2100" dirty="0"/>
              <a:t>10. Svatý Vavřinec - první </a:t>
            </a:r>
            <a:r>
              <a:rPr lang="cs-CZ" sz="2100" dirty="0" err="1"/>
              <a:t>podzimec</a:t>
            </a:r>
            <a:r>
              <a:rPr lang="cs-CZ" sz="2100" dirty="0"/>
              <a:t>.</a:t>
            </a:r>
            <a:br>
              <a:rPr lang="cs-CZ" sz="2100" dirty="0"/>
            </a:br>
            <a:r>
              <a:rPr lang="cs-CZ" sz="2100" dirty="0"/>
              <a:t>10. Na svatého Vavřince slunečnost, vína </a:t>
            </a:r>
            <a:r>
              <a:rPr lang="cs-CZ" sz="2100" dirty="0" smtClean="0"/>
              <a:t>hojnost</a:t>
            </a:r>
            <a:endParaRPr lang="cs-CZ" sz="2100" dirty="0"/>
          </a:p>
          <a:p>
            <a:r>
              <a:rPr lang="cs-CZ" dirty="0"/>
              <a:t>ŘÍJEN- </a:t>
            </a:r>
            <a:r>
              <a:rPr lang="cs-CZ" sz="2100" dirty="0"/>
              <a:t>Sucho-</a:t>
            </a:r>
            <a:r>
              <a:rPr lang="cs-CZ" sz="2100" dirty="0" err="1"/>
              <a:t>li</a:t>
            </a:r>
            <a:r>
              <a:rPr lang="cs-CZ" sz="2100" dirty="0"/>
              <a:t> na svatého Havla, bude budoucí rok suchý.</a:t>
            </a:r>
            <a:br>
              <a:rPr lang="cs-CZ" sz="2100" dirty="0"/>
            </a:br>
            <a:r>
              <a:rPr lang="cs-CZ" sz="2100" dirty="0"/>
              <a:t>16. Déšť na Havla, déšť na vánoce.</a:t>
            </a:r>
            <a:br>
              <a:rPr lang="cs-CZ" sz="2100" dirty="0"/>
            </a:br>
            <a:r>
              <a:rPr lang="cs-CZ" sz="2100" dirty="0"/>
              <a:t>16. Suchý Havel oznamuje suché léto.</a:t>
            </a:r>
          </a:p>
        </p:txBody>
      </p:sp>
    </p:spTree>
    <p:extLst>
      <p:ext uri="{BB962C8B-B14F-4D97-AF65-F5344CB8AC3E}">
        <p14:creationId xmlns:p14="http://schemas.microsoft.com/office/powerpoint/2010/main" val="556820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rgbClr val="FF0000"/>
                </a:solidFill>
              </a:rPr>
              <a:t>               CO  ZNAMENÁ?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Nedělej </a:t>
            </a:r>
            <a:r>
              <a:rPr lang="cs-CZ" sz="3600" dirty="0" err="1" smtClean="0"/>
              <a:t>Zagorku</a:t>
            </a:r>
            <a:r>
              <a:rPr lang="cs-CZ" sz="3600" dirty="0" smtClean="0"/>
              <a:t>!</a:t>
            </a:r>
          </a:p>
          <a:p>
            <a:endParaRPr lang="cs-CZ" sz="3600" dirty="0"/>
          </a:p>
          <a:p>
            <a:r>
              <a:rPr lang="cs-CZ" sz="3600" dirty="0" smtClean="0"/>
              <a:t>Dostat čočku</a:t>
            </a:r>
          </a:p>
          <a:p>
            <a:r>
              <a:rPr lang="cs-CZ" sz="3600" dirty="0" smtClean="0"/>
              <a:t>Neoxiduj!</a:t>
            </a:r>
          </a:p>
          <a:p>
            <a:endParaRPr lang="cs-CZ" sz="3600" dirty="0" smtClean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163888" cy="46817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/>
              <a:t>= </a:t>
            </a:r>
            <a:r>
              <a:rPr lang="cs-CZ" sz="3600" dirty="0" smtClean="0"/>
              <a:t>Nedělej drahoty</a:t>
            </a:r>
            <a:r>
              <a:rPr lang="cs-CZ" sz="3600" dirty="0" smtClean="0"/>
              <a:t>, nevymlouvej se!</a:t>
            </a:r>
          </a:p>
          <a:p>
            <a:pPr marL="0" indent="0">
              <a:buNone/>
            </a:pPr>
            <a:r>
              <a:rPr lang="cs-CZ" sz="3600" dirty="0" smtClean="0"/>
              <a:t>= Dostat vynadáno</a:t>
            </a:r>
            <a:endParaRPr lang="cs-CZ" sz="3600" dirty="0"/>
          </a:p>
          <a:p>
            <a:pPr marL="0" indent="0">
              <a:buNone/>
            </a:pPr>
            <a:r>
              <a:rPr lang="cs-CZ" sz="3600" dirty="0" smtClean="0"/>
              <a:t>= Neobtěžuj!</a:t>
            </a:r>
          </a:p>
          <a:p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9512" y="4581128"/>
            <a:ext cx="8964488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>
                <a:solidFill>
                  <a:srgbClr val="002060"/>
                </a:solidFill>
              </a:rPr>
              <a:t>ZNÁŠ NĚJAKÁ </a:t>
            </a:r>
            <a:r>
              <a:rPr lang="cs-CZ" sz="4400" dirty="0" smtClean="0">
                <a:solidFill>
                  <a:srgbClr val="002060"/>
                </a:solidFill>
              </a:rPr>
              <a:t>DALŠÍ NOVODOBÁ OBRAZNÁ SPOJENÍ SLOV…</a:t>
            </a:r>
            <a:endParaRPr lang="cs-CZ" sz="4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3008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260648"/>
            <a:ext cx="6880728" cy="720080"/>
          </a:xfrm>
        </p:spPr>
        <p:txBody>
          <a:bodyPr/>
          <a:lstStyle/>
          <a:p>
            <a:r>
              <a:rPr lang="cs-CZ" dirty="0"/>
              <a:t>ZDROJE A ODKAZY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7848872" cy="3987805"/>
          </a:xfrm>
        </p:spPr>
        <p:txBody>
          <a:bodyPr>
            <a:normAutofit fontScale="92500"/>
          </a:bodyPr>
          <a:lstStyle/>
          <a:p>
            <a:r>
              <a:rPr lang="cs-CZ" dirty="0"/>
              <a:t>STÝBLÍK, Vlastimil a kol. </a:t>
            </a:r>
            <a:r>
              <a:rPr lang="cs-CZ" i="1" dirty="0"/>
              <a:t>Český jazyk pro 8.ročník základní školy</a:t>
            </a:r>
            <a:r>
              <a:rPr lang="cs-CZ" dirty="0"/>
              <a:t>. Praha: SPN - pedagogické nakladatelství, 1998, ISBN 80-85937-92-1.</a:t>
            </a:r>
          </a:p>
          <a:p>
            <a:r>
              <a:rPr lang="cs-CZ" dirty="0" smtClean="0"/>
              <a:t>STÝBLÍK</a:t>
            </a:r>
            <a:r>
              <a:rPr lang="cs-CZ" dirty="0"/>
              <a:t>, Vlastimil a kol. </a:t>
            </a:r>
            <a:r>
              <a:rPr lang="cs-CZ" i="1" dirty="0"/>
              <a:t>Český jazyk pro 9.ročník základní školy</a:t>
            </a:r>
            <a:r>
              <a:rPr lang="cs-CZ" dirty="0"/>
              <a:t>. Praha: SPN - pedagogické nakladatelství, 1998, ISBN 80-85937-87-5</a:t>
            </a:r>
            <a:r>
              <a:rPr lang="cs-CZ" dirty="0" smtClean="0"/>
              <a:t>.</a:t>
            </a:r>
          </a:p>
          <a:p>
            <a:r>
              <a:rPr lang="cs-CZ" dirty="0">
                <a:hlinkClick r:id="rId2"/>
              </a:rPr>
              <a:t>http://www.pranostika.cz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r>
              <a:rPr lang="cs-CZ" dirty="0"/>
              <a:t>Ilustrace</a:t>
            </a:r>
            <a:r>
              <a:rPr lang="cs-CZ" dirty="0" smtClean="0"/>
              <a:t>: </a:t>
            </a:r>
            <a:r>
              <a:rPr lang="cs-CZ" dirty="0" smtClean="0">
                <a:hlinkClick r:id="rId3"/>
              </a:rPr>
              <a:t>- </a:t>
            </a:r>
            <a:r>
              <a:rPr lang="cs-CZ" dirty="0">
                <a:hlinkClick r:id="rId3"/>
              </a:rPr>
              <a:t>www.office.microsoft.com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42775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1172</TotalTime>
  <Words>626</Words>
  <Application>Microsoft Office PowerPoint</Application>
  <PresentationFormat>Předvádění na obrazovce (4:3)</PresentationFormat>
  <Paragraphs>118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Administrativní</vt:lpstr>
      <vt:lpstr>Prezentace aplikace PowerPoint</vt:lpstr>
      <vt:lpstr>Anotace</vt:lpstr>
      <vt:lpstr>OBRAZNÁ POJMENOVÁNÍ II.  RČENÍ, PŘÍSLOVÍ, PRANOSTIKY </vt:lpstr>
      <vt:lpstr>CO OZNAČUJÍ TATO SPOJENÍ</vt:lpstr>
      <vt:lpstr>CO OZNAČUJÍ TATO SPOJENÍ</vt:lpstr>
      <vt:lpstr>CO OZNAČUJÍ TATO SPOJENÍ</vt:lpstr>
      <vt:lpstr>ŘEŠENÍ</vt:lpstr>
      <vt:lpstr>POZNEJ ČESKÁ PŘÍSLOVÍ</vt:lpstr>
      <vt:lpstr>Prezentace aplikace PowerPoint</vt:lpstr>
      <vt:lpstr>ŘEŠENÍ</vt:lpstr>
      <vt:lpstr>K JAKÉMU MĚSÍCI SE VÁŽOU TYTO  PRANOSTIKY</vt:lpstr>
      <vt:lpstr>ŘEŠENÍ</vt:lpstr>
      <vt:lpstr>ŘEŠENÍ</vt:lpstr>
      <vt:lpstr>               CO  ZNAMENÁ?</vt:lpstr>
      <vt:lpstr>ZDROJE A ODKAZY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Steidlová</dc:creator>
  <cp:lastModifiedBy>Steidlová</cp:lastModifiedBy>
  <cp:revision>28</cp:revision>
  <dcterms:created xsi:type="dcterms:W3CDTF">2012-06-24T19:09:45Z</dcterms:created>
  <dcterms:modified xsi:type="dcterms:W3CDTF">2012-09-02T11:21:53Z</dcterms:modified>
</cp:coreProperties>
</file>