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5" r:id="rId8"/>
    <p:sldId id="262" r:id="rId9"/>
    <p:sldId id="263" r:id="rId10"/>
    <p:sldId id="266" r:id="rId11"/>
    <p:sldId id="268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VY_32_INOVACE_07_SYNONYMA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SYNONYMA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57DA61-2EE5-4F66-AEFB-B6896A6017A4}" type="presOf" srcId="{019433A1-1324-4DE1-9E6F-32B851095F74}" destId="{E7297F21-D4FD-4A41-AE58-814D01A6B5E7}" srcOrd="1" destOrd="0" presId="urn:microsoft.com/office/officeart/2005/8/layout/target3"/>
    <dgm:cxn modelId="{54265682-AE76-4108-B1C5-EAEE7A13049C}" type="presOf" srcId="{EBC41103-E2E5-4D48-9B4B-425520D3D098}" destId="{50C2F88D-8688-44C2-A854-691F34009D3B}" srcOrd="0" destOrd="0" presId="urn:microsoft.com/office/officeart/2005/8/layout/target3"/>
    <dgm:cxn modelId="{426456D0-175C-44E4-AC8A-26C7DC8AE825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990591E-634B-4F1F-A9BB-5FB9158F3FEE}" type="presOf" srcId="{DAEA276B-ECF9-46F6-A7D3-4693B2D32BC4}" destId="{CDED6FE3-AD8F-4ACC-B6B8-710EDDD97598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D11D452-090D-4A5A-99CE-89D25F963A55}" type="presOf" srcId="{445C7998-7549-48B0-BD68-D4F0167F02E5}" destId="{4D19AB04-24FA-40C2-B203-52AE3D15E171}" srcOrd="1" destOrd="0" presId="urn:microsoft.com/office/officeart/2005/8/layout/target3"/>
    <dgm:cxn modelId="{B7010B55-56FD-462F-A6A5-C3379D0C07A6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B85B7FA-1485-4914-9EDB-7E8D5201B8AC}" type="presOf" srcId="{FBBFC3EA-9D9D-4F3A-BEA6-9C2C0E46BF20}" destId="{832BF48F-0145-4429-9E02-8FCA946CCE9E}" srcOrd="1" destOrd="0" presId="urn:microsoft.com/office/officeart/2005/8/layout/target3"/>
    <dgm:cxn modelId="{97A51146-0D8B-44E4-B084-7C7A8C9E0FE1}" type="presOf" srcId="{EBC41103-E2E5-4D48-9B4B-425520D3D098}" destId="{F969C235-9271-4D34-B740-D627A121CAD0}" srcOrd="1" destOrd="0" presId="urn:microsoft.com/office/officeart/2005/8/layout/target3"/>
    <dgm:cxn modelId="{B63F149B-C8C7-4A24-8541-416166226262}" type="presOf" srcId="{39F8B381-5807-488E-AC22-73DD4140ED4A}" destId="{71045F8C-00FA-488E-A7BD-E2E6753D979D}" srcOrd="0" destOrd="0" presId="urn:microsoft.com/office/officeart/2005/8/layout/target3"/>
    <dgm:cxn modelId="{2B74297F-BD28-43B7-83E6-A1C74DB0794F}" type="presOf" srcId="{DAEA276B-ECF9-46F6-A7D3-4693B2D32BC4}" destId="{F69A1436-182C-465B-AD7F-FE48E0C090C1}" srcOrd="1" destOrd="0" presId="urn:microsoft.com/office/officeart/2005/8/layout/target3"/>
    <dgm:cxn modelId="{FB03DA21-5E8C-4AC5-A057-7052EA06851B}" type="presOf" srcId="{445C7998-7549-48B0-BD68-D4F0167F02E5}" destId="{BC35EE03-4121-4EF9-923D-7CB6D30D358D}" srcOrd="0" destOrd="0" presId="urn:microsoft.com/office/officeart/2005/8/layout/target3"/>
    <dgm:cxn modelId="{F9F84314-E92C-4206-810C-CC9F8541E9B6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5C27AD3-F691-428E-83FC-6FBB43A69366}" type="presOf" srcId="{019433A1-1324-4DE1-9E6F-32B851095F74}" destId="{A3817367-F2BC-482F-8832-FA00B51DCCF3}" srcOrd="0" destOrd="0" presId="urn:microsoft.com/office/officeart/2005/8/layout/target3"/>
    <dgm:cxn modelId="{0F0386CE-16B6-449E-BD78-D5F81B52A023}" type="presParOf" srcId="{71045F8C-00FA-488E-A7BD-E2E6753D979D}" destId="{3577EC6B-C980-4F34-8C69-4365E7B8FC8C}" srcOrd="0" destOrd="0" presId="urn:microsoft.com/office/officeart/2005/8/layout/target3"/>
    <dgm:cxn modelId="{238AB4BD-2582-4BBD-9241-3C99B171BB9C}" type="presParOf" srcId="{71045F8C-00FA-488E-A7BD-E2E6753D979D}" destId="{6940EB87-DC1D-4BC3-9408-9AC2E1FFC039}" srcOrd="1" destOrd="0" presId="urn:microsoft.com/office/officeart/2005/8/layout/target3"/>
    <dgm:cxn modelId="{63EB2F04-F127-4C77-9063-002AB5C28971}" type="presParOf" srcId="{71045F8C-00FA-488E-A7BD-E2E6753D979D}" destId="{BC35EE03-4121-4EF9-923D-7CB6D30D358D}" srcOrd="2" destOrd="0" presId="urn:microsoft.com/office/officeart/2005/8/layout/target3"/>
    <dgm:cxn modelId="{CAFC9CA4-57CC-492C-A5AE-80F33DBE7751}" type="presParOf" srcId="{71045F8C-00FA-488E-A7BD-E2E6753D979D}" destId="{C95EEA27-3CBF-4645-A92D-9D8AF5C1CBFC}" srcOrd="3" destOrd="0" presId="urn:microsoft.com/office/officeart/2005/8/layout/target3"/>
    <dgm:cxn modelId="{DAECCB2F-D273-47E3-B34D-82B726CAB1F0}" type="presParOf" srcId="{71045F8C-00FA-488E-A7BD-E2E6753D979D}" destId="{851BB866-B6AE-4566-893F-4C635BA974FC}" srcOrd="4" destOrd="0" presId="urn:microsoft.com/office/officeart/2005/8/layout/target3"/>
    <dgm:cxn modelId="{EF9B8219-0EF2-4A7A-A21A-D7A1B11D70AD}" type="presParOf" srcId="{71045F8C-00FA-488E-A7BD-E2E6753D979D}" destId="{643EA938-EDE0-4533-ACCC-D2BD6F3A527C}" srcOrd="5" destOrd="0" presId="urn:microsoft.com/office/officeart/2005/8/layout/target3"/>
    <dgm:cxn modelId="{F95DEEA6-9ADE-4E9C-9EDC-15B87109B0E7}" type="presParOf" srcId="{71045F8C-00FA-488E-A7BD-E2E6753D979D}" destId="{92F31B18-D66D-4CC7-89B9-378928DE877D}" srcOrd="6" destOrd="0" presId="urn:microsoft.com/office/officeart/2005/8/layout/target3"/>
    <dgm:cxn modelId="{F91AACB4-681F-4139-8FF4-2CBE460192B5}" type="presParOf" srcId="{71045F8C-00FA-488E-A7BD-E2E6753D979D}" destId="{902074E1-B931-4618-97F1-FADBE82E9C3C}" srcOrd="7" destOrd="0" presId="urn:microsoft.com/office/officeart/2005/8/layout/target3"/>
    <dgm:cxn modelId="{01B6ED8D-9F66-490D-A7BB-ABB64AAC7E0E}" type="presParOf" srcId="{71045F8C-00FA-488E-A7BD-E2E6753D979D}" destId="{A3817367-F2BC-482F-8832-FA00B51DCCF3}" srcOrd="8" destOrd="0" presId="urn:microsoft.com/office/officeart/2005/8/layout/target3"/>
    <dgm:cxn modelId="{7227767D-E316-409B-B292-FBFA7BF6FCCD}" type="presParOf" srcId="{71045F8C-00FA-488E-A7BD-E2E6753D979D}" destId="{626ABFF6-56C8-4386-B662-68EC364EED9D}" srcOrd="9" destOrd="0" presId="urn:microsoft.com/office/officeart/2005/8/layout/target3"/>
    <dgm:cxn modelId="{93151C49-8F77-4124-A592-9508AF53D341}" type="presParOf" srcId="{71045F8C-00FA-488E-A7BD-E2E6753D979D}" destId="{6DB11F1C-D028-4800-9625-6611CA9DE6D4}" srcOrd="10" destOrd="0" presId="urn:microsoft.com/office/officeart/2005/8/layout/target3"/>
    <dgm:cxn modelId="{F7C913BC-97C2-4CA1-9A08-2DCBBD291DC9}" type="presParOf" srcId="{71045F8C-00FA-488E-A7BD-E2E6753D979D}" destId="{CDED6FE3-AD8F-4ACC-B6B8-710EDDD97598}" srcOrd="11" destOrd="0" presId="urn:microsoft.com/office/officeart/2005/8/layout/target3"/>
    <dgm:cxn modelId="{1778383D-DB1E-4FB0-B510-37C651ABFF84}" type="presParOf" srcId="{71045F8C-00FA-488E-A7BD-E2E6753D979D}" destId="{397AC6D7-84A6-4150-958F-83C92D9ACF38}" srcOrd="12" destOrd="0" presId="urn:microsoft.com/office/officeart/2005/8/layout/target3"/>
    <dgm:cxn modelId="{16E0FAE9-6601-41C5-98D4-7FB387E0C154}" type="presParOf" srcId="{71045F8C-00FA-488E-A7BD-E2E6753D979D}" destId="{D7419528-33A6-416D-9E64-B3F7915C5149}" srcOrd="13" destOrd="0" presId="urn:microsoft.com/office/officeart/2005/8/layout/target3"/>
    <dgm:cxn modelId="{9E985DF9-E0C7-44FB-BD2F-1FE04AE8BB8F}" type="presParOf" srcId="{71045F8C-00FA-488E-A7BD-E2E6753D979D}" destId="{97289DF2-90F4-4EC2-A9FC-633B00BAB610}" srcOrd="14" destOrd="0" presId="urn:microsoft.com/office/officeart/2005/8/layout/target3"/>
    <dgm:cxn modelId="{ECD8137A-2EF6-453F-8E06-79E544EF2128}" type="presParOf" srcId="{71045F8C-00FA-488E-A7BD-E2E6753D979D}" destId="{234EBA9D-95B4-4C20-A84E-6F65F1085DC6}" srcOrd="15" destOrd="0" presId="urn:microsoft.com/office/officeart/2005/8/layout/target3"/>
    <dgm:cxn modelId="{DF84C595-9060-4E57-9F9B-A559FCFB53AB}" type="presParOf" srcId="{71045F8C-00FA-488E-A7BD-E2E6753D979D}" destId="{12255512-213F-41DF-90A6-8B4CD74A2B52}" srcOrd="16" destOrd="0" presId="urn:microsoft.com/office/officeart/2005/8/layout/target3"/>
    <dgm:cxn modelId="{6F655FC5-A239-48D9-8B53-44DC4D5D7B41}" type="presParOf" srcId="{71045F8C-00FA-488E-A7BD-E2E6753D979D}" destId="{50C2F88D-8688-44C2-A854-691F34009D3B}" srcOrd="17" destOrd="0" presId="urn:microsoft.com/office/officeart/2005/8/layout/target3"/>
    <dgm:cxn modelId="{18C8E1FB-B123-4AA0-B7F3-71692C382846}" type="presParOf" srcId="{71045F8C-00FA-488E-A7BD-E2E6753D979D}" destId="{4D19AB04-24FA-40C2-B203-52AE3D15E171}" srcOrd="18" destOrd="0" presId="urn:microsoft.com/office/officeart/2005/8/layout/target3"/>
    <dgm:cxn modelId="{C7CB4697-D67D-4358-9F91-0685C03F35F7}" type="presParOf" srcId="{71045F8C-00FA-488E-A7BD-E2E6753D979D}" destId="{832BF48F-0145-4429-9E02-8FCA946CCE9E}" srcOrd="19" destOrd="0" presId="urn:microsoft.com/office/officeart/2005/8/layout/target3"/>
    <dgm:cxn modelId="{DD86F4D8-4FEA-47E7-B2F9-03DA2876DB0B}" type="presParOf" srcId="{71045F8C-00FA-488E-A7BD-E2E6753D979D}" destId="{E7297F21-D4FD-4A41-AE58-814D01A6B5E7}" srcOrd="20" destOrd="0" presId="urn:microsoft.com/office/officeart/2005/8/layout/target3"/>
    <dgm:cxn modelId="{0A5FDA5A-3330-4FA0-A5D5-F9432D22897F}" type="presParOf" srcId="{71045F8C-00FA-488E-A7BD-E2E6753D979D}" destId="{F69A1436-182C-465B-AD7F-FE48E0C090C1}" srcOrd="21" destOrd="0" presId="urn:microsoft.com/office/officeart/2005/8/layout/target3"/>
    <dgm:cxn modelId="{8B2AA9AF-ED5A-459E-9CB6-F005667E5E53}" type="presParOf" srcId="{71045F8C-00FA-488E-A7BD-E2E6753D979D}" destId="{AA41A67C-3D3F-4AE9-9E0F-5D7F7BB2E741}" srcOrd="22" destOrd="0" presId="urn:microsoft.com/office/officeart/2005/8/layout/target3"/>
    <dgm:cxn modelId="{F9BFBA95-8FC2-4B8B-9047-BA99E5C277F9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VY_32_INOVACE_07_SYNONYMA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SYNONYMA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avidla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100000"/>
            <a:shade val="100000"/>
            <a:hueMod val="100000"/>
            <a:satMod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3101014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917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100000"/>
            <a:shade val="100000"/>
            <a:hueMod val="100000"/>
            <a:satMod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049078"/>
              </p:ext>
            </p:extLst>
          </p:nvPr>
        </p:nvGraphicFramePr>
        <p:xfrm>
          <a:off x="1403648" y="1988840"/>
          <a:ext cx="6096000" cy="403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35757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tabule, internet, </a:t>
                      </a:r>
                      <a:r>
                        <a:rPr lang="cs-CZ" dirty="0" err="1" smtClean="0"/>
                        <a:t>jaz</a:t>
                      </a:r>
                      <a:r>
                        <a:rPr lang="cs-CZ" dirty="0" smtClean="0"/>
                        <a:t>. příručky -  Slovník čes. synonym, Slovník cizích slov, SSČ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Práce se synonymy, rozšiřování slovní zásoby, práce s jazyk. příručkami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je vždy na následujícím snímku, popř. přiletí na kliknutí.</a:t>
                      </a:r>
                    </a:p>
                    <a:p>
                      <a:r>
                        <a:rPr lang="cs-CZ" dirty="0" smtClean="0"/>
                        <a:t>Prezentace obsahuje animace.</a:t>
                      </a:r>
                    </a:p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7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397607" y="2967335"/>
            <a:ext cx="634879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SYNONYMA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181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620688"/>
            <a:ext cx="8496944" cy="5505475"/>
          </a:xfrm>
        </p:spPr>
        <p:txBody>
          <a:bodyPr>
            <a:noAutofit/>
          </a:bodyPr>
          <a:lstStyle/>
          <a:p>
            <a:pPr marL="109728" indent="0" algn="ctr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= slova stejného</a:t>
            </a:r>
          </a:p>
          <a:p>
            <a:pPr marL="109728" indent="0" algn="ctr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 nebo </a:t>
            </a:r>
          </a:p>
          <a:p>
            <a:pPr marL="109728" indent="0" algn="ctr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podobného </a:t>
            </a:r>
          </a:p>
          <a:p>
            <a:pPr marL="109728" indent="0" algn="ctr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významu 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83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NAPIŠ SYNONYMUM </a:t>
            </a:r>
            <a:br>
              <a:rPr lang="cs-CZ" u="sng" dirty="0" smtClean="0">
                <a:solidFill>
                  <a:srgbClr val="FF0000"/>
                </a:solidFill>
              </a:rPr>
            </a:br>
            <a:r>
              <a:rPr lang="cs-CZ" u="sng" dirty="0" smtClean="0">
                <a:solidFill>
                  <a:srgbClr val="FF0000"/>
                </a:solidFill>
              </a:rPr>
              <a:t>KE SLOVU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6588224" cy="4525963"/>
          </a:xfrm>
        </p:spPr>
        <p:txBody>
          <a:bodyPr>
            <a:normAutofit fontScale="25000" lnSpcReduction="20000"/>
          </a:bodyPr>
          <a:lstStyle/>
          <a:p>
            <a:r>
              <a:rPr lang="cs-CZ" sz="12800" dirty="0" smtClean="0"/>
              <a:t>kolega</a:t>
            </a:r>
          </a:p>
          <a:p>
            <a:endParaRPr lang="cs-CZ" sz="12800" dirty="0" smtClean="0"/>
          </a:p>
          <a:p>
            <a:r>
              <a:rPr lang="cs-CZ" sz="12800" dirty="0" smtClean="0"/>
              <a:t>publicista</a:t>
            </a:r>
          </a:p>
          <a:p>
            <a:endParaRPr lang="cs-CZ" sz="12800" dirty="0" smtClean="0"/>
          </a:p>
          <a:p>
            <a:r>
              <a:rPr lang="cs-CZ" sz="12800" dirty="0" smtClean="0"/>
              <a:t>katastrofa</a:t>
            </a:r>
          </a:p>
          <a:p>
            <a:endParaRPr lang="cs-CZ" sz="12800" dirty="0" smtClean="0"/>
          </a:p>
          <a:p>
            <a:r>
              <a:rPr lang="cs-CZ" sz="12800" dirty="0" smtClean="0"/>
              <a:t>gigantický</a:t>
            </a:r>
          </a:p>
          <a:p>
            <a:endParaRPr lang="cs-CZ" sz="12800" dirty="0" smtClean="0"/>
          </a:p>
          <a:p>
            <a:r>
              <a:rPr lang="cs-CZ" sz="12800" dirty="0" smtClean="0"/>
              <a:t>materiál</a:t>
            </a:r>
          </a:p>
          <a:p>
            <a:pPr marL="109728" indent="0">
              <a:buNone/>
            </a:pPr>
            <a:r>
              <a:rPr lang="cs-CZ" sz="8000" dirty="0" smtClean="0"/>
              <a:t>   </a:t>
            </a:r>
          </a:p>
          <a:p>
            <a:pPr marL="109728" indent="0">
              <a:buNone/>
            </a:pPr>
            <a:r>
              <a:rPr lang="cs-CZ" dirty="0" smtClean="0"/>
              <a:t>               </a:t>
            </a:r>
            <a:endParaRPr lang="cs-CZ" dirty="0"/>
          </a:p>
          <a:p>
            <a:pPr marL="109728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2916238" y="1600200"/>
            <a:ext cx="6227762" cy="4525963"/>
          </a:xfrm>
        </p:spPr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cs-CZ" sz="3200" dirty="0" smtClean="0"/>
              <a:t>= </a:t>
            </a:r>
            <a:r>
              <a:rPr lang="cs-CZ" sz="4600" dirty="0" smtClean="0"/>
              <a:t>kamarád, druh, partner</a:t>
            </a:r>
          </a:p>
          <a:p>
            <a:pPr marL="109728" indent="0">
              <a:buNone/>
            </a:pPr>
            <a:endParaRPr lang="cs-CZ" sz="4600" dirty="0" smtClean="0"/>
          </a:p>
          <a:p>
            <a:pPr marL="109728" indent="0">
              <a:buNone/>
            </a:pPr>
            <a:r>
              <a:rPr lang="cs-CZ" sz="4600" dirty="0" smtClean="0"/>
              <a:t>= novinář, žurnalista, komentátor</a:t>
            </a:r>
          </a:p>
          <a:p>
            <a:pPr marL="109728" indent="0">
              <a:buNone/>
            </a:pPr>
            <a:endParaRPr lang="cs-CZ" sz="4600" dirty="0" smtClean="0"/>
          </a:p>
          <a:p>
            <a:pPr marL="109728" indent="0">
              <a:buNone/>
            </a:pPr>
            <a:r>
              <a:rPr lang="cs-CZ" sz="4600" dirty="0" smtClean="0"/>
              <a:t>= tragédie, pohroma, neštěstí</a:t>
            </a:r>
          </a:p>
          <a:p>
            <a:pPr marL="109728" indent="0">
              <a:buNone/>
            </a:pPr>
            <a:endParaRPr lang="cs-CZ" sz="4600" dirty="0" smtClean="0"/>
          </a:p>
          <a:p>
            <a:pPr marL="109728" indent="0">
              <a:buNone/>
            </a:pPr>
            <a:r>
              <a:rPr lang="cs-CZ" sz="4600" dirty="0" smtClean="0"/>
              <a:t>= ohromný, obrovský, kolosální</a:t>
            </a:r>
          </a:p>
          <a:p>
            <a:pPr marL="109728" indent="0">
              <a:buNone/>
            </a:pPr>
            <a:endParaRPr lang="cs-CZ" sz="4600" dirty="0"/>
          </a:p>
          <a:p>
            <a:pPr marL="109728" indent="0">
              <a:buNone/>
            </a:pPr>
            <a:r>
              <a:rPr lang="cs-CZ" sz="4600" dirty="0" smtClean="0"/>
              <a:t>= látka, hmota </a:t>
            </a:r>
            <a:endParaRPr lang="cs-CZ" sz="4600" dirty="0"/>
          </a:p>
        </p:txBody>
      </p:sp>
    </p:spTree>
    <p:extLst>
      <p:ext uri="{BB962C8B-B14F-4D97-AF65-F5344CB8AC3E}">
        <p14:creationId xmlns:p14="http://schemas.microsoft.com/office/powerpoint/2010/main" val="80866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u="sng" dirty="0" smtClean="0">
                <a:solidFill>
                  <a:srgbClr val="FF0000"/>
                </a:solidFill>
              </a:rPr>
              <a:t>VYŠKRTNI SLOVO, KTERÉ NENÍ </a:t>
            </a:r>
            <a:br>
              <a:rPr lang="cs-CZ" sz="3200" u="sng" dirty="0" smtClean="0">
                <a:solidFill>
                  <a:srgbClr val="FF0000"/>
                </a:solidFill>
              </a:rPr>
            </a:br>
            <a:r>
              <a:rPr lang="cs-CZ" sz="3200" u="sng" dirty="0" smtClean="0">
                <a:solidFill>
                  <a:srgbClr val="FF0000"/>
                </a:solidFill>
              </a:rPr>
              <a:t>SYNONYMUM K OSTATNÍM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vtip, žert, scénka, anekdota, šprým</a:t>
            </a:r>
          </a:p>
          <a:p>
            <a:r>
              <a:rPr lang="cs-CZ" sz="3200" dirty="0" smtClean="0"/>
              <a:t>zajímavý, interesantní, důležitý, pozoruhodný</a:t>
            </a:r>
          </a:p>
          <a:p>
            <a:r>
              <a:rPr lang="cs-CZ" sz="3200" dirty="0" smtClean="0"/>
              <a:t>konverzace, rozhovor, debata, konference </a:t>
            </a:r>
          </a:p>
          <a:p>
            <a:r>
              <a:rPr lang="cs-CZ" sz="3200" dirty="0" smtClean="0"/>
              <a:t>kladný, důležitý, klíčový, vážný, významný</a:t>
            </a:r>
          </a:p>
          <a:p>
            <a:r>
              <a:rPr lang="cs-CZ" sz="3200" dirty="0" smtClean="0"/>
              <a:t>kritik, despota, tyran</a:t>
            </a:r>
          </a:p>
          <a:p>
            <a:r>
              <a:rPr lang="cs-CZ" sz="3200" dirty="0" smtClean="0"/>
              <a:t>pořad, soutěž, program, vysílání, relace</a:t>
            </a:r>
          </a:p>
          <a:p>
            <a:r>
              <a:rPr lang="cs-CZ" sz="3200" dirty="0" smtClean="0"/>
              <a:t>vzpomínat, lamentovat, naříkat, bědovat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4030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400" u="sng" dirty="0" smtClean="0">
                <a:solidFill>
                  <a:srgbClr val="FF0000"/>
                </a:solidFill>
              </a:rPr>
              <a:t>ŘEŠENÍ</a:t>
            </a:r>
            <a:endParaRPr lang="cs-CZ" sz="44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vtip, žert, </a:t>
            </a:r>
            <a:r>
              <a:rPr lang="cs-CZ" sz="3200" strike="sngStrike" dirty="0" smtClean="0">
                <a:solidFill>
                  <a:srgbClr val="FF0000"/>
                </a:solidFill>
              </a:rPr>
              <a:t>scénka</a:t>
            </a:r>
            <a:r>
              <a:rPr lang="cs-CZ" sz="3200" dirty="0" smtClean="0"/>
              <a:t>, anekdota, šprým</a:t>
            </a:r>
          </a:p>
          <a:p>
            <a:r>
              <a:rPr lang="cs-CZ" sz="3200" dirty="0" smtClean="0"/>
              <a:t>zajímavý, interesantní, </a:t>
            </a:r>
            <a:r>
              <a:rPr lang="cs-CZ" sz="3200" strike="sngStrike" dirty="0" smtClean="0">
                <a:solidFill>
                  <a:srgbClr val="FF0000"/>
                </a:solidFill>
              </a:rPr>
              <a:t>důležitý</a:t>
            </a:r>
            <a:r>
              <a:rPr lang="cs-CZ" sz="3200" dirty="0" smtClean="0"/>
              <a:t>, pozoruhodný</a:t>
            </a:r>
          </a:p>
          <a:p>
            <a:r>
              <a:rPr lang="cs-CZ" sz="3200" dirty="0" smtClean="0"/>
              <a:t>konverzace, rozhovor, debata, </a:t>
            </a:r>
            <a:r>
              <a:rPr lang="cs-CZ" sz="3200" strike="sngStrike" dirty="0" smtClean="0">
                <a:solidFill>
                  <a:srgbClr val="FF0000"/>
                </a:solidFill>
              </a:rPr>
              <a:t>konference</a:t>
            </a:r>
            <a:r>
              <a:rPr lang="cs-CZ" sz="3200" dirty="0" smtClean="0"/>
              <a:t> </a:t>
            </a:r>
          </a:p>
          <a:p>
            <a:r>
              <a:rPr lang="cs-CZ" sz="3200" strike="sngStrike" dirty="0" smtClean="0">
                <a:solidFill>
                  <a:srgbClr val="FF0000"/>
                </a:solidFill>
              </a:rPr>
              <a:t>kladný</a:t>
            </a:r>
            <a:r>
              <a:rPr lang="cs-CZ" sz="3200" dirty="0" smtClean="0"/>
              <a:t>, důležitý, klíčový, vážný, významný</a:t>
            </a:r>
          </a:p>
          <a:p>
            <a:r>
              <a:rPr lang="cs-CZ" sz="3200" strike="sngStrike" dirty="0" smtClean="0">
                <a:solidFill>
                  <a:srgbClr val="FF0000"/>
                </a:solidFill>
              </a:rPr>
              <a:t>kritik</a:t>
            </a:r>
            <a:r>
              <a:rPr lang="cs-CZ" sz="3200" dirty="0" smtClean="0"/>
              <a:t>, despota, tyran</a:t>
            </a:r>
          </a:p>
          <a:p>
            <a:r>
              <a:rPr lang="cs-CZ" sz="3200" dirty="0" smtClean="0"/>
              <a:t>pořad, </a:t>
            </a:r>
            <a:r>
              <a:rPr lang="cs-CZ" sz="3200" strike="sngStrike" dirty="0" smtClean="0">
                <a:solidFill>
                  <a:srgbClr val="FF0000"/>
                </a:solidFill>
              </a:rPr>
              <a:t>soutěž</a:t>
            </a:r>
            <a:r>
              <a:rPr lang="cs-CZ" sz="3200" dirty="0" smtClean="0"/>
              <a:t>, program, vysílání, relace</a:t>
            </a:r>
          </a:p>
          <a:p>
            <a:r>
              <a:rPr lang="cs-CZ" sz="3200" strike="sngStrike" dirty="0" smtClean="0">
                <a:solidFill>
                  <a:srgbClr val="FF0000"/>
                </a:solidFill>
              </a:rPr>
              <a:t>vzpomínat</a:t>
            </a:r>
            <a:r>
              <a:rPr lang="cs-CZ" sz="3200" dirty="0" smtClean="0"/>
              <a:t>, lamentovat, naříkat, bědovat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9651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NAJDI KE SLOVU CO NEJVÍCE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SYNONYM – můžeš použít internet,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jazyk. příručky</a:t>
            </a:r>
            <a:br>
              <a:rPr lang="cs-CZ" sz="3200" dirty="0" smtClean="0">
                <a:solidFill>
                  <a:srgbClr val="FF0000"/>
                </a:solidFill>
              </a:rPr>
            </a:b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NÁVRH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LAHODNÝ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ZÁSADNÍ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99792" y="1600200"/>
            <a:ext cx="6444208" cy="4525963"/>
          </a:xfrm>
        </p:spPr>
        <p:txBody>
          <a:bodyPr/>
          <a:lstStyle/>
          <a:p>
            <a:pPr marL="109728" indent="0">
              <a:buNone/>
            </a:pPr>
            <a:r>
              <a:rPr lang="cs-CZ" dirty="0" smtClean="0"/>
              <a:t>= podnět, skica, koncept, náčrt, námět,     projekt, nákres, plán, náčrtek, nárys 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smtClean="0"/>
              <a:t>  = chutný, božský, delikátní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= hlavní, nejdůležitější, klíčový, převážný, základní, převládající, ústřední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40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u="sng" dirty="0" smtClean="0"/>
              <a:t>PRÁCE S TEXTEM</a:t>
            </a:r>
            <a:r>
              <a:rPr lang="cs-CZ" sz="3600" u="sng" dirty="0"/>
              <a:t/>
            </a:r>
            <a:br>
              <a:rPr lang="cs-CZ" sz="3600" u="sng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>
                <a:solidFill>
                  <a:srgbClr val="FF0000"/>
                </a:solidFill>
              </a:rPr>
              <a:t>- 1. PODTRHNI V TEXTU SYNONYMA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- 2. Z KTERÉ KNIHY JE UKÁZKA?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- 3. KDO JE JEJÍM AUTOREM?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56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97346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….. “</a:t>
            </a:r>
            <a:r>
              <a:rPr lang="cs-CZ" sz="2400" dirty="0"/>
              <a:t>To se ví, že je,” pokračovala trhovnice, “a jaká dáma, ty surovče, ty vrahu, ty zabijáku, ty </a:t>
            </a:r>
            <a:r>
              <a:rPr lang="cs-CZ" sz="2400" dirty="0" err="1"/>
              <a:t>prachkujóne</a:t>
            </a:r>
            <a:r>
              <a:rPr lang="cs-CZ" sz="2400" dirty="0"/>
              <a:t>, ty padouchu, ty hanebníku, ty mordýři, ty satanáši!”</a:t>
            </a:r>
          </a:p>
          <a:p>
            <a:r>
              <a:rPr lang="cs-CZ" sz="2400" dirty="0"/>
              <a:t>“Prosím tisíckrát za odpuštění, že jsem vás tak polekal, paní,” omlouval se Lotrando v nejhroznějších rozpacích. </a:t>
            </a:r>
            <a:endParaRPr lang="cs-CZ" sz="2400" dirty="0" smtClean="0"/>
          </a:p>
          <a:p>
            <a:r>
              <a:rPr lang="cs-CZ" sz="2400" dirty="0" smtClean="0"/>
              <a:t>“</a:t>
            </a:r>
            <a:r>
              <a:rPr lang="cs-CZ" sz="2400" dirty="0" err="1"/>
              <a:t>Trešarmé</a:t>
            </a:r>
            <a:r>
              <a:rPr lang="cs-CZ" sz="2400" dirty="0"/>
              <a:t>, madam, </a:t>
            </a:r>
            <a:r>
              <a:rPr lang="cs-CZ" sz="2400" dirty="0" err="1"/>
              <a:t>silvuplé</a:t>
            </a:r>
            <a:r>
              <a:rPr lang="cs-CZ" sz="2400" dirty="0"/>
              <a:t>, ujišťuji vás svou nejpokornější lítostí, že – že –”</a:t>
            </a:r>
          </a:p>
          <a:p>
            <a:r>
              <a:rPr lang="cs-CZ" sz="2400" dirty="0"/>
              <a:t>“Pakuj se, darebo,” křičela ctihodná dáma, “nebo ti řeknu, že jsi nestyda, bídák, zlosyn, </a:t>
            </a:r>
            <a:r>
              <a:rPr lang="cs-CZ" sz="2400" dirty="0" err="1"/>
              <a:t>arcilotras</a:t>
            </a:r>
            <a:r>
              <a:rPr lang="cs-CZ" sz="2400" dirty="0"/>
              <a:t>, </a:t>
            </a:r>
            <a:r>
              <a:rPr lang="cs-CZ" sz="2400" dirty="0" err="1"/>
              <a:t>turek</a:t>
            </a:r>
            <a:r>
              <a:rPr lang="cs-CZ" sz="2400" dirty="0"/>
              <a:t>, pohan, vyvrhel, nezdvořák, halama, </a:t>
            </a:r>
            <a:r>
              <a:rPr lang="cs-CZ" sz="2400" dirty="0" err="1"/>
              <a:t>huncút</a:t>
            </a:r>
            <a:r>
              <a:rPr lang="cs-CZ" sz="2400" dirty="0"/>
              <a:t>, mazavka, hrubec a </a:t>
            </a:r>
            <a:r>
              <a:rPr lang="cs-CZ" sz="2400" dirty="0" err="1"/>
              <a:t>týgr</a:t>
            </a:r>
            <a:r>
              <a:rPr lang="cs-CZ" sz="2400" dirty="0"/>
              <a:t> a hrdlořez a podlec, pijan, </a:t>
            </a:r>
            <a:r>
              <a:rPr lang="cs-CZ" sz="2400" dirty="0" err="1"/>
              <a:t>ludrák</a:t>
            </a:r>
            <a:r>
              <a:rPr lang="cs-CZ" sz="2400" dirty="0"/>
              <a:t>, nelida a mameluk a prevít a kazisvět, podvodník, zločinec, mizera a vrahoun a </a:t>
            </a:r>
            <a:r>
              <a:rPr lang="cs-CZ" sz="2400" dirty="0" err="1"/>
              <a:t>kruťas</a:t>
            </a:r>
            <a:r>
              <a:rPr lang="cs-CZ" sz="2400" dirty="0"/>
              <a:t> a –”</a:t>
            </a:r>
          </a:p>
          <a:p>
            <a:r>
              <a:rPr lang="cs-CZ" sz="2400" dirty="0"/>
              <a:t>Dále už mladý Lotrando neslyšel, neboť dal se na útěk a nezastavil se až na Brendách</a:t>
            </a:r>
            <a:r>
              <a:rPr lang="cs-CZ" sz="2400" dirty="0" smtClean="0"/>
              <a:t>;</a:t>
            </a:r>
          </a:p>
          <a:p>
            <a:r>
              <a:rPr lang="cs-CZ" sz="2400" dirty="0" smtClean="0"/>
              <a:t>a </a:t>
            </a:r>
            <a:r>
              <a:rPr lang="cs-CZ" sz="2400" dirty="0"/>
              <a:t>to se mu ještě zdálo, že vítr za ním nese cosi jako “…zlotřilec, trhan, lajdák, obejda, rabiát a lidožrout a Žižkovák”, třeba si sebevíc uši </a:t>
            </a:r>
            <a:r>
              <a:rPr lang="cs-CZ" sz="2400" dirty="0" smtClean="0"/>
              <a:t>zacpával….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4496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Ukázka je z knihy Devatero pohádek od Karla</a:t>
            </a:r>
          </a:p>
          <a:p>
            <a:pPr marL="109728" indent="0">
              <a:buNone/>
            </a:pPr>
            <a:r>
              <a:rPr lang="cs-CZ" dirty="0" smtClean="0"/>
              <a:t> Čapka – Druhá loupežnická pohádka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373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97346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….. “</a:t>
            </a:r>
            <a:r>
              <a:rPr lang="cs-CZ" sz="2400" dirty="0"/>
              <a:t>To se ví, že je,” pokračovala trhovnice, “a jaká dáma, ty </a:t>
            </a:r>
            <a:r>
              <a:rPr lang="cs-CZ" sz="2400" u="sng" dirty="0">
                <a:solidFill>
                  <a:srgbClr val="FF0000"/>
                </a:solidFill>
              </a:rPr>
              <a:t>surovče, ty vrahu, ty zabijáku, ty </a:t>
            </a:r>
            <a:r>
              <a:rPr lang="cs-CZ" sz="2400" u="sng" dirty="0" err="1">
                <a:solidFill>
                  <a:srgbClr val="FF0000"/>
                </a:solidFill>
              </a:rPr>
              <a:t>prachkujóne</a:t>
            </a:r>
            <a:r>
              <a:rPr lang="cs-CZ" sz="2400" u="sng" dirty="0">
                <a:solidFill>
                  <a:srgbClr val="FF0000"/>
                </a:solidFill>
              </a:rPr>
              <a:t>, ty padouchu, ty hanebníku, ty mordýři, ty satanáši</a:t>
            </a:r>
            <a:r>
              <a:rPr lang="cs-CZ" sz="2400" dirty="0"/>
              <a:t>!”</a:t>
            </a:r>
          </a:p>
          <a:p>
            <a:r>
              <a:rPr lang="cs-CZ" sz="2400" dirty="0"/>
              <a:t>“Prosím tisíckrát za odpuštění, že jsem vás tak polekal, paní,” omlouval se Lotrando v nejhroznějších rozpacích. </a:t>
            </a:r>
            <a:endParaRPr lang="cs-CZ" sz="2400" dirty="0" smtClean="0"/>
          </a:p>
          <a:p>
            <a:r>
              <a:rPr lang="cs-CZ" sz="2400" dirty="0" smtClean="0"/>
              <a:t>“</a:t>
            </a:r>
            <a:r>
              <a:rPr lang="cs-CZ" sz="2400" dirty="0" err="1"/>
              <a:t>Trešarmé</a:t>
            </a:r>
            <a:r>
              <a:rPr lang="cs-CZ" sz="2400" dirty="0"/>
              <a:t>, madam, </a:t>
            </a:r>
            <a:r>
              <a:rPr lang="cs-CZ" sz="2400" dirty="0" err="1"/>
              <a:t>silvuplé</a:t>
            </a:r>
            <a:r>
              <a:rPr lang="cs-CZ" sz="2400" dirty="0"/>
              <a:t>, ujišťuji vás svou nejpokornější lítostí, že – že –”</a:t>
            </a:r>
          </a:p>
          <a:p>
            <a:r>
              <a:rPr lang="cs-CZ" sz="2400" dirty="0"/>
              <a:t>“Pakuj se, darebo,” křičela ctihodná dáma, “nebo ti řeknu, že jsi </a:t>
            </a:r>
            <a:r>
              <a:rPr lang="cs-CZ" sz="2400" u="sng" dirty="0">
                <a:solidFill>
                  <a:srgbClr val="FF0000"/>
                </a:solidFill>
              </a:rPr>
              <a:t>nestyda, bídák, zlosyn, </a:t>
            </a:r>
            <a:r>
              <a:rPr lang="cs-CZ" sz="2400" u="sng" dirty="0" err="1">
                <a:solidFill>
                  <a:srgbClr val="FF0000"/>
                </a:solidFill>
              </a:rPr>
              <a:t>arcilotras</a:t>
            </a:r>
            <a:r>
              <a:rPr lang="cs-CZ" sz="2400" u="sng" dirty="0">
                <a:solidFill>
                  <a:srgbClr val="FF0000"/>
                </a:solidFill>
              </a:rPr>
              <a:t>, </a:t>
            </a:r>
            <a:r>
              <a:rPr lang="cs-CZ" sz="2400" u="sng" dirty="0" err="1">
                <a:solidFill>
                  <a:srgbClr val="FF0000"/>
                </a:solidFill>
              </a:rPr>
              <a:t>turek</a:t>
            </a:r>
            <a:r>
              <a:rPr lang="cs-CZ" sz="2400" u="sng" dirty="0">
                <a:solidFill>
                  <a:srgbClr val="FF0000"/>
                </a:solidFill>
              </a:rPr>
              <a:t>, pohan, vyvrhel, nezdvořák, halama, </a:t>
            </a:r>
            <a:r>
              <a:rPr lang="cs-CZ" sz="2400" u="sng" dirty="0" err="1">
                <a:solidFill>
                  <a:srgbClr val="FF0000"/>
                </a:solidFill>
              </a:rPr>
              <a:t>huncút</a:t>
            </a:r>
            <a:r>
              <a:rPr lang="cs-CZ" sz="2400" u="sng" dirty="0">
                <a:solidFill>
                  <a:srgbClr val="FF0000"/>
                </a:solidFill>
              </a:rPr>
              <a:t>, mazavka, hrubec a </a:t>
            </a:r>
            <a:r>
              <a:rPr lang="cs-CZ" sz="2400" u="sng" dirty="0" err="1">
                <a:solidFill>
                  <a:srgbClr val="FF0000"/>
                </a:solidFill>
              </a:rPr>
              <a:t>týgr</a:t>
            </a:r>
            <a:r>
              <a:rPr lang="cs-CZ" sz="2400" u="sng" dirty="0">
                <a:solidFill>
                  <a:srgbClr val="FF0000"/>
                </a:solidFill>
              </a:rPr>
              <a:t> a hrdlořez a podlec, pijan, </a:t>
            </a:r>
            <a:r>
              <a:rPr lang="cs-CZ" sz="2400" u="sng" dirty="0" err="1">
                <a:solidFill>
                  <a:srgbClr val="FF0000"/>
                </a:solidFill>
              </a:rPr>
              <a:t>ludrák</a:t>
            </a:r>
            <a:r>
              <a:rPr lang="cs-CZ" sz="2400" u="sng" dirty="0">
                <a:solidFill>
                  <a:srgbClr val="FF0000"/>
                </a:solidFill>
              </a:rPr>
              <a:t>, nelida a mameluk a prevít a kazisvět, podvodník, zločinec, mizera a vrahoun a </a:t>
            </a:r>
            <a:r>
              <a:rPr lang="cs-CZ" sz="2400" u="sng" dirty="0" err="1">
                <a:solidFill>
                  <a:srgbClr val="FF0000"/>
                </a:solidFill>
              </a:rPr>
              <a:t>kruťas</a:t>
            </a:r>
            <a:r>
              <a:rPr lang="cs-CZ" sz="2400" u="sng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a –”</a:t>
            </a:r>
          </a:p>
          <a:p>
            <a:r>
              <a:rPr lang="cs-CZ" sz="2400" dirty="0"/>
              <a:t>Dále už mladý Lotrando neslyšel, neboť dal se na útěk a nezastavil se až na Brendách</a:t>
            </a:r>
            <a:r>
              <a:rPr lang="cs-CZ" sz="2400" dirty="0" smtClean="0"/>
              <a:t>;</a:t>
            </a:r>
          </a:p>
          <a:p>
            <a:r>
              <a:rPr lang="cs-CZ" sz="2400" dirty="0" smtClean="0"/>
              <a:t>a </a:t>
            </a:r>
            <a:r>
              <a:rPr lang="cs-CZ" sz="2400" dirty="0"/>
              <a:t>to se mu ještě zdálo, že vítr za ním nese cosi jako “…</a:t>
            </a:r>
            <a:r>
              <a:rPr lang="cs-CZ" sz="2400" u="sng" dirty="0">
                <a:solidFill>
                  <a:srgbClr val="FF0000"/>
                </a:solidFill>
              </a:rPr>
              <a:t>zlotřilec, trhan, lajdák, obejda, rabiát a lidožrout a Žižkovák</a:t>
            </a:r>
            <a:r>
              <a:rPr lang="cs-CZ" sz="2400" dirty="0"/>
              <a:t>”, třeba si sebevíc uši </a:t>
            </a:r>
            <a:r>
              <a:rPr lang="cs-CZ" sz="2400" dirty="0" smtClean="0"/>
              <a:t>zacpával….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1945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ZDROJE,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88840"/>
            <a:ext cx="8515672" cy="4091285"/>
          </a:xfrm>
        </p:spPr>
        <p:txBody>
          <a:bodyPr>
            <a:normAutofit/>
          </a:bodyPr>
          <a:lstStyle/>
          <a:p>
            <a:r>
              <a:rPr lang="cs-CZ" dirty="0">
                <a:hlinkClick r:id="rId2"/>
              </a:rPr>
              <a:t>http://www.pravidla.cz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/>
              <a:t>ČAPEK, Karel. </a:t>
            </a:r>
            <a:r>
              <a:rPr lang="cs-CZ" i="1" dirty="0"/>
              <a:t>Devatero pohádek</a:t>
            </a:r>
            <a:r>
              <a:rPr lang="cs-CZ" dirty="0"/>
              <a:t>. 7.vydání. Praha: Albatros, 1986, s. </a:t>
            </a:r>
            <a:r>
              <a:rPr lang="cs-CZ" dirty="0" smtClean="0"/>
              <a:t>140-141.</a:t>
            </a:r>
            <a:endParaRPr lang="cs-CZ" dirty="0"/>
          </a:p>
          <a:p>
            <a:r>
              <a:rPr lang="cs-CZ" dirty="0" smtClean="0"/>
              <a:t>www.slovnik-synonym.cz</a:t>
            </a:r>
            <a:endParaRPr lang="cs-CZ" dirty="0" smtClean="0"/>
          </a:p>
          <a:p>
            <a:r>
              <a:rPr lang="cs-CZ" dirty="0"/>
              <a:t>STÝBLÍK, Vlastimil a kol. </a:t>
            </a:r>
            <a:r>
              <a:rPr lang="cs-CZ" i="1" dirty="0"/>
              <a:t>Český jazyk pro 8.ročník základní školy</a:t>
            </a:r>
            <a:r>
              <a:rPr lang="cs-CZ" dirty="0"/>
              <a:t>. Praha: SPN - pedagogické 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/>
              <a:t>nakladatelství</a:t>
            </a:r>
            <a:r>
              <a:rPr lang="cs-CZ" dirty="0"/>
              <a:t>, 1998, ISBN 80-85937-92-1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35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hedvábí</Template>
  <TotalTime>1941</TotalTime>
  <Words>798</Words>
  <Application>Microsoft Office PowerPoint</Application>
  <PresentationFormat>Předvádění na obrazovce (4:3)</PresentationFormat>
  <Paragraphs>98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Silk</vt:lpstr>
      <vt:lpstr>Prezentace aplikace PowerPoint</vt:lpstr>
      <vt:lpstr>Anotace</vt:lpstr>
      <vt:lpstr>Prezentace aplikace PowerPoint</vt:lpstr>
      <vt:lpstr>Prezentace aplikace PowerPoint</vt:lpstr>
      <vt:lpstr>NAPIŠ SYNONYMUM  KE SLOVU</vt:lpstr>
      <vt:lpstr>VYŠKRTNI SLOVO, KTERÉ NENÍ  SYNONYMUM K OSTATNÍM</vt:lpstr>
      <vt:lpstr> ŘEŠENÍ</vt:lpstr>
      <vt:lpstr>NAJDI KE SLOVU CO NEJVÍCE SYNONYM – můžeš použít internet, jazyk. příručky </vt:lpstr>
      <vt:lpstr>      PRÁCE S TEXTEM  - 1. PODTRHNI V TEXTU SYNONYMA  - 2. Z KTERÉ KNIHY JE UKÁZKA?  - 3. KDO JE JEJÍM AUTOREM?</vt:lpstr>
      <vt:lpstr>Prezentace aplikace PowerPoint</vt:lpstr>
      <vt:lpstr>ŘEŠENÍ</vt:lpstr>
      <vt:lpstr>Prezentace aplikace PowerPoint</vt:lpstr>
      <vt:lpstr>ZDROJE,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Steidlová</cp:lastModifiedBy>
  <cp:revision>23</cp:revision>
  <dcterms:created xsi:type="dcterms:W3CDTF">2012-06-12T08:28:12Z</dcterms:created>
  <dcterms:modified xsi:type="dcterms:W3CDTF">2012-09-02T15:50:36Z</dcterms:modified>
</cp:coreProperties>
</file>