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6" r:id="rId4"/>
    <p:sldId id="259" r:id="rId5"/>
    <p:sldId id="263" r:id="rId6"/>
    <p:sldId id="260" r:id="rId7"/>
    <p:sldId id="264" r:id="rId8"/>
    <p:sldId id="265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VY_32_INOVACE_08_PŘEJÍMÁNÍ SLOV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PŘEJÍMÁNÍ SLOV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8E17B5-A464-410F-B0A3-583D8F908D90}" type="presOf" srcId="{FBBFC3EA-9D9D-4F3A-BEA6-9C2C0E46BF20}" destId="{643EA938-EDE0-4533-ACCC-D2BD6F3A527C}" srcOrd="0" destOrd="0" presId="urn:microsoft.com/office/officeart/2005/8/layout/target3"/>
    <dgm:cxn modelId="{6570A0FC-E91B-4E38-B150-9931DF876E1E}" type="presOf" srcId="{019433A1-1324-4DE1-9E6F-32B851095F74}" destId="{A3817367-F2BC-482F-8832-FA00B51DCCF3}" srcOrd="0" destOrd="0" presId="urn:microsoft.com/office/officeart/2005/8/layout/target3"/>
    <dgm:cxn modelId="{A64360DE-7370-4C7C-8D97-D2B520641A8C}" type="presOf" srcId="{39F8B381-5807-488E-AC22-73DD4140ED4A}" destId="{71045F8C-00FA-488E-A7BD-E2E6753D979D}" srcOrd="0" destOrd="0" presId="urn:microsoft.com/office/officeart/2005/8/layout/target3"/>
    <dgm:cxn modelId="{4810FE4D-0370-4D40-AEEE-35104E750886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5354B74-3B65-4022-86CA-E687FE43D0EA}" type="presOf" srcId="{FBBFC3EA-9D9D-4F3A-BEA6-9C2C0E46BF20}" destId="{832BF48F-0145-4429-9E02-8FCA946CCE9E}" srcOrd="1" destOrd="0" presId="urn:microsoft.com/office/officeart/2005/8/layout/target3"/>
    <dgm:cxn modelId="{3EBCC59A-7E8F-4040-BE52-84F16DEEEB09}" type="presOf" srcId="{445C7998-7549-48B0-BD68-D4F0167F02E5}" destId="{BC35EE03-4121-4EF9-923D-7CB6D30D358D}" srcOrd="0" destOrd="0" presId="urn:microsoft.com/office/officeart/2005/8/layout/target3"/>
    <dgm:cxn modelId="{C4050114-28FF-4A01-971A-618D895CE550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EBEE14-0100-4BF0-8403-DA4AA6E674E1}" type="presOf" srcId="{C73C7642-F245-4585-8F88-243F9FAEF6CA}" destId="{97289DF2-90F4-4EC2-A9FC-633B00BAB610}" srcOrd="0" destOrd="0" presId="urn:microsoft.com/office/officeart/2005/8/layout/target3"/>
    <dgm:cxn modelId="{7BBD4402-FAD2-40D6-B6E7-61EFC1500646}" type="presOf" srcId="{019433A1-1324-4DE1-9E6F-32B851095F74}" destId="{E7297F21-D4FD-4A41-AE58-814D01A6B5E7}" srcOrd="1" destOrd="0" presId="urn:microsoft.com/office/officeart/2005/8/layout/target3"/>
    <dgm:cxn modelId="{EECEFDC3-5153-4F0E-B49E-592546E8F17C}" type="presOf" srcId="{EBC41103-E2E5-4D48-9B4B-425520D3D098}" destId="{F969C235-9271-4D34-B740-D627A121CAD0}" srcOrd="1" destOrd="0" presId="urn:microsoft.com/office/officeart/2005/8/layout/target3"/>
    <dgm:cxn modelId="{0AE12970-E705-4BD7-8872-AAB40320EF05}" type="presOf" srcId="{445C7998-7549-48B0-BD68-D4F0167F02E5}" destId="{4D19AB04-24FA-40C2-B203-52AE3D15E171}" srcOrd="1" destOrd="0" presId="urn:microsoft.com/office/officeart/2005/8/layout/target3"/>
    <dgm:cxn modelId="{8C8879FB-FD77-4F07-A832-8D545FD06765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4790F29-F952-4595-A197-B7EF2E1431E1}" type="presOf" srcId="{EBC41103-E2E5-4D48-9B4B-425520D3D098}" destId="{50C2F88D-8688-44C2-A854-691F34009D3B}" srcOrd="0" destOrd="0" presId="urn:microsoft.com/office/officeart/2005/8/layout/target3"/>
    <dgm:cxn modelId="{9F9C3E33-7059-41B6-AD25-87F83B623621}" type="presParOf" srcId="{71045F8C-00FA-488E-A7BD-E2E6753D979D}" destId="{3577EC6B-C980-4F34-8C69-4365E7B8FC8C}" srcOrd="0" destOrd="0" presId="urn:microsoft.com/office/officeart/2005/8/layout/target3"/>
    <dgm:cxn modelId="{86B01E1B-E77C-4C86-9E31-9DF27A7744EB}" type="presParOf" srcId="{71045F8C-00FA-488E-A7BD-E2E6753D979D}" destId="{6940EB87-DC1D-4BC3-9408-9AC2E1FFC039}" srcOrd="1" destOrd="0" presId="urn:microsoft.com/office/officeart/2005/8/layout/target3"/>
    <dgm:cxn modelId="{1A0807BD-54A4-4CEB-B2B5-4499FC00157B}" type="presParOf" srcId="{71045F8C-00FA-488E-A7BD-E2E6753D979D}" destId="{BC35EE03-4121-4EF9-923D-7CB6D30D358D}" srcOrd="2" destOrd="0" presId="urn:microsoft.com/office/officeart/2005/8/layout/target3"/>
    <dgm:cxn modelId="{93B64D14-C7F4-49B3-8CCD-0DBB57BF0036}" type="presParOf" srcId="{71045F8C-00FA-488E-A7BD-E2E6753D979D}" destId="{C95EEA27-3CBF-4645-A92D-9D8AF5C1CBFC}" srcOrd="3" destOrd="0" presId="urn:microsoft.com/office/officeart/2005/8/layout/target3"/>
    <dgm:cxn modelId="{D4E6F487-CF2A-41E7-A786-85DD1078E501}" type="presParOf" srcId="{71045F8C-00FA-488E-A7BD-E2E6753D979D}" destId="{851BB866-B6AE-4566-893F-4C635BA974FC}" srcOrd="4" destOrd="0" presId="urn:microsoft.com/office/officeart/2005/8/layout/target3"/>
    <dgm:cxn modelId="{E77B086A-E6CD-4C7F-AE41-5EF83247606D}" type="presParOf" srcId="{71045F8C-00FA-488E-A7BD-E2E6753D979D}" destId="{643EA938-EDE0-4533-ACCC-D2BD6F3A527C}" srcOrd="5" destOrd="0" presId="urn:microsoft.com/office/officeart/2005/8/layout/target3"/>
    <dgm:cxn modelId="{1377235E-12EB-4F26-9FCE-04D71D33E120}" type="presParOf" srcId="{71045F8C-00FA-488E-A7BD-E2E6753D979D}" destId="{92F31B18-D66D-4CC7-89B9-378928DE877D}" srcOrd="6" destOrd="0" presId="urn:microsoft.com/office/officeart/2005/8/layout/target3"/>
    <dgm:cxn modelId="{A9EF041C-1CB9-4A3E-8E05-5A5FFF527D35}" type="presParOf" srcId="{71045F8C-00FA-488E-A7BD-E2E6753D979D}" destId="{902074E1-B931-4618-97F1-FADBE82E9C3C}" srcOrd="7" destOrd="0" presId="urn:microsoft.com/office/officeart/2005/8/layout/target3"/>
    <dgm:cxn modelId="{5CBD06DD-2FBF-45B7-B6B7-6C98EDF05D12}" type="presParOf" srcId="{71045F8C-00FA-488E-A7BD-E2E6753D979D}" destId="{A3817367-F2BC-482F-8832-FA00B51DCCF3}" srcOrd="8" destOrd="0" presId="urn:microsoft.com/office/officeart/2005/8/layout/target3"/>
    <dgm:cxn modelId="{AC4DB75F-20F5-43D4-912E-24EFF1A42DB2}" type="presParOf" srcId="{71045F8C-00FA-488E-A7BD-E2E6753D979D}" destId="{626ABFF6-56C8-4386-B662-68EC364EED9D}" srcOrd="9" destOrd="0" presId="urn:microsoft.com/office/officeart/2005/8/layout/target3"/>
    <dgm:cxn modelId="{DE5A7B8C-6E7B-4805-913F-DCD2EC230D68}" type="presParOf" srcId="{71045F8C-00FA-488E-A7BD-E2E6753D979D}" destId="{6DB11F1C-D028-4800-9625-6611CA9DE6D4}" srcOrd="10" destOrd="0" presId="urn:microsoft.com/office/officeart/2005/8/layout/target3"/>
    <dgm:cxn modelId="{00504898-8536-4EDA-B1CF-944A64550FB8}" type="presParOf" srcId="{71045F8C-00FA-488E-A7BD-E2E6753D979D}" destId="{CDED6FE3-AD8F-4ACC-B6B8-710EDDD97598}" srcOrd="11" destOrd="0" presId="urn:microsoft.com/office/officeart/2005/8/layout/target3"/>
    <dgm:cxn modelId="{8E7BA6C4-D3D2-4B74-97C9-20B6D9E9352F}" type="presParOf" srcId="{71045F8C-00FA-488E-A7BD-E2E6753D979D}" destId="{397AC6D7-84A6-4150-958F-83C92D9ACF38}" srcOrd="12" destOrd="0" presId="urn:microsoft.com/office/officeart/2005/8/layout/target3"/>
    <dgm:cxn modelId="{57FAE55D-B10D-4361-8FCF-2732DA4267D0}" type="presParOf" srcId="{71045F8C-00FA-488E-A7BD-E2E6753D979D}" destId="{D7419528-33A6-416D-9E64-B3F7915C5149}" srcOrd="13" destOrd="0" presId="urn:microsoft.com/office/officeart/2005/8/layout/target3"/>
    <dgm:cxn modelId="{39A260F3-B987-40AF-B40E-2F7EBBA8CF67}" type="presParOf" srcId="{71045F8C-00FA-488E-A7BD-E2E6753D979D}" destId="{97289DF2-90F4-4EC2-A9FC-633B00BAB610}" srcOrd="14" destOrd="0" presId="urn:microsoft.com/office/officeart/2005/8/layout/target3"/>
    <dgm:cxn modelId="{82E2FD0C-8363-4C95-BB57-89C19F7D22CA}" type="presParOf" srcId="{71045F8C-00FA-488E-A7BD-E2E6753D979D}" destId="{234EBA9D-95B4-4C20-A84E-6F65F1085DC6}" srcOrd="15" destOrd="0" presId="urn:microsoft.com/office/officeart/2005/8/layout/target3"/>
    <dgm:cxn modelId="{060745E5-CB45-4A25-96A4-5344E28FFDD6}" type="presParOf" srcId="{71045F8C-00FA-488E-A7BD-E2E6753D979D}" destId="{12255512-213F-41DF-90A6-8B4CD74A2B52}" srcOrd="16" destOrd="0" presId="urn:microsoft.com/office/officeart/2005/8/layout/target3"/>
    <dgm:cxn modelId="{C30D5C5C-1C30-40FC-ABBB-7537966546AB}" type="presParOf" srcId="{71045F8C-00FA-488E-A7BD-E2E6753D979D}" destId="{50C2F88D-8688-44C2-A854-691F34009D3B}" srcOrd="17" destOrd="0" presId="urn:microsoft.com/office/officeart/2005/8/layout/target3"/>
    <dgm:cxn modelId="{B0C8A1F5-1CA7-4CD3-8665-3B5A18720BB3}" type="presParOf" srcId="{71045F8C-00FA-488E-A7BD-E2E6753D979D}" destId="{4D19AB04-24FA-40C2-B203-52AE3D15E171}" srcOrd="18" destOrd="0" presId="urn:microsoft.com/office/officeart/2005/8/layout/target3"/>
    <dgm:cxn modelId="{1115702C-1009-4D4E-8452-2EA4240BA225}" type="presParOf" srcId="{71045F8C-00FA-488E-A7BD-E2E6753D979D}" destId="{832BF48F-0145-4429-9E02-8FCA946CCE9E}" srcOrd="19" destOrd="0" presId="urn:microsoft.com/office/officeart/2005/8/layout/target3"/>
    <dgm:cxn modelId="{29DE1A0C-EBDF-4A2D-A14C-C2D1898BD21A}" type="presParOf" srcId="{71045F8C-00FA-488E-A7BD-E2E6753D979D}" destId="{E7297F21-D4FD-4A41-AE58-814D01A6B5E7}" srcOrd="20" destOrd="0" presId="urn:microsoft.com/office/officeart/2005/8/layout/target3"/>
    <dgm:cxn modelId="{7287F108-74C3-4009-960C-EE0B317102E7}" type="presParOf" srcId="{71045F8C-00FA-488E-A7BD-E2E6753D979D}" destId="{F69A1436-182C-465B-AD7F-FE48E0C090C1}" srcOrd="21" destOrd="0" presId="urn:microsoft.com/office/officeart/2005/8/layout/target3"/>
    <dgm:cxn modelId="{E48A3183-7933-4E65-8994-27FC9FC1736B}" type="presParOf" srcId="{71045F8C-00FA-488E-A7BD-E2E6753D979D}" destId="{AA41A67C-3D3F-4AE9-9E0F-5D7F7BB2E741}" srcOrd="22" destOrd="0" presId="urn:microsoft.com/office/officeart/2005/8/layout/target3"/>
    <dgm:cxn modelId="{180FBB12-5AE2-4234-AF6D-A88DED5E45A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VY_32_INOVACE_08_PŘEJÍMÁNÍ SLOV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PŘEJÍMÁNÍ SLOV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65CB40-DBAF-4EF5-B8AA-E7BF2BBBFE23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69A99-4E9A-4A37-B5E0-05790490A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192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69A99-4E9A-4A37-B5E0-05790490A3B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084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sjc.ujc.cas.cz/search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773480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172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685867"/>
              </p:ext>
            </p:extLst>
          </p:nvPr>
        </p:nvGraphicFramePr>
        <p:xfrm>
          <a:off x="1403648" y="1988840"/>
          <a:ext cx="6096000" cy="348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3719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 internet, 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příručky -   Slovník cizích slov, SSČ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Rozlišovat slova cizího původu,  pracovat s jazykovými příručkami – tištěnými i internetovými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je vždy na následujícím snímku, popř. přiletí na kliknutí.</a:t>
                      </a:r>
                    </a:p>
                    <a:p>
                      <a:r>
                        <a:rPr lang="cs-CZ" dirty="0" smtClean="0"/>
                        <a:t>Prezentace obsahuje animace</a:t>
                      </a:r>
                      <a:r>
                        <a:rPr lang="cs-CZ" dirty="0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6307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-387350"/>
            <a:ext cx="8748713" cy="1800126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PŘEJÍMÁNÍ SLOV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 rot="610103">
            <a:off x="1136285" y="1809696"/>
            <a:ext cx="681551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>
              <a:buNone/>
            </a:pPr>
            <a:r>
              <a:rPr lang="cs-CZ" sz="3200" b="1" u="sng" dirty="0" smtClean="0"/>
              <a:t>Džínový song aneb Chvála češtiny</a:t>
            </a:r>
          </a:p>
          <a:p>
            <a:pPr indent="0">
              <a:buNone/>
            </a:pPr>
            <a:endParaRPr lang="cs-CZ" sz="3200" b="1" dirty="0" smtClean="0"/>
          </a:p>
          <a:p>
            <a:pPr indent="0">
              <a:buNone/>
            </a:pPr>
            <a:r>
              <a:rPr lang="cs-CZ" sz="3200" b="1" dirty="0" smtClean="0"/>
              <a:t>Čteme </a:t>
            </a:r>
            <a:r>
              <a:rPr lang="cs-CZ" sz="3200" b="1" dirty="0"/>
              <a:t>bestsellery.</a:t>
            </a:r>
          </a:p>
          <a:p>
            <a:pPr indent="0">
              <a:buNone/>
            </a:pPr>
            <a:r>
              <a:rPr lang="cs-CZ" sz="3200" b="1" dirty="0"/>
              <a:t>Prožíváme story.</a:t>
            </a:r>
          </a:p>
          <a:p>
            <a:pPr indent="0">
              <a:buNone/>
            </a:pPr>
            <a:r>
              <a:rPr lang="cs-CZ" sz="3200" b="1" dirty="0"/>
              <a:t>Holdujeme drinkům. </a:t>
            </a:r>
          </a:p>
          <a:p>
            <a:pPr indent="0">
              <a:buNone/>
            </a:pPr>
            <a:r>
              <a:rPr lang="cs-CZ" sz="3200" b="1" dirty="0"/>
              <a:t>Užíváme sprej. </a:t>
            </a:r>
          </a:p>
          <a:p>
            <a:pPr indent="0">
              <a:buNone/>
            </a:pPr>
            <a:r>
              <a:rPr lang="cs-CZ" sz="3200" b="1" dirty="0"/>
              <a:t>Posloucháme hity.</a:t>
            </a:r>
          </a:p>
          <a:p>
            <a:pPr indent="0">
              <a:buNone/>
            </a:pPr>
            <a:r>
              <a:rPr lang="cs-CZ" sz="3200" b="1" dirty="0"/>
              <a:t> Že jste K.O.? </a:t>
            </a:r>
            <a:r>
              <a:rPr lang="cs-CZ" sz="3200" b="1" dirty="0" err="1"/>
              <a:t>Sorry</a:t>
            </a:r>
            <a:r>
              <a:rPr lang="cs-CZ" sz="3200" b="1" dirty="0"/>
              <a:t> </a:t>
            </a:r>
          </a:p>
          <a:p>
            <a:pPr indent="0">
              <a:buNone/>
            </a:pPr>
            <a:r>
              <a:rPr lang="cs-CZ" sz="3200" b="1" dirty="0"/>
              <a:t>- ale my jsme O.K. </a:t>
            </a:r>
          </a:p>
          <a:p>
            <a:pPr indent="0">
              <a:buNone/>
            </a:pPr>
            <a:r>
              <a:rPr lang="cs-CZ" sz="3200" b="1" dirty="0"/>
              <a:t>Čili nám je </a:t>
            </a:r>
            <a:r>
              <a:rPr lang="cs-CZ" sz="3200" b="1" dirty="0" smtClean="0"/>
              <a:t>hej.</a:t>
            </a:r>
          </a:p>
          <a:p>
            <a:r>
              <a:rPr lang="cs-CZ" sz="3200" b="1" dirty="0" smtClean="0"/>
              <a:t>(Jiří Žáček)</a:t>
            </a:r>
          </a:p>
          <a:p>
            <a:pPr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4197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19566190">
            <a:off x="1525818" y="2286080"/>
            <a:ext cx="19191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rekreace</a:t>
            </a:r>
            <a:endParaRPr lang="cs-CZ" sz="3600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PODTRHNI SLOVA CIZÍHO PŮVODU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0620556">
            <a:off x="1539475" y="3788602"/>
            <a:ext cx="1217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škola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 rot="1564847">
            <a:off x="4763229" y="3423045"/>
            <a:ext cx="11512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tenis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 rot="3327837">
            <a:off x="7217862" y="2348880"/>
            <a:ext cx="16482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inženýr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40799" y="4507735"/>
            <a:ext cx="3160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žampión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 rot="20443024">
            <a:off x="2257249" y="5377714"/>
            <a:ext cx="7200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hit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66691" y="5742548"/>
            <a:ext cx="2047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literatura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 rot="2112350">
            <a:off x="6847949" y="5023629"/>
            <a:ext cx="17283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pyžamo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 rot="20868568">
            <a:off x="4462453" y="2006053"/>
            <a:ext cx="2823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kečup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 rot="20311136">
            <a:off x="3296328" y="2815850"/>
            <a:ext cx="1343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fyzika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 rot="20311136">
            <a:off x="6228585" y="3315114"/>
            <a:ext cx="1588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čaj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 rot="20311136">
            <a:off x="517611" y="1928960"/>
            <a:ext cx="1228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guláš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 rot="1299566">
            <a:off x="513512" y="5829029"/>
            <a:ext cx="1728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banka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 rot="754573">
            <a:off x="7530961" y="4003596"/>
            <a:ext cx="10848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gól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56329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19566190">
            <a:off x="1656716" y="2286080"/>
            <a:ext cx="19191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rekreace</a:t>
            </a:r>
            <a:endParaRPr lang="cs-CZ" sz="3600" b="1" u="sng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br>
              <a:rPr lang="cs-CZ" dirty="0" smtClean="0"/>
            </a:br>
            <a:r>
              <a:rPr lang="cs-CZ" dirty="0" smtClean="0"/>
              <a:t>- všechna slova jsou slova přejatá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0620556">
            <a:off x="1670373" y="3788602"/>
            <a:ext cx="1217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škola</a:t>
            </a:r>
            <a:endParaRPr lang="cs-CZ" sz="3600" b="1" u="sng" dirty="0"/>
          </a:p>
        </p:txBody>
      </p:sp>
      <p:sp>
        <p:nvSpPr>
          <p:cNvPr id="7" name="TextovéPole 6"/>
          <p:cNvSpPr txBox="1"/>
          <p:nvPr/>
        </p:nvSpPr>
        <p:spPr>
          <a:xfrm rot="1564847">
            <a:off x="4763229" y="3423045"/>
            <a:ext cx="11512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tenis</a:t>
            </a:r>
            <a:endParaRPr lang="cs-CZ" sz="3600" b="1" u="sng" dirty="0"/>
          </a:p>
        </p:txBody>
      </p:sp>
      <p:sp>
        <p:nvSpPr>
          <p:cNvPr id="8" name="TextovéPole 7"/>
          <p:cNvSpPr txBox="1"/>
          <p:nvPr/>
        </p:nvSpPr>
        <p:spPr>
          <a:xfrm rot="3327837">
            <a:off x="7217862" y="2348880"/>
            <a:ext cx="16482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inženýr</a:t>
            </a:r>
            <a:endParaRPr lang="cs-CZ" sz="36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40799" y="4507735"/>
            <a:ext cx="3160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žampión</a:t>
            </a:r>
            <a:endParaRPr lang="cs-CZ" sz="3600" b="1" u="sng" dirty="0"/>
          </a:p>
        </p:txBody>
      </p:sp>
      <p:sp>
        <p:nvSpPr>
          <p:cNvPr id="10" name="TextovéPole 9"/>
          <p:cNvSpPr txBox="1"/>
          <p:nvPr/>
        </p:nvSpPr>
        <p:spPr>
          <a:xfrm rot="20443024">
            <a:off x="2257249" y="5377714"/>
            <a:ext cx="7200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hit</a:t>
            </a:r>
            <a:endParaRPr lang="cs-CZ" sz="3600" b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66691" y="5742548"/>
            <a:ext cx="2047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literatura</a:t>
            </a:r>
            <a:endParaRPr lang="cs-CZ" sz="3600" b="1" u="sng" dirty="0"/>
          </a:p>
        </p:txBody>
      </p:sp>
      <p:sp>
        <p:nvSpPr>
          <p:cNvPr id="12" name="TextovéPole 11"/>
          <p:cNvSpPr txBox="1"/>
          <p:nvPr/>
        </p:nvSpPr>
        <p:spPr>
          <a:xfrm rot="2112350">
            <a:off x="6847949" y="5023629"/>
            <a:ext cx="17283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pyžamo</a:t>
            </a:r>
            <a:endParaRPr lang="cs-CZ" sz="3600" b="1" u="sng" dirty="0"/>
          </a:p>
        </p:txBody>
      </p:sp>
      <p:sp>
        <p:nvSpPr>
          <p:cNvPr id="13" name="TextovéPole 12"/>
          <p:cNvSpPr txBox="1"/>
          <p:nvPr/>
        </p:nvSpPr>
        <p:spPr>
          <a:xfrm rot="20868568">
            <a:off x="4462453" y="2006053"/>
            <a:ext cx="2823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kečup</a:t>
            </a:r>
            <a:endParaRPr lang="cs-CZ" sz="3600" b="1" u="sng" dirty="0"/>
          </a:p>
        </p:txBody>
      </p:sp>
      <p:sp>
        <p:nvSpPr>
          <p:cNvPr id="19" name="TextovéPole 18"/>
          <p:cNvSpPr txBox="1"/>
          <p:nvPr/>
        </p:nvSpPr>
        <p:spPr>
          <a:xfrm rot="20311136">
            <a:off x="3296328" y="2815850"/>
            <a:ext cx="1343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fyzika</a:t>
            </a:r>
            <a:endParaRPr lang="cs-CZ" sz="3600" b="1" u="sng" dirty="0"/>
          </a:p>
        </p:txBody>
      </p:sp>
      <p:sp>
        <p:nvSpPr>
          <p:cNvPr id="20" name="TextovéPole 19"/>
          <p:cNvSpPr txBox="1"/>
          <p:nvPr/>
        </p:nvSpPr>
        <p:spPr>
          <a:xfrm rot="20311136">
            <a:off x="6228585" y="3315114"/>
            <a:ext cx="1588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čaj</a:t>
            </a:r>
            <a:endParaRPr lang="cs-CZ" sz="3600" b="1" u="sng" dirty="0"/>
          </a:p>
        </p:txBody>
      </p:sp>
      <p:sp>
        <p:nvSpPr>
          <p:cNvPr id="21" name="TextovéPole 20"/>
          <p:cNvSpPr txBox="1"/>
          <p:nvPr/>
        </p:nvSpPr>
        <p:spPr>
          <a:xfrm rot="20311136">
            <a:off x="648509" y="1928960"/>
            <a:ext cx="1228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guláš</a:t>
            </a:r>
            <a:endParaRPr lang="cs-CZ" sz="3600" b="1" u="sng" dirty="0"/>
          </a:p>
        </p:txBody>
      </p:sp>
      <p:sp>
        <p:nvSpPr>
          <p:cNvPr id="22" name="TextovéPole 21"/>
          <p:cNvSpPr txBox="1"/>
          <p:nvPr/>
        </p:nvSpPr>
        <p:spPr>
          <a:xfrm rot="1299566">
            <a:off x="644410" y="5829029"/>
            <a:ext cx="1728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banka</a:t>
            </a:r>
            <a:endParaRPr lang="cs-CZ" sz="3600" b="1" u="sng" dirty="0"/>
          </a:p>
        </p:txBody>
      </p:sp>
      <p:sp>
        <p:nvSpPr>
          <p:cNvPr id="23" name="TextovéPole 22"/>
          <p:cNvSpPr txBox="1"/>
          <p:nvPr/>
        </p:nvSpPr>
        <p:spPr>
          <a:xfrm rot="754573">
            <a:off x="7530961" y="4003596"/>
            <a:ext cx="10848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gól</a:t>
            </a:r>
            <a:endParaRPr lang="cs-CZ" sz="3600" b="1" u="sng" dirty="0"/>
          </a:p>
        </p:txBody>
      </p:sp>
    </p:spTree>
    <p:extLst>
      <p:ext uri="{BB962C8B-B14F-4D97-AF65-F5344CB8AC3E}">
        <p14:creationId xmlns:p14="http://schemas.microsoft.com/office/powerpoint/2010/main" val="105979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3196208"/>
          </a:xfrm>
        </p:spPr>
        <p:txBody>
          <a:bodyPr>
            <a:noAutofit/>
          </a:bodyPr>
          <a:lstStyle/>
          <a:p>
            <a:r>
              <a:rPr lang="cs-CZ" sz="6000" dirty="0" smtClean="0"/>
              <a:t>Z JAKÉHO JAZYKA PŘEŠLA TATO SLOVA 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DO </a:t>
            </a:r>
            <a:r>
              <a:rPr lang="cs-CZ" sz="6000" dirty="0" smtClean="0"/>
              <a:t>ČJ 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265115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Můžeš použít internet nebo  jazykové příručky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397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24259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guláš = </a:t>
            </a:r>
          </a:p>
          <a:p>
            <a:endParaRPr lang="cs-CZ" dirty="0" smtClean="0"/>
          </a:p>
          <a:p>
            <a:r>
              <a:rPr lang="cs-CZ" dirty="0" smtClean="0"/>
              <a:t>rekreace = </a:t>
            </a:r>
          </a:p>
          <a:p>
            <a:endParaRPr lang="cs-CZ" dirty="0" smtClean="0"/>
          </a:p>
          <a:p>
            <a:r>
              <a:rPr lang="cs-CZ" dirty="0" smtClean="0"/>
              <a:t>škola = </a:t>
            </a:r>
          </a:p>
          <a:p>
            <a:endParaRPr lang="cs-CZ" dirty="0" smtClean="0"/>
          </a:p>
          <a:p>
            <a:r>
              <a:rPr lang="cs-CZ" dirty="0" smtClean="0"/>
              <a:t>fyzika = </a:t>
            </a:r>
          </a:p>
          <a:p>
            <a:endParaRPr lang="cs-CZ" dirty="0" smtClean="0"/>
          </a:p>
          <a:p>
            <a:r>
              <a:rPr lang="cs-CZ" dirty="0" smtClean="0"/>
              <a:t>banka = </a:t>
            </a:r>
          </a:p>
          <a:p>
            <a:endParaRPr lang="cs-CZ" dirty="0" smtClean="0"/>
          </a:p>
          <a:p>
            <a:r>
              <a:rPr lang="cs-CZ" dirty="0" smtClean="0"/>
              <a:t>hit = </a:t>
            </a:r>
          </a:p>
          <a:p>
            <a:endParaRPr lang="cs-CZ" dirty="0" smtClean="0"/>
          </a:p>
          <a:p>
            <a:r>
              <a:rPr lang="cs-CZ" dirty="0" smtClean="0"/>
              <a:t>kečup =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03314" y="1689238"/>
            <a:ext cx="338437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tenis </a:t>
            </a:r>
            <a:r>
              <a:rPr lang="cs-CZ" dirty="0" smtClean="0"/>
              <a:t>=</a:t>
            </a:r>
          </a:p>
          <a:p>
            <a:endParaRPr lang="cs-CZ" dirty="0" smtClean="0"/>
          </a:p>
          <a:p>
            <a:r>
              <a:rPr lang="cs-CZ" dirty="0" smtClean="0"/>
              <a:t>žampión =</a:t>
            </a:r>
          </a:p>
          <a:p>
            <a:endParaRPr lang="cs-CZ" dirty="0"/>
          </a:p>
          <a:p>
            <a:r>
              <a:rPr lang="cs-CZ" dirty="0" smtClean="0"/>
              <a:t>literatura =</a:t>
            </a:r>
          </a:p>
          <a:p>
            <a:pPr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inženýr =</a:t>
            </a:r>
          </a:p>
          <a:p>
            <a:endParaRPr lang="cs-CZ" dirty="0" smtClean="0"/>
          </a:p>
          <a:p>
            <a:r>
              <a:rPr lang="cs-CZ" dirty="0" smtClean="0"/>
              <a:t>gól =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čaj =</a:t>
            </a:r>
          </a:p>
          <a:p>
            <a:endParaRPr lang="cs-CZ" dirty="0" smtClean="0"/>
          </a:p>
          <a:p>
            <a:r>
              <a:rPr lang="cs-CZ" dirty="0" smtClean="0"/>
              <a:t>pyžamo =</a:t>
            </a:r>
            <a:r>
              <a:rPr lang="cs-CZ" dirty="0"/>
              <a:t>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835696" y="155679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maďarštiny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20486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latiny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835696" y="2720463"/>
            <a:ext cx="18722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 latiny</a:t>
            </a:r>
          </a:p>
        </p:txBody>
      </p:sp>
      <p:sp>
        <p:nvSpPr>
          <p:cNvPr id="9" name="Obdélník 8"/>
          <p:cNvSpPr/>
          <p:nvPr/>
        </p:nvSpPr>
        <p:spPr>
          <a:xfrm>
            <a:off x="6318194" y="2805436"/>
            <a:ext cx="221424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 latiny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429000"/>
            <a:ext cx="2115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řečtiny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1979712" y="3982998"/>
            <a:ext cx="31430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 italštiny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475656" y="4653136"/>
            <a:ext cx="21363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z angličtiny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856269" y="5301208"/>
            <a:ext cx="21256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z </a:t>
            </a:r>
            <a:r>
              <a:rPr lang="cs-CZ" sz="2800" dirty="0" smtClean="0"/>
              <a:t>angličtiny</a:t>
            </a:r>
          </a:p>
          <a:p>
            <a:r>
              <a:rPr lang="cs-CZ" sz="2800" dirty="0" smtClean="0"/>
              <a:t>(čínštiny)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 flipH="1">
            <a:off x="5726329" y="1556792"/>
            <a:ext cx="28083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z </a:t>
            </a:r>
            <a:r>
              <a:rPr lang="cs-CZ" sz="2800" dirty="0"/>
              <a:t>angličtiny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499364" y="4113335"/>
            <a:ext cx="25922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 angličtiny</a:t>
            </a:r>
          </a:p>
        </p:txBody>
      </p:sp>
      <p:sp>
        <p:nvSpPr>
          <p:cNvPr id="16" name="Obdélník 15"/>
          <p:cNvSpPr/>
          <p:nvPr/>
        </p:nvSpPr>
        <p:spPr>
          <a:xfrm flipH="1">
            <a:off x="6225438" y="5376339"/>
            <a:ext cx="211524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 </a:t>
            </a:r>
            <a:r>
              <a:rPr lang="cs-CZ" sz="2800" dirty="0" smtClean="0"/>
              <a:t>angličtiny</a:t>
            </a:r>
          </a:p>
          <a:p>
            <a:r>
              <a:rPr lang="cs-CZ" sz="2800" dirty="0" smtClean="0"/>
              <a:t>(perštiny)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16137" y="2225632"/>
            <a:ext cx="25042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francouzštiny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 flipH="1">
            <a:off x="6088722" y="3513915"/>
            <a:ext cx="305527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 francouzštiny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498829" y="4760516"/>
            <a:ext cx="31701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ruštiny (čínštiny)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36037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PODTRHNI SLOVO ČESKÉHO PŮVODU – </a:t>
            </a:r>
            <a:br>
              <a:rPr lang="cs-CZ" sz="3600" dirty="0" smtClean="0"/>
            </a:br>
            <a:r>
              <a:rPr lang="cs-CZ" sz="3600" dirty="0" smtClean="0"/>
              <a:t>v každém řádku je pouze jedno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milión, miminko, mimika, mikádo</a:t>
            </a:r>
          </a:p>
          <a:p>
            <a:pPr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babička, baterie, balet, balkón</a:t>
            </a:r>
          </a:p>
          <a:p>
            <a:endParaRPr lang="cs-CZ" dirty="0" smtClean="0"/>
          </a:p>
          <a:p>
            <a:r>
              <a:rPr lang="cs-CZ" dirty="0" smtClean="0"/>
              <a:t>cisterna, cibule, cirkus, citrón, cit, cigareta</a:t>
            </a:r>
          </a:p>
          <a:p>
            <a:endParaRPr lang="cs-CZ" dirty="0" smtClean="0"/>
          </a:p>
          <a:p>
            <a:r>
              <a:rPr lang="cs-CZ" dirty="0" smtClean="0"/>
              <a:t>limonáda, lízátko, bonbón, zip</a:t>
            </a:r>
          </a:p>
          <a:p>
            <a:endParaRPr lang="cs-CZ" dirty="0" smtClean="0"/>
          </a:p>
          <a:p>
            <a:r>
              <a:rPr lang="cs-CZ" dirty="0" smtClean="0"/>
              <a:t>džem, dinosaurus, domino, dáseň </a:t>
            </a:r>
          </a:p>
          <a:p>
            <a:endParaRPr lang="cs-CZ" dirty="0" smtClean="0"/>
          </a:p>
          <a:p>
            <a:r>
              <a:rPr lang="cs-CZ" dirty="0" smtClean="0"/>
              <a:t>paprika, párek, pavián, pavilón </a:t>
            </a:r>
          </a:p>
          <a:p>
            <a:endParaRPr lang="cs-CZ" dirty="0" smtClean="0"/>
          </a:p>
          <a:p>
            <a:r>
              <a:rPr lang="cs-CZ" dirty="0" smtClean="0"/>
              <a:t>kino, kyblík, kilogram , kanystr  </a:t>
            </a:r>
          </a:p>
        </p:txBody>
      </p:sp>
    </p:spTree>
    <p:extLst>
      <p:ext uri="{BB962C8B-B14F-4D97-AF65-F5344CB8AC3E}">
        <p14:creationId xmlns:p14="http://schemas.microsoft.com/office/powerpoint/2010/main" val="417505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milión</a:t>
            </a:r>
            <a:r>
              <a:rPr lang="cs-CZ" u="sng" dirty="0" smtClean="0"/>
              <a:t>, miminko</a:t>
            </a:r>
            <a:r>
              <a:rPr lang="cs-CZ" dirty="0" smtClean="0"/>
              <a:t>, mimika, mikádo</a:t>
            </a:r>
          </a:p>
          <a:p>
            <a:pPr indent="0">
              <a:buNone/>
            </a:pPr>
            <a:r>
              <a:rPr lang="cs-CZ" dirty="0" smtClean="0"/>
              <a:t> </a:t>
            </a:r>
          </a:p>
          <a:p>
            <a:r>
              <a:rPr lang="cs-CZ" u="sng" dirty="0" smtClean="0"/>
              <a:t>babička</a:t>
            </a:r>
            <a:r>
              <a:rPr lang="cs-CZ" dirty="0" smtClean="0"/>
              <a:t>, baterie, balet, balkón</a:t>
            </a:r>
          </a:p>
          <a:p>
            <a:endParaRPr lang="cs-CZ" dirty="0" smtClean="0"/>
          </a:p>
          <a:p>
            <a:r>
              <a:rPr lang="cs-CZ" dirty="0" smtClean="0"/>
              <a:t>cisterna, cibule, cirkus, citrón, </a:t>
            </a:r>
            <a:r>
              <a:rPr lang="cs-CZ" u="sng" dirty="0" smtClean="0"/>
              <a:t>cit, </a:t>
            </a:r>
            <a:r>
              <a:rPr lang="cs-CZ" dirty="0" smtClean="0"/>
              <a:t>cigareta</a:t>
            </a:r>
          </a:p>
          <a:p>
            <a:endParaRPr lang="cs-CZ" dirty="0" smtClean="0"/>
          </a:p>
          <a:p>
            <a:r>
              <a:rPr lang="cs-CZ" dirty="0" smtClean="0"/>
              <a:t>limonáda, </a:t>
            </a:r>
            <a:r>
              <a:rPr lang="cs-CZ" u="sng" dirty="0" smtClean="0"/>
              <a:t>lízátko</a:t>
            </a:r>
            <a:r>
              <a:rPr lang="cs-CZ" dirty="0" smtClean="0"/>
              <a:t>, bonbón, zip</a:t>
            </a:r>
          </a:p>
          <a:p>
            <a:endParaRPr lang="cs-CZ" dirty="0" smtClean="0"/>
          </a:p>
          <a:p>
            <a:r>
              <a:rPr lang="cs-CZ" dirty="0" smtClean="0"/>
              <a:t>džem, dinosaurus, domino, </a:t>
            </a:r>
            <a:r>
              <a:rPr lang="cs-CZ" u="sng" dirty="0" smtClean="0"/>
              <a:t>dáseň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paprika,</a:t>
            </a:r>
            <a:r>
              <a:rPr lang="cs-CZ" u="sng" dirty="0" smtClean="0"/>
              <a:t> párek</a:t>
            </a:r>
            <a:r>
              <a:rPr lang="cs-CZ" dirty="0" smtClean="0"/>
              <a:t>, pavián, pavilón </a:t>
            </a:r>
          </a:p>
          <a:p>
            <a:endParaRPr lang="cs-CZ" dirty="0" smtClean="0"/>
          </a:p>
          <a:p>
            <a:r>
              <a:rPr lang="cs-CZ" dirty="0" smtClean="0"/>
              <a:t>kino, </a:t>
            </a:r>
            <a:r>
              <a:rPr lang="cs-CZ" u="sng" dirty="0" smtClean="0"/>
              <a:t>kyblík</a:t>
            </a:r>
            <a:r>
              <a:rPr lang="cs-CZ" dirty="0" smtClean="0"/>
              <a:t>, kilogram , kanystr  </a:t>
            </a:r>
          </a:p>
        </p:txBody>
      </p:sp>
    </p:spTree>
    <p:extLst>
      <p:ext uri="{BB962C8B-B14F-4D97-AF65-F5344CB8AC3E}">
        <p14:creationId xmlns:p14="http://schemas.microsoft.com/office/powerpoint/2010/main" val="365882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ssjc.ujc.cas.cz/search.php</a:t>
            </a:r>
            <a:endParaRPr lang="cs-CZ" dirty="0" smtClean="0"/>
          </a:p>
          <a:p>
            <a:r>
              <a:rPr lang="cs-CZ" dirty="0" smtClean="0"/>
              <a:t>V textu je použita báseň J. Žáčka Džínový song aneb Chvála češtiny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03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6646</TotalTime>
  <Words>399</Words>
  <Application>Microsoft Office PowerPoint</Application>
  <PresentationFormat>Předvádění na obrazovce (4:3)</PresentationFormat>
  <Paragraphs>139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Prezentace aplikace PowerPoint</vt:lpstr>
      <vt:lpstr>Anotace</vt:lpstr>
      <vt:lpstr>PŘEJÍMÁNÍ SLOV</vt:lpstr>
      <vt:lpstr>PODTRHNI SLOVA CIZÍHO PŮVODU</vt:lpstr>
      <vt:lpstr>ŘEŠENÍ - všechna slova jsou slova přejatá</vt:lpstr>
      <vt:lpstr>Z JAKÉHO JAZYKA PŘEŠLA TATO SLOVA  DO ČJ </vt:lpstr>
      <vt:lpstr>ŘEŠENÍ</vt:lpstr>
      <vt:lpstr>PODTRHNI SLOVO ČESKÉHO PŮVODU –  v každém řádku je pouze jedno</vt:lpstr>
      <vt:lpstr>ŘEŠENÍ</vt:lpstr>
      <vt:lpstr>ZDROJE,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28</cp:revision>
  <dcterms:created xsi:type="dcterms:W3CDTF">2012-06-13T13:05:06Z</dcterms:created>
  <dcterms:modified xsi:type="dcterms:W3CDTF">2012-09-02T14:42:07Z</dcterms:modified>
</cp:coreProperties>
</file>