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4" r:id="rId8"/>
    <p:sldId id="265" r:id="rId9"/>
    <p:sldId id="267" r:id="rId10"/>
    <p:sldId id="268" r:id="rId11"/>
    <p:sldId id="269" r:id="rId12"/>
    <p:sldId id="260" r:id="rId13"/>
    <p:sldId id="261" r:id="rId14"/>
    <p:sldId id="275" r:id="rId15"/>
    <p:sldId id="274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VY_32_INOVACE_09_FRAZEOLOGIE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smtClean="0"/>
            <a:t>FRAZEOLOGIE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8309A1-FD2C-424E-BA25-95352B8AF494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04B0ECB-CC58-49AD-85CF-073BF823C3C3}" type="presOf" srcId="{EBC41103-E2E5-4D48-9B4B-425520D3D098}" destId="{F969C235-9271-4D34-B740-D627A121CAD0}" srcOrd="1" destOrd="0" presId="urn:microsoft.com/office/officeart/2005/8/layout/target3"/>
    <dgm:cxn modelId="{61DDC2CF-1858-4ED3-B890-F9B4A3946693}" type="presOf" srcId="{DAEA276B-ECF9-46F6-A7D3-4693B2D32BC4}" destId="{CDED6FE3-AD8F-4ACC-B6B8-710EDDD97598}" srcOrd="0" destOrd="0" presId="urn:microsoft.com/office/officeart/2005/8/layout/target3"/>
    <dgm:cxn modelId="{89929C14-62FC-4647-88E9-F868C6923100}" type="presOf" srcId="{FBBFC3EA-9D9D-4F3A-BEA6-9C2C0E46BF20}" destId="{832BF48F-0145-4429-9E02-8FCA946CCE9E}" srcOrd="1" destOrd="0" presId="urn:microsoft.com/office/officeart/2005/8/layout/target3"/>
    <dgm:cxn modelId="{9C84FF7F-A43E-45C3-82FD-F0AEA9A45199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678C76A-AD0F-41E5-885C-70FCB5D7875B}" type="presOf" srcId="{FBBFC3EA-9D9D-4F3A-BEA6-9C2C0E46BF20}" destId="{643EA938-EDE0-4533-ACCC-D2BD6F3A527C}" srcOrd="0" destOrd="0" presId="urn:microsoft.com/office/officeart/2005/8/layout/target3"/>
    <dgm:cxn modelId="{6C927338-27FA-40BA-9F92-95547D943263}" type="presOf" srcId="{445C7998-7549-48B0-BD68-D4F0167F02E5}" destId="{BC35EE03-4121-4EF9-923D-7CB6D30D358D}" srcOrd="0" destOrd="0" presId="urn:microsoft.com/office/officeart/2005/8/layout/target3"/>
    <dgm:cxn modelId="{07E2256B-FF10-4409-B798-27FA745677CC}" type="presOf" srcId="{39F8B381-5807-488E-AC22-73DD4140ED4A}" destId="{71045F8C-00FA-488E-A7BD-E2E6753D979D}" srcOrd="0" destOrd="0" presId="urn:microsoft.com/office/officeart/2005/8/layout/target3"/>
    <dgm:cxn modelId="{335FA885-CE07-4939-BB81-8AF31B902A50}" type="presOf" srcId="{C73C7642-F245-4585-8F88-243F9FAEF6CA}" destId="{97289DF2-90F4-4EC2-A9FC-633B00BAB610}" srcOrd="0" destOrd="0" presId="urn:microsoft.com/office/officeart/2005/8/layout/target3"/>
    <dgm:cxn modelId="{D212190B-6B1C-4E6D-88C4-25B16567AB28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EDDD853-A462-4839-B8E7-0404338C3CF0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DB00C94-26EF-4678-8387-AABCACE6DF43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EC1240B-7BB5-4981-8128-F1EEED5ECA9E}" type="presOf" srcId="{C73C7642-F245-4585-8F88-243F9FAEF6CA}" destId="{AA41A67C-3D3F-4AE9-9E0F-5D7F7BB2E741}" srcOrd="1" destOrd="0" presId="urn:microsoft.com/office/officeart/2005/8/layout/target3"/>
    <dgm:cxn modelId="{DAE76272-4DE2-4FA1-A57A-34F21969C982}" type="presParOf" srcId="{71045F8C-00FA-488E-A7BD-E2E6753D979D}" destId="{3577EC6B-C980-4F34-8C69-4365E7B8FC8C}" srcOrd="0" destOrd="0" presId="urn:microsoft.com/office/officeart/2005/8/layout/target3"/>
    <dgm:cxn modelId="{479FCACE-397C-4E77-AEF0-175B0DA4BCBF}" type="presParOf" srcId="{71045F8C-00FA-488E-A7BD-E2E6753D979D}" destId="{6940EB87-DC1D-4BC3-9408-9AC2E1FFC039}" srcOrd="1" destOrd="0" presId="urn:microsoft.com/office/officeart/2005/8/layout/target3"/>
    <dgm:cxn modelId="{2E0FFED9-7B80-43E1-90CC-D75DDDC8B033}" type="presParOf" srcId="{71045F8C-00FA-488E-A7BD-E2E6753D979D}" destId="{BC35EE03-4121-4EF9-923D-7CB6D30D358D}" srcOrd="2" destOrd="0" presId="urn:microsoft.com/office/officeart/2005/8/layout/target3"/>
    <dgm:cxn modelId="{80CA0987-45FA-4F59-8486-66F3D08920B0}" type="presParOf" srcId="{71045F8C-00FA-488E-A7BD-E2E6753D979D}" destId="{C95EEA27-3CBF-4645-A92D-9D8AF5C1CBFC}" srcOrd="3" destOrd="0" presId="urn:microsoft.com/office/officeart/2005/8/layout/target3"/>
    <dgm:cxn modelId="{C4C09F59-CF5B-4635-BBD9-5334500A40AC}" type="presParOf" srcId="{71045F8C-00FA-488E-A7BD-E2E6753D979D}" destId="{851BB866-B6AE-4566-893F-4C635BA974FC}" srcOrd="4" destOrd="0" presId="urn:microsoft.com/office/officeart/2005/8/layout/target3"/>
    <dgm:cxn modelId="{187E1063-150F-42AE-945F-BD34B014819E}" type="presParOf" srcId="{71045F8C-00FA-488E-A7BD-E2E6753D979D}" destId="{643EA938-EDE0-4533-ACCC-D2BD6F3A527C}" srcOrd="5" destOrd="0" presId="urn:microsoft.com/office/officeart/2005/8/layout/target3"/>
    <dgm:cxn modelId="{D9C05FFC-68C9-46B8-9616-BE83542F5DD9}" type="presParOf" srcId="{71045F8C-00FA-488E-A7BD-E2E6753D979D}" destId="{92F31B18-D66D-4CC7-89B9-378928DE877D}" srcOrd="6" destOrd="0" presId="urn:microsoft.com/office/officeart/2005/8/layout/target3"/>
    <dgm:cxn modelId="{5C2A8139-21DA-40BA-8F09-E26C7B1B7A25}" type="presParOf" srcId="{71045F8C-00FA-488E-A7BD-E2E6753D979D}" destId="{902074E1-B931-4618-97F1-FADBE82E9C3C}" srcOrd="7" destOrd="0" presId="urn:microsoft.com/office/officeart/2005/8/layout/target3"/>
    <dgm:cxn modelId="{7B8E11EF-D4B2-4DEE-BDE0-09D0501A970D}" type="presParOf" srcId="{71045F8C-00FA-488E-A7BD-E2E6753D979D}" destId="{A3817367-F2BC-482F-8832-FA00B51DCCF3}" srcOrd="8" destOrd="0" presId="urn:microsoft.com/office/officeart/2005/8/layout/target3"/>
    <dgm:cxn modelId="{1445273E-C09A-4603-A907-86A2A61F0CA4}" type="presParOf" srcId="{71045F8C-00FA-488E-A7BD-E2E6753D979D}" destId="{626ABFF6-56C8-4386-B662-68EC364EED9D}" srcOrd="9" destOrd="0" presId="urn:microsoft.com/office/officeart/2005/8/layout/target3"/>
    <dgm:cxn modelId="{7F24270A-3FE0-401D-B5FE-8948BD46ADD9}" type="presParOf" srcId="{71045F8C-00FA-488E-A7BD-E2E6753D979D}" destId="{6DB11F1C-D028-4800-9625-6611CA9DE6D4}" srcOrd="10" destOrd="0" presId="urn:microsoft.com/office/officeart/2005/8/layout/target3"/>
    <dgm:cxn modelId="{9C78822A-C3D0-4A7A-B6EB-A7DE479F4912}" type="presParOf" srcId="{71045F8C-00FA-488E-A7BD-E2E6753D979D}" destId="{CDED6FE3-AD8F-4ACC-B6B8-710EDDD97598}" srcOrd="11" destOrd="0" presId="urn:microsoft.com/office/officeart/2005/8/layout/target3"/>
    <dgm:cxn modelId="{DBF362FF-37D2-4B48-A8D0-61FB9AD67D1B}" type="presParOf" srcId="{71045F8C-00FA-488E-A7BD-E2E6753D979D}" destId="{397AC6D7-84A6-4150-958F-83C92D9ACF38}" srcOrd="12" destOrd="0" presId="urn:microsoft.com/office/officeart/2005/8/layout/target3"/>
    <dgm:cxn modelId="{063E1EB3-2556-482C-996A-239874338878}" type="presParOf" srcId="{71045F8C-00FA-488E-A7BD-E2E6753D979D}" destId="{D7419528-33A6-416D-9E64-B3F7915C5149}" srcOrd="13" destOrd="0" presId="urn:microsoft.com/office/officeart/2005/8/layout/target3"/>
    <dgm:cxn modelId="{9FC05219-9819-43AC-BB47-291C176FA3B0}" type="presParOf" srcId="{71045F8C-00FA-488E-A7BD-E2E6753D979D}" destId="{97289DF2-90F4-4EC2-A9FC-633B00BAB610}" srcOrd="14" destOrd="0" presId="urn:microsoft.com/office/officeart/2005/8/layout/target3"/>
    <dgm:cxn modelId="{CC790AE9-CF76-4B9B-A062-FFD36ADBE9F5}" type="presParOf" srcId="{71045F8C-00FA-488E-A7BD-E2E6753D979D}" destId="{234EBA9D-95B4-4C20-A84E-6F65F1085DC6}" srcOrd="15" destOrd="0" presId="urn:microsoft.com/office/officeart/2005/8/layout/target3"/>
    <dgm:cxn modelId="{88FDD9FC-32D4-49D1-9A50-7E13FDB5B730}" type="presParOf" srcId="{71045F8C-00FA-488E-A7BD-E2E6753D979D}" destId="{12255512-213F-41DF-90A6-8B4CD74A2B52}" srcOrd="16" destOrd="0" presId="urn:microsoft.com/office/officeart/2005/8/layout/target3"/>
    <dgm:cxn modelId="{49245044-01E2-4659-8F09-D750D422A9F6}" type="presParOf" srcId="{71045F8C-00FA-488E-A7BD-E2E6753D979D}" destId="{50C2F88D-8688-44C2-A854-691F34009D3B}" srcOrd="17" destOrd="0" presId="urn:microsoft.com/office/officeart/2005/8/layout/target3"/>
    <dgm:cxn modelId="{51777674-DC06-4BA7-8C62-C4F74F42F3BB}" type="presParOf" srcId="{71045F8C-00FA-488E-A7BD-E2E6753D979D}" destId="{4D19AB04-24FA-40C2-B203-52AE3D15E171}" srcOrd="18" destOrd="0" presId="urn:microsoft.com/office/officeart/2005/8/layout/target3"/>
    <dgm:cxn modelId="{034CB104-C056-45CF-988D-F6691B7C9A0E}" type="presParOf" srcId="{71045F8C-00FA-488E-A7BD-E2E6753D979D}" destId="{832BF48F-0145-4429-9E02-8FCA946CCE9E}" srcOrd="19" destOrd="0" presId="urn:microsoft.com/office/officeart/2005/8/layout/target3"/>
    <dgm:cxn modelId="{324124F1-652B-421B-9D55-C3391B6265F0}" type="presParOf" srcId="{71045F8C-00FA-488E-A7BD-E2E6753D979D}" destId="{E7297F21-D4FD-4A41-AE58-814D01A6B5E7}" srcOrd="20" destOrd="0" presId="urn:microsoft.com/office/officeart/2005/8/layout/target3"/>
    <dgm:cxn modelId="{9D973EEF-60EC-4C61-B870-51228F4F68B0}" type="presParOf" srcId="{71045F8C-00FA-488E-A7BD-E2E6753D979D}" destId="{F69A1436-182C-465B-AD7F-FE48E0C090C1}" srcOrd="21" destOrd="0" presId="urn:microsoft.com/office/officeart/2005/8/layout/target3"/>
    <dgm:cxn modelId="{2FF0117F-335D-45C5-833E-F56520BF2EB9}" type="presParOf" srcId="{71045F8C-00FA-488E-A7BD-E2E6753D979D}" destId="{AA41A67C-3D3F-4AE9-9E0F-5D7F7BB2E741}" srcOrd="22" destOrd="0" presId="urn:microsoft.com/office/officeart/2005/8/layout/target3"/>
    <dgm:cxn modelId="{034BF0B0-90C2-4E47-8525-FF75725FBD4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VY_32_INOVACE_09_FRAZEOLOGIE 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smtClean="0"/>
            <a:t>FRAZEOLOGIE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159789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6129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43736" y="479495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 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0030350"/>
              </p:ext>
            </p:extLst>
          </p:nvPr>
        </p:nvGraphicFramePr>
        <p:xfrm>
          <a:off x="1403648" y="1772816"/>
          <a:ext cx="6513458" cy="3359656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553018"/>
                <a:gridCol w="3960440"/>
              </a:tblGrid>
              <a:tr h="514856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Porozumět přeneseným obrazným pojmenováním, umět je vysvětlit, zaměřeno na přísloví, rčení </a:t>
                      </a:r>
                      <a:endParaRPr lang="cs-CZ" dirty="0"/>
                    </a:p>
                  </a:txBody>
                  <a:tcPr/>
                </a:tc>
              </a:tr>
              <a:tr h="7093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je vždy na následujícím snímku, popř. přiletí na kliknutí.</a:t>
                      </a:r>
                    </a:p>
                    <a:p>
                      <a:r>
                        <a:rPr lang="cs-CZ" dirty="0" smtClean="0"/>
                        <a:t>Prezentace obsahuje animace</a:t>
                      </a:r>
                      <a:r>
                        <a:rPr lang="cs-CZ" dirty="0" smtClean="0"/>
                        <a:t>.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4577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4797152"/>
            <a:ext cx="4784576" cy="84164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RČENÍ, PŘÍSLOVÍ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8892480" cy="1793167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OBRAZNÁ POJMENOVÁNÍ</a:t>
            </a:r>
            <a:endParaRPr lang="cs-CZ" sz="8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071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95536" y="548680"/>
            <a:ext cx="8748464" cy="590465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 </a:t>
            </a:r>
            <a:r>
              <a:rPr lang="cs-CZ" sz="3600" dirty="0" smtClean="0">
                <a:solidFill>
                  <a:srgbClr val="002060"/>
                </a:solidFill>
              </a:rPr>
              <a:t>PŘIROVNÁNÍ</a:t>
            </a:r>
          </a:p>
          <a:p>
            <a:pPr marL="45720" indent="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                   </a:t>
            </a:r>
            <a:r>
              <a:rPr lang="cs-CZ" sz="2800" dirty="0" smtClean="0">
                <a:solidFill>
                  <a:srgbClr val="002060"/>
                </a:solidFill>
              </a:rPr>
              <a:t>Je jako hrom do police</a:t>
            </a:r>
            <a:r>
              <a:rPr lang="cs-CZ" sz="3600" dirty="0" smtClean="0">
                <a:solidFill>
                  <a:srgbClr val="00206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002060"/>
                </a:solidFill>
              </a:rPr>
              <a:t>  RČENÍ</a:t>
            </a:r>
          </a:p>
          <a:p>
            <a:pPr marL="45720" indent="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                   </a:t>
            </a:r>
            <a:r>
              <a:rPr lang="cs-CZ" sz="2800" dirty="0" smtClean="0">
                <a:solidFill>
                  <a:srgbClr val="002060"/>
                </a:solidFill>
              </a:rPr>
              <a:t>Dělá z komára velblouda</a:t>
            </a:r>
            <a:r>
              <a:rPr lang="cs-CZ" sz="3600" dirty="0" smtClean="0">
                <a:solidFill>
                  <a:srgbClr val="00206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002060"/>
                </a:solidFill>
              </a:rPr>
              <a:t>  PŘÍSLOVÍ</a:t>
            </a:r>
          </a:p>
          <a:p>
            <a:pPr marL="45720" indent="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                   </a:t>
            </a:r>
            <a:r>
              <a:rPr lang="cs-CZ" sz="2800" dirty="0" smtClean="0">
                <a:solidFill>
                  <a:srgbClr val="002060"/>
                </a:solidFill>
              </a:rPr>
              <a:t>Komu se nelení, tomu se zelení</a:t>
            </a:r>
            <a:r>
              <a:rPr lang="cs-CZ" sz="3600" dirty="0" smtClean="0">
                <a:solidFill>
                  <a:srgbClr val="00206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>
                <a:solidFill>
                  <a:srgbClr val="002060"/>
                </a:solidFill>
              </a:rPr>
              <a:t> </a:t>
            </a:r>
            <a:r>
              <a:rPr lang="cs-CZ" sz="3600" dirty="0" smtClean="0">
                <a:solidFill>
                  <a:srgbClr val="002060"/>
                </a:solidFill>
              </a:rPr>
              <a:t> PRANOSTIKY</a:t>
            </a:r>
          </a:p>
          <a:p>
            <a:pPr marL="45720" indent="0">
              <a:buNone/>
            </a:pPr>
            <a:r>
              <a:rPr lang="cs-CZ" sz="2800" dirty="0">
                <a:solidFill>
                  <a:srgbClr val="002060"/>
                </a:solidFill>
              </a:rPr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                        Svatá Anna - chladna zrána.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5981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575312" y="541533"/>
            <a:ext cx="7875054" cy="727228"/>
          </a:xfrm>
        </p:spPr>
        <p:txBody>
          <a:bodyPr/>
          <a:lstStyle/>
          <a:p>
            <a:pPr algn="l"/>
            <a:r>
              <a:rPr lang="cs-CZ" sz="3600" dirty="0" smtClean="0">
                <a:solidFill>
                  <a:srgbClr val="FF0000"/>
                </a:solidFill>
              </a:rPr>
              <a:t>VYJÁDŘI PŘÍDAVNÝM JMÉNEM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484784"/>
            <a:ext cx="8640960" cy="5256584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4600" dirty="0" smtClean="0"/>
              <a:t> </a:t>
            </a:r>
            <a:r>
              <a:rPr lang="cs-CZ" sz="3200" dirty="0" smtClean="0"/>
              <a:t>Pro korunu by si nechal vrtat koleno.</a:t>
            </a:r>
          </a:p>
          <a:p>
            <a:pPr marL="45720" indent="0" algn="ctr">
              <a:buNone/>
            </a:pPr>
            <a:r>
              <a:rPr lang="cs-CZ" sz="3200" dirty="0" smtClean="0"/>
              <a:t>                        </a:t>
            </a:r>
            <a:r>
              <a:rPr lang="cs-CZ" sz="3200" dirty="0" smtClean="0">
                <a:solidFill>
                  <a:srgbClr val="0070C0"/>
                </a:solidFill>
              </a:rPr>
              <a:t>šetrný, spořivý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 Je tady páté kolo u vozu.</a:t>
            </a:r>
          </a:p>
          <a:p>
            <a:pPr marL="45720" indent="0" algn="ctr">
              <a:buNone/>
            </a:pPr>
            <a:r>
              <a:rPr lang="cs-CZ" sz="3200" dirty="0" smtClean="0"/>
              <a:t>               </a:t>
            </a:r>
            <a:r>
              <a:rPr lang="cs-CZ" sz="3200" dirty="0" smtClean="0">
                <a:solidFill>
                  <a:srgbClr val="0070C0"/>
                </a:solidFill>
              </a:rPr>
              <a:t>zbytečný 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/>
              <a:t> </a:t>
            </a:r>
            <a:r>
              <a:rPr lang="cs-CZ" sz="3200" dirty="0" smtClean="0"/>
              <a:t>Kam vítr, tam plášť.</a:t>
            </a:r>
          </a:p>
          <a:p>
            <a:pPr marL="45720" indent="0" algn="ctr">
              <a:buNone/>
            </a:pPr>
            <a:r>
              <a:rPr lang="cs-CZ" sz="3200" dirty="0" smtClean="0"/>
              <a:t>                                </a:t>
            </a:r>
            <a:r>
              <a:rPr lang="cs-CZ" sz="3200" dirty="0" smtClean="0">
                <a:solidFill>
                  <a:srgbClr val="0070C0"/>
                </a:solidFill>
              </a:rPr>
              <a:t>přelétavý, ovlivnitelný</a:t>
            </a:r>
            <a:r>
              <a:rPr lang="cs-CZ" sz="3200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/>
              <a:t> </a:t>
            </a:r>
            <a:r>
              <a:rPr lang="cs-CZ" sz="3200" dirty="0" smtClean="0"/>
              <a:t>Co na srdci, to na jazyku.</a:t>
            </a:r>
          </a:p>
          <a:p>
            <a:pPr marL="45720" indent="0" algn="ctr">
              <a:buNone/>
            </a:pPr>
            <a:r>
              <a:rPr lang="cs-CZ" sz="3200" dirty="0" smtClean="0"/>
              <a:t>               </a:t>
            </a:r>
            <a:r>
              <a:rPr lang="cs-CZ" sz="3200" dirty="0" smtClean="0">
                <a:solidFill>
                  <a:srgbClr val="0070C0"/>
                </a:solidFill>
              </a:rPr>
              <a:t>upřímný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 Má zlaté ručičky</a:t>
            </a:r>
            <a:r>
              <a:rPr lang="cs-CZ" sz="4600" dirty="0" smtClean="0"/>
              <a:t>.</a:t>
            </a:r>
          </a:p>
          <a:p>
            <a:pPr marL="45720" indent="0">
              <a:buNone/>
            </a:pPr>
            <a:r>
              <a:rPr lang="cs-CZ" sz="4600" dirty="0" smtClean="0">
                <a:solidFill>
                  <a:srgbClr val="0070C0"/>
                </a:solidFill>
              </a:rPr>
              <a:t>                             </a:t>
            </a:r>
            <a:r>
              <a:rPr lang="cs-CZ" sz="3300" dirty="0" smtClean="0">
                <a:solidFill>
                  <a:srgbClr val="0070C0"/>
                </a:solidFill>
              </a:rPr>
              <a:t>šikovný </a:t>
            </a:r>
            <a:r>
              <a:rPr lang="cs-CZ" sz="4600" dirty="0" smtClean="0">
                <a:solidFill>
                  <a:srgbClr val="0070C0"/>
                </a:solidFill>
              </a:rPr>
              <a:t>   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316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4797152"/>
            <a:ext cx="8496300" cy="71782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 OPRAV A VYSVĚTLI TATO PŘÍSLOVÍ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611560" y="404664"/>
            <a:ext cx="8532440" cy="432048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Hruška nepadá daleko od stromu.</a:t>
            </a:r>
          </a:p>
          <a:p>
            <a:pPr marL="45720" indent="0">
              <a:buNone/>
            </a:pPr>
            <a:r>
              <a:rPr lang="cs-CZ" sz="2800" dirty="0"/>
              <a:t>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Jeden za dvacet, druhý bez dvou za osmnáct.</a:t>
            </a:r>
          </a:p>
          <a:p>
            <a:endParaRPr lang="cs-CZ" sz="2800" dirty="0" smtClean="0"/>
          </a:p>
          <a:p>
            <a:r>
              <a:rPr lang="cs-CZ" sz="2800" dirty="0"/>
              <a:t> Kdo chce </a:t>
            </a:r>
            <a:r>
              <a:rPr lang="cs-CZ" sz="2800" dirty="0" smtClean="0"/>
              <a:t>vlka </a:t>
            </a:r>
            <a:r>
              <a:rPr lang="cs-CZ" sz="2800" dirty="0"/>
              <a:t>bít, </a:t>
            </a:r>
            <a:r>
              <a:rPr lang="cs-CZ" sz="2800" dirty="0" smtClean="0"/>
              <a:t>řemen </a:t>
            </a:r>
            <a:r>
              <a:rPr lang="cs-CZ" sz="2800" dirty="0"/>
              <a:t>si vždy </a:t>
            </a:r>
            <a:r>
              <a:rPr lang="cs-CZ" sz="2800" dirty="0" smtClean="0"/>
              <a:t>najde.</a:t>
            </a:r>
          </a:p>
          <a:p>
            <a:r>
              <a:rPr lang="cs-CZ" sz="2800" dirty="0"/>
              <a:t>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Dvakrát řež a pak měř.</a:t>
            </a:r>
          </a:p>
          <a:p>
            <a:endParaRPr lang="cs-CZ" sz="2800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8449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4797152"/>
            <a:ext cx="8496300" cy="717822"/>
          </a:xfrm>
        </p:spPr>
        <p:txBody>
          <a:bodyPr/>
          <a:lstStyle/>
          <a:p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611560" y="404664"/>
            <a:ext cx="8532440" cy="432048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Jablko</a:t>
            </a:r>
            <a:r>
              <a:rPr lang="cs-CZ" sz="2800" dirty="0" smtClean="0"/>
              <a:t> nepadá daleko od stromu.</a:t>
            </a:r>
          </a:p>
          <a:p>
            <a:pPr marL="45720" indent="0">
              <a:buNone/>
            </a:pPr>
            <a:r>
              <a:rPr lang="cs-CZ" sz="2800" dirty="0"/>
              <a:t>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Jeden za </a:t>
            </a:r>
            <a:r>
              <a:rPr lang="cs-CZ" sz="2800" dirty="0" smtClean="0">
                <a:solidFill>
                  <a:srgbClr val="FF0000"/>
                </a:solidFill>
              </a:rPr>
              <a:t>osmnáct</a:t>
            </a:r>
            <a:r>
              <a:rPr lang="cs-CZ" sz="2800" dirty="0" smtClean="0"/>
              <a:t>, druhý bez dvou za </a:t>
            </a:r>
            <a:r>
              <a:rPr lang="cs-CZ" sz="2800" dirty="0" smtClean="0">
                <a:solidFill>
                  <a:srgbClr val="FF0000"/>
                </a:solidFill>
              </a:rPr>
              <a:t>dvacet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/>
              <a:t> Kdo chce </a:t>
            </a:r>
            <a:r>
              <a:rPr lang="cs-CZ" sz="2800" dirty="0" smtClean="0">
                <a:solidFill>
                  <a:srgbClr val="FF0000"/>
                </a:solidFill>
              </a:rPr>
              <a:t>psa</a:t>
            </a:r>
            <a:r>
              <a:rPr lang="cs-CZ" sz="2800" dirty="0" smtClean="0"/>
              <a:t> </a:t>
            </a:r>
            <a:r>
              <a:rPr lang="cs-CZ" sz="2800" dirty="0"/>
              <a:t>bít, </a:t>
            </a:r>
            <a:r>
              <a:rPr lang="cs-CZ" sz="2800" dirty="0" smtClean="0">
                <a:solidFill>
                  <a:srgbClr val="FF0000"/>
                </a:solidFill>
              </a:rPr>
              <a:t>hůl</a:t>
            </a:r>
            <a:r>
              <a:rPr lang="cs-CZ" sz="2800" dirty="0" smtClean="0"/>
              <a:t> </a:t>
            </a:r>
            <a:r>
              <a:rPr lang="cs-CZ" sz="2800" dirty="0"/>
              <a:t>si vždy </a:t>
            </a:r>
            <a:r>
              <a:rPr lang="cs-CZ" sz="2800" dirty="0" smtClean="0"/>
              <a:t>najde.</a:t>
            </a:r>
          </a:p>
          <a:p>
            <a:r>
              <a:rPr lang="cs-CZ" sz="2800" dirty="0"/>
              <a:t>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Dvakrát </a:t>
            </a:r>
            <a:r>
              <a:rPr lang="cs-CZ" sz="2800" dirty="0" smtClean="0">
                <a:solidFill>
                  <a:srgbClr val="FF0000"/>
                </a:solidFill>
              </a:rPr>
              <a:t>měř a jednou řež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060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80920" cy="792088"/>
          </a:xfrm>
        </p:spPr>
        <p:txBody>
          <a:bodyPr/>
          <a:lstStyle/>
          <a:p>
            <a:pPr algn="l"/>
            <a:r>
              <a:rPr lang="cs-CZ" dirty="0" smtClean="0"/>
              <a:t>VYBER SPRÁVNOU MOŽNOST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484784"/>
            <a:ext cx="8352928" cy="4968552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 1. </a:t>
            </a:r>
            <a:r>
              <a:rPr lang="cs-CZ" sz="2400" u="sng" dirty="0" smtClean="0"/>
              <a:t>UHODIT HŘEBÍČEK NA HLAVIČKU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najít správné řešení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vyhrát soutěž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sbít prkýnka</a:t>
            </a:r>
          </a:p>
          <a:p>
            <a:pPr marL="502920" indent="-457200">
              <a:buFont typeface="+mj-lt"/>
              <a:buAutoNum type="alphaLcParenR"/>
            </a:pPr>
            <a:endParaRPr lang="cs-CZ" sz="2400" dirty="0"/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 2. </a:t>
            </a:r>
            <a:r>
              <a:rPr lang="cs-CZ" sz="2400" u="sng" dirty="0" smtClean="0"/>
              <a:t>TEČE MU DO BOT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ztratil boty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přihodilo se mu něco zlého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neudělal zkoušku</a:t>
            </a:r>
          </a:p>
          <a:p>
            <a:pPr marL="502920" indent="-457200">
              <a:buFont typeface="+mj-lt"/>
              <a:buAutoNum type="alphaLcParenR"/>
            </a:pPr>
            <a:endParaRPr lang="cs-CZ" sz="2400" dirty="0" smtClean="0"/>
          </a:p>
          <a:p>
            <a:pPr>
              <a:buFont typeface="Courier New" pitchFamily="49" charset="0"/>
              <a:buChar char="o"/>
            </a:pP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2205287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80920" cy="792088"/>
          </a:xfrm>
        </p:spPr>
        <p:txBody>
          <a:bodyPr/>
          <a:lstStyle/>
          <a:p>
            <a:pPr algn="l"/>
            <a:r>
              <a:rPr lang="cs-CZ" dirty="0" smtClean="0"/>
              <a:t>VYBER SPRÁVNOU MOŽNOST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484784"/>
            <a:ext cx="8352928" cy="4968552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3. </a:t>
            </a:r>
            <a:r>
              <a:rPr lang="cs-CZ" sz="2400" u="sng" dirty="0" smtClean="0"/>
              <a:t>DOSTAT KOŠEM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vyhrát v basketu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být odmítnut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vynést koš</a:t>
            </a:r>
          </a:p>
          <a:p>
            <a:pPr marL="502920" indent="-457200">
              <a:buFont typeface="+mj-lt"/>
              <a:buAutoNum type="alphaLcParenR"/>
            </a:pPr>
            <a:endParaRPr lang="cs-CZ" sz="2400" dirty="0"/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 4. </a:t>
            </a:r>
            <a:r>
              <a:rPr lang="cs-CZ" sz="2400" u="sng" dirty="0" smtClean="0"/>
              <a:t>HRÁCH NA STĚNU HÁZET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vařit narychlo oběd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přebírat hrách a čočku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dělat něco zbytečně</a:t>
            </a:r>
          </a:p>
          <a:p>
            <a:pPr marL="502920" indent="-457200">
              <a:buFont typeface="+mj-lt"/>
              <a:buAutoNum type="alphaLcParenR"/>
            </a:pPr>
            <a:endParaRPr lang="cs-CZ" sz="2400" dirty="0" smtClean="0"/>
          </a:p>
          <a:p>
            <a:pPr>
              <a:buFont typeface="Courier New" pitchFamily="49" charset="0"/>
              <a:buChar char="o"/>
            </a:pP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3015765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80920" cy="792088"/>
          </a:xfrm>
        </p:spPr>
        <p:txBody>
          <a:bodyPr/>
          <a:lstStyle/>
          <a:p>
            <a:pPr algn="l"/>
            <a:r>
              <a:rPr lang="cs-CZ" dirty="0" smtClean="0"/>
              <a:t>VYBER SPRÁVNOU MOŽNOST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484784"/>
            <a:ext cx="8352928" cy="4968552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 5. </a:t>
            </a:r>
            <a:r>
              <a:rPr lang="cs-CZ" sz="2400" u="sng" dirty="0" smtClean="0"/>
              <a:t>DÁM ZA NĚJ RUKU DO OHNĚ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přikládat do ohně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můžu se na něj spolehnout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je ochotný pomoci</a:t>
            </a:r>
          </a:p>
          <a:p>
            <a:pPr marL="502920" indent="-457200">
              <a:buFont typeface="+mj-lt"/>
              <a:buAutoNum type="alphaLcParenR"/>
            </a:pPr>
            <a:endParaRPr lang="cs-CZ" sz="2400" dirty="0"/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 6. </a:t>
            </a:r>
            <a:r>
              <a:rPr lang="cs-CZ" sz="2400" u="sng" dirty="0" smtClean="0"/>
              <a:t>DĚLAT Z KOMÁRA VELBLOUDA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přehánět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být šikovný</a:t>
            </a:r>
          </a:p>
          <a:p>
            <a:pPr marL="502920" indent="-457200">
              <a:buFont typeface="+mj-lt"/>
              <a:buAutoNum type="alphaLcParenR"/>
            </a:pPr>
            <a:r>
              <a:rPr lang="cs-CZ" sz="2400" dirty="0" smtClean="0"/>
              <a:t>umět malovat</a:t>
            </a:r>
          </a:p>
          <a:p>
            <a:pPr marL="502920" indent="-457200">
              <a:buFont typeface="+mj-lt"/>
              <a:buAutoNum type="alphaLcParenR"/>
            </a:pPr>
            <a:endParaRPr lang="cs-CZ" sz="2400" dirty="0" smtClean="0"/>
          </a:p>
          <a:p>
            <a:pPr>
              <a:buFont typeface="Courier New" pitchFamily="49" charset="0"/>
              <a:buChar char="o"/>
            </a:pP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2838420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 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1.a)</a:t>
            </a:r>
          </a:p>
          <a:p>
            <a:r>
              <a:rPr lang="cs-CZ" dirty="0" smtClean="0"/>
              <a:t> 2.b)</a:t>
            </a:r>
          </a:p>
          <a:p>
            <a:r>
              <a:rPr lang="cs-CZ" dirty="0" smtClean="0"/>
              <a:t> 3.b)</a:t>
            </a:r>
          </a:p>
          <a:p>
            <a:r>
              <a:rPr lang="cs-CZ" dirty="0" smtClean="0"/>
              <a:t> 4.c)</a:t>
            </a:r>
          </a:p>
          <a:p>
            <a:r>
              <a:rPr lang="cs-CZ" dirty="0" smtClean="0"/>
              <a:t> 5.b)</a:t>
            </a:r>
          </a:p>
          <a:p>
            <a:r>
              <a:rPr lang="cs-CZ" dirty="0" smtClean="0"/>
              <a:t> 6.a)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514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7488832" cy="4493267"/>
          </a:xfrm>
        </p:spPr>
        <p:txBody>
          <a:bodyPr/>
          <a:lstStyle/>
          <a:p>
            <a:pPr algn="l"/>
            <a:r>
              <a:rPr lang="cs-CZ" sz="4800" dirty="0" smtClean="0"/>
              <a:t>NAPIŠ OBRAZNÁ POJMENOVÁNÍ,</a:t>
            </a:r>
            <a:br>
              <a:rPr lang="cs-CZ" sz="4800" dirty="0" smtClean="0"/>
            </a:br>
            <a:r>
              <a:rPr lang="cs-CZ" sz="4800" dirty="0" smtClean="0"/>
              <a:t> VE KTERÝCH SE OBJEVUJE SLOVO     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/>
              <a:t> </a:t>
            </a:r>
            <a:r>
              <a:rPr lang="cs-CZ" sz="5400" dirty="0" smtClean="0"/>
              <a:t>      </a:t>
            </a:r>
            <a:br>
              <a:rPr lang="cs-CZ" sz="5400" dirty="0" smtClean="0"/>
            </a:br>
            <a:r>
              <a:rPr lang="cs-CZ" sz="5400" dirty="0"/>
              <a:t> </a:t>
            </a:r>
            <a:r>
              <a:rPr lang="cs-CZ" sz="5400" dirty="0" smtClean="0"/>
              <a:t>        </a:t>
            </a:r>
            <a:r>
              <a:rPr lang="cs-CZ" sz="5400" dirty="0" smtClean="0">
                <a:solidFill>
                  <a:srgbClr val="FF0000"/>
                </a:solidFill>
              </a:rPr>
              <a:t>ČERT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Steidlová\AppData\Local\Microsoft\Windows\Temporary Internet Files\Content.IE5\DIKZ2MT3\MC900389182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908720"/>
            <a:ext cx="2985005" cy="4978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2586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941168"/>
            <a:ext cx="6512511" cy="574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Kam čert nemůže, tam nastrčí ženskou. </a:t>
            </a:r>
          </a:p>
          <a:p>
            <a:r>
              <a:rPr lang="cs-CZ" dirty="0" smtClean="0"/>
              <a:t> Čiň </a:t>
            </a:r>
            <a:r>
              <a:rPr lang="cs-CZ" dirty="0"/>
              <a:t>čertu dobře, peklem se ti odmění</a:t>
            </a:r>
            <a:r>
              <a:rPr lang="cs-CZ" dirty="0" smtClean="0"/>
              <a:t>.</a:t>
            </a:r>
          </a:p>
          <a:p>
            <a:r>
              <a:rPr lang="cs-CZ" dirty="0"/>
              <a:t> Co je šeptem, to je s </a:t>
            </a:r>
            <a:r>
              <a:rPr lang="cs-CZ" dirty="0" smtClean="0"/>
              <a:t>čertem.</a:t>
            </a:r>
          </a:p>
          <a:p>
            <a:r>
              <a:rPr lang="cs-CZ" dirty="0"/>
              <a:t> </a:t>
            </a:r>
            <a:r>
              <a:rPr lang="cs-CZ" dirty="0" smtClean="0"/>
              <a:t>Kde nic není, ani čert nebere.</a:t>
            </a:r>
          </a:p>
          <a:p>
            <a:r>
              <a:rPr lang="cs-CZ" dirty="0" smtClean="0"/>
              <a:t> Nemaluj čerta na zeď.</a:t>
            </a:r>
          </a:p>
          <a:p>
            <a:pPr marL="4572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543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7488832" cy="4493267"/>
          </a:xfrm>
        </p:spPr>
        <p:txBody>
          <a:bodyPr/>
          <a:lstStyle/>
          <a:p>
            <a:pPr algn="l"/>
            <a:r>
              <a:rPr lang="cs-CZ" sz="4800" dirty="0" smtClean="0"/>
              <a:t>NAPIŠ OBRAZNÁ POJMENOVÁNÍ,</a:t>
            </a:r>
            <a:br>
              <a:rPr lang="cs-CZ" sz="4800" dirty="0" smtClean="0"/>
            </a:br>
            <a:r>
              <a:rPr lang="cs-CZ" sz="4800" dirty="0" smtClean="0"/>
              <a:t> VE KTERÝCH SE OBJEVUJE SLOVO     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/>
              <a:t> </a:t>
            </a:r>
            <a:r>
              <a:rPr lang="cs-CZ" sz="5400" dirty="0" smtClean="0"/>
              <a:t>      </a:t>
            </a:r>
            <a:br>
              <a:rPr lang="cs-CZ" sz="5400" dirty="0" smtClean="0"/>
            </a:br>
            <a:r>
              <a:rPr lang="cs-CZ" sz="5400" dirty="0"/>
              <a:t> </a:t>
            </a:r>
            <a:r>
              <a:rPr lang="cs-CZ" sz="5400" dirty="0" smtClean="0"/>
              <a:t>        </a:t>
            </a:r>
            <a:r>
              <a:rPr lang="cs-CZ" sz="5400" dirty="0" smtClean="0">
                <a:solidFill>
                  <a:srgbClr val="FF0000"/>
                </a:solidFill>
              </a:rPr>
              <a:t>RŮŽE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4" name="Picture 5" descr="C:\Users\Steidlová\AppData\Local\Microsoft\Windows\Temporary Internet Files\Content.IE5\Z51QTSJV\MP9003996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07651"/>
            <a:ext cx="3096344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701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01752" y="1527048"/>
            <a:ext cx="8503920" cy="45720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 Není růže bez trní.</a:t>
            </a:r>
          </a:p>
          <a:p>
            <a:r>
              <a:rPr lang="cs-CZ" dirty="0"/>
              <a:t> </a:t>
            </a:r>
            <a:r>
              <a:rPr lang="cs-CZ" dirty="0" smtClean="0"/>
              <a:t>Má na růžích ustláno.</a:t>
            </a:r>
          </a:p>
          <a:p>
            <a:r>
              <a:rPr lang="cs-CZ" dirty="0"/>
              <a:t> </a:t>
            </a:r>
            <a:r>
              <a:rPr lang="cs-CZ" dirty="0" smtClean="0"/>
              <a:t>Trpělivost růže přináší.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9719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1628800"/>
            <a:ext cx="521767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-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91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6146</TotalTime>
  <Words>471</Words>
  <Application>Microsoft Office PowerPoint</Application>
  <PresentationFormat>Předvádění na obrazovce (4:3)</PresentationFormat>
  <Paragraphs>107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 Anotace</vt:lpstr>
      <vt:lpstr>OBRAZNÁ POJMENOVÁNÍ</vt:lpstr>
      <vt:lpstr>Prezentace aplikace PowerPoint</vt:lpstr>
      <vt:lpstr>VYJÁDŘI PŘÍDAVNÝM JMÉNEM</vt:lpstr>
      <vt:lpstr> OPRAV A VYSVĚTLI TATO PŘÍSLOVÍ</vt:lpstr>
      <vt:lpstr>   ŘEŠENÍ</vt:lpstr>
      <vt:lpstr>VYBER SPRÁVNOU MOŽNOST</vt:lpstr>
      <vt:lpstr>VYBER SPRÁVNOU MOŽNOST</vt:lpstr>
      <vt:lpstr>VYBER SPRÁVNOU MOŽNOST</vt:lpstr>
      <vt:lpstr> ŘEŠENÍ</vt:lpstr>
      <vt:lpstr>NAPIŠ OBRAZNÁ POJMENOVÁNÍ,  VE KTERÝCH SE OBJEVUJE SLOVO                       ČERT</vt:lpstr>
      <vt:lpstr>ŘEŠENÍ</vt:lpstr>
      <vt:lpstr>NAPIŠ OBRAZNÁ POJMENOVÁNÍ,  VE KTERÝCH SE OBJEVUJE SLOVO                       RŮŽE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OBRAZNÁ POJMENOVÁNÍ</dc:title>
  <dc:creator>Steidlová</dc:creator>
  <cp:lastModifiedBy>Steidlová</cp:lastModifiedBy>
  <cp:revision>24</cp:revision>
  <dcterms:created xsi:type="dcterms:W3CDTF">2012-06-19T14:38:11Z</dcterms:created>
  <dcterms:modified xsi:type="dcterms:W3CDTF">2012-09-02T14:40:15Z</dcterms:modified>
</cp:coreProperties>
</file>