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16" r:id="rId1"/>
  </p:sldMasterIdLst>
  <p:sldIdLst>
    <p:sldId id="267" r:id="rId2"/>
    <p:sldId id="268" r:id="rId3"/>
    <p:sldId id="256" r:id="rId4"/>
    <p:sldId id="258" r:id="rId5"/>
    <p:sldId id="259" r:id="rId6"/>
    <p:sldId id="257" r:id="rId7"/>
    <p:sldId id="260" r:id="rId8"/>
    <p:sldId id="261" r:id="rId9"/>
    <p:sldId id="263" r:id="rId10"/>
    <p:sldId id="262" r:id="rId11"/>
    <p:sldId id="264" r:id="rId12"/>
    <p:sldId id="266" r:id="rId13"/>
    <p:sldId id="265" r:id="rId14"/>
    <p:sldId id="269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DA37D80-6434-44D0-A028-1B22A696006F}" styleName="Světlý styl 3 – zvýraznění 2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20000"/>
            </a:schemeClr>
          </a:solidFill>
        </a:fill>
      </a:tcStyle>
    </a:band1H>
    <a:band1V>
      <a:tcStyle>
        <a:tcBdr/>
        <a:fill>
          <a:solidFill>
            <a:schemeClr val="accent2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2"/>
              </a:solidFill>
            </a:ln>
          </a:bottom>
        </a:tcBdr>
        <a:fill>
          <a:noFill/>
        </a:fill>
      </a:tcStyle>
    </a:firstRow>
  </a:tblStyle>
  <a:tblStyle styleId="{BDBED569-4797-4DF1-A0F4-6AAB3CD982D8}" styleName="Světlý styl 3 – zvýraznění 5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20000"/>
            </a:schemeClr>
          </a:solidFill>
        </a:fill>
      </a:tcStyle>
    </a:band1H>
    <a:band1V>
      <a:tcStyle>
        <a:tcBdr/>
        <a:fill>
          <a:solidFill>
            <a:schemeClr val="accent5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5"/>
              </a:solidFill>
            </a:ln>
          </a:bottom>
        </a:tcBdr>
        <a:fill>
          <a:noFill/>
        </a:fill>
      </a:tcStyle>
    </a:firstRow>
  </a:tblStyle>
  <a:tblStyle styleId="{69012ECD-51FC-41F1-AA8D-1B2483CD663E}" styleName="Světlý styl 2 – zvýraznění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  <a:tblStyle styleId="{BC89EF96-8CEA-46FF-86C4-4CE0E7609802}" styleName="Světlý styl 3 – zvýraznění 1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 dirty="0" smtClean="0"/>
            <a:t>:  Mgr. Vendula </a:t>
          </a:r>
          <a:r>
            <a:rPr lang="cs-CZ" dirty="0" err="1" smtClean="0"/>
            <a:t>Steidlová</a:t>
          </a:r>
          <a:r>
            <a:rPr lang="cs-CZ" dirty="0" smtClean="0"/>
            <a:t>   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VY_32_INOVACE_09_SKLOŇOVÁNÍ ČÍSLOVEK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 smtClean="0"/>
            <a:t>Téma: SKLOŇOVÁNÍ ČÍSLOVEK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dirty="0" smtClean="0"/>
            <a:t>Sada:  ČESKÝ JAZYK 9. ročník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>
        <a:solidFill>
          <a:srgbClr val="00B0F0"/>
        </a:solidFill>
      </dgm:spPr>
      <dgm:t>
        <a:bodyPr/>
        <a:lstStyle/>
        <a:p>
          <a:endParaRPr lang="cs-CZ"/>
        </a:p>
      </dgm:t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>
        <a:solidFill>
          <a:srgbClr val="00B0F0"/>
        </a:solidFill>
      </dgm:spPr>
      <dgm:t>
        <a:bodyPr/>
        <a:lstStyle/>
        <a:p>
          <a:endParaRPr lang="cs-CZ"/>
        </a:p>
      </dgm:t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>
        <a:solidFill>
          <a:srgbClr val="00B0F0"/>
        </a:solidFill>
      </dgm:spPr>
      <dgm:t>
        <a:bodyPr/>
        <a:lstStyle/>
        <a:p>
          <a:endParaRPr lang="cs-CZ"/>
        </a:p>
      </dgm:t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>
        <a:solidFill>
          <a:srgbClr val="00B0F0"/>
        </a:solidFill>
      </dgm:spPr>
      <dgm:t>
        <a:bodyPr/>
        <a:lstStyle/>
        <a:p>
          <a:endParaRPr lang="cs-CZ"/>
        </a:p>
      </dgm:t>
    </dgm:pt>
    <dgm:pt modelId="{CDED6FE3-AD8F-4ACC-B6B8-710EDDD97598}" type="pres">
      <dgm:prSet presAssocID="{DAEA276B-ECF9-46F6-A7D3-4693B2D32BC4}" presName="rect4" presStyleLbl="alignAcc1" presStyleIdx="3" presStyleCnt="6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>
        <a:solidFill>
          <a:srgbClr val="00B0F0"/>
        </a:solidFill>
      </dgm:spPr>
      <dgm:t>
        <a:bodyPr/>
        <a:lstStyle/>
        <a:p>
          <a:endParaRPr lang="cs-CZ"/>
        </a:p>
      </dgm:t>
    </dgm:pt>
    <dgm:pt modelId="{97289DF2-90F4-4EC2-A9FC-633B00BAB610}" type="pres">
      <dgm:prSet presAssocID="{C73C7642-F245-4585-8F88-243F9FAEF6CA}" presName="rect5" presStyleLbl="alignAcc1" presStyleIdx="4" presStyleCnt="6" custLinFactNeighborX="0" custLinFactNeighborY="0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>
        <a:solidFill>
          <a:srgbClr val="00B0F0"/>
        </a:solidFill>
      </dgm:spPr>
      <dgm:t>
        <a:bodyPr/>
        <a:lstStyle/>
        <a:p>
          <a:endParaRPr lang="cs-CZ"/>
        </a:p>
      </dgm:t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32C3E81D-F4DE-4097-8CB4-902099DCC597}" type="presOf" srcId="{445C7998-7549-48B0-BD68-D4F0167F02E5}" destId="{BC35EE03-4121-4EF9-923D-7CB6D30D358D}" srcOrd="0" destOrd="0" presId="urn:microsoft.com/office/officeart/2005/8/layout/target3"/>
    <dgm:cxn modelId="{13E61F49-1818-4B6A-96BD-5C80843B2410}" type="presOf" srcId="{EBC41103-E2E5-4D48-9B4B-425520D3D098}" destId="{50C2F88D-8688-44C2-A854-691F34009D3B}" srcOrd="0" destOrd="0" presId="urn:microsoft.com/office/officeart/2005/8/layout/target3"/>
    <dgm:cxn modelId="{4A3E1C4D-50FD-4D75-AD8C-930BA92AB89B}" type="presOf" srcId="{C73C7642-F245-4585-8F88-243F9FAEF6CA}" destId="{AA41A67C-3D3F-4AE9-9E0F-5D7F7BB2E741}" srcOrd="1" destOrd="0" presId="urn:microsoft.com/office/officeart/2005/8/layout/target3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078E8E22-FC7B-49F2-B9A4-3CE47D48D8F5}" type="presOf" srcId="{445C7998-7549-48B0-BD68-D4F0167F02E5}" destId="{4D19AB04-24FA-40C2-B203-52AE3D15E171}" srcOrd="1" destOrd="0" presId="urn:microsoft.com/office/officeart/2005/8/layout/target3"/>
    <dgm:cxn modelId="{0471F0C7-094D-48D3-9286-90D7F70A9885}" type="presOf" srcId="{C73C7642-F245-4585-8F88-243F9FAEF6CA}" destId="{97289DF2-90F4-4EC2-A9FC-633B00BAB610}" srcOrd="0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7144C69F-200E-4D46-A094-1600AE14D64E}" type="presOf" srcId="{EBC41103-E2E5-4D48-9B4B-425520D3D098}" destId="{F969C235-9271-4D34-B740-D627A121CAD0}" srcOrd="1" destOrd="0" presId="urn:microsoft.com/office/officeart/2005/8/layout/target3"/>
    <dgm:cxn modelId="{AFB0D544-0F09-4651-86D4-B5CAE4FDC946}" type="presOf" srcId="{FBBFC3EA-9D9D-4F3A-BEA6-9C2C0E46BF20}" destId="{832BF48F-0145-4429-9E02-8FCA946CCE9E}" srcOrd="1" destOrd="0" presId="urn:microsoft.com/office/officeart/2005/8/layout/target3"/>
    <dgm:cxn modelId="{24AFCAE8-4A8D-41B6-B1C1-958CD17B8D8C}" type="presOf" srcId="{FBBFC3EA-9D9D-4F3A-BEA6-9C2C0E46BF20}" destId="{643EA938-EDE0-4533-ACCC-D2BD6F3A527C}" srcOrd="0" destOrd="0" presId="urn:microsoft.com/office/officeart/2005/8/layout/target3"/>
    <dgm:cxn modelId="{E6413DCA-D851-4E76-8445-A043A5887193}" type="presOf" srcId="{DAEA276B-ECF9-46F6-A7D3-4693B2D32BC4}" destId="{F69A1436-182C-465B-AD7F-FE48E0C090C1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DCF6CDEF-422A-43F6-A160-E35200E8B6AD}" type="presOf" srcId="{019433A1-1324-4DE1-9E6F-32B851095F74}" destId="{A3817367-F2BC-482F-8832-FA00B51DCCF3}" srcOrd="0" destOrd="0" presId="urn:microsoft.com/office/officeart/2005/8/layout/target3"/>
    <dgm:cxn modelId="{C52D949D-44C1-48C1-A1C5-A7787CBE427C}" type="presOf" srcId="{019433A1-1324-4DE1-9E6F-32B851095F74}" destId="{E7297F21-D4FD-4A41-AE58-814D01A6B5E7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BB0A1A88-1F3C-4924-8D80-79FFF7631E79}" type="presOf" srcId="{DAEA276B-ECF9-46F6-A7D3-4693B2D32BC4}" destId="{CDED6FE3-AD8F-4ACC-B6B8-710EDDD97598}" srcOrd="0" destOrd="0" presId="urn:microsoft.com/office/officeart/2005/8/layout/target3"/>
    <dgm:cxn modelId="{6AC03D5F-E59E-4D7B-8CB6-AB3363B67C00}" type="presOf" srcId="{39F8B381-5807-488E-AC22-73DD4140ED4A}" destId="{71045F8C-00FA-488E-A7BD-E2E6753D979D}" srcOrd="0" destOrd="0" presId="urn:microsoft.com/office/officeart/2005/8/layout/target3"/>
    <dgm:cxn modelId="{BF9D9C72-9742-4D46-B317-AF5E9E7AFE2A}" type="presParOf" srcId="{71045F8C-00FA-488E-A7BD-E2E6753D979D}" destId="{3577EC6B-C980-4F34-8C69-4365E7B8FC8C}" srcOrd="0" destOrd="0" presId="urn:microsoft.com/office/officeart/2005/8/layout/target3"/>
    <dgm:cxn modelId="{11702E82-3453-497D-9D32-6469E72EA0B1}" type="presParOf" srcId="{71045F8C-00FA-488E-A7BD-E2E6753D979D}" destId="{6940EB87-DC1D-4BC3-9408-9AC2E1FFC039}" srcOrd="1" destOrd="0" presId="urn:microsoft.com/office/officeart/2005/8/layout/target3"/>
    <dgm:cxn modelId="{48CF4E44-AD47-46AF-AF30-9EF3F4F6A3D0}" type="presParOf" srcId="{71045F8C-00FA-488E-A7BD-E2E6753D979D}" destId="{BC35EE03-4121-4EF9-923D-7CB6D30D358D}" srcOrd="2" destOrd="0" presId="urn:microsoft.com/office/officeart/2005/8/layout/target3"/>
    <dgm:cxn modelId="{97D0B815-9C6F-422C-A594-9DF35C626B50}" type="presParOf" srcId="{71045F8C-00FA-488E-A7BD-E2E6753D979D}" destId="{C95EEA27-3CBF-4645-A92D-9D8AF5C1CBFC}" srcOrd="3" destOrd="0" presId="urn:microsoft.com/office/officeart/2005/8/layout/target3"/>
    <dgm:cxn modelId="{6719A499-62EF-4A05-9D55-012B492E3B14}" type="presParOf" srcId="{71045F8C-00FA-488E-A7BD-E2E6753D979D}" destId="{851BB866-B6AE-4566-893F-4C635BA974FC}" srcOrd="4" destOrd="0" presId="urn:microsoft.com/office/officeart/2005/8/layout/target3"/>
    <dgm:cxn modelId="{BBFE322A-9F14-43EC-9E50-4CD76A3D0FDF}" type="presParOf" srcId="{71045F8C-00FA-488E-A7BD-E2E6753D979D}" destId="{643EA938-EDE0-4533-ACCC-D2BD6F3A527C}" srcOrd="5" destOrd="0" presId="urn:microsoft.com/office/officeart/2005/8/layout/target3"/>
    <dgm:cxn modelId="{B9C922E8-61FA-46A1-B008-721E8AA1BF02}" type="presParOf" srcId="{71045F8C-00FA-488E-A7BD-E2E6753D979D}" destId="{92F31B18-D66D-4CC7-89B9-378928DE877D}" srcOrd="6" destOrd="0" presId="urn:microsoft.com/office/officeart/2005/8/layout/target3"/>
    <dgm:cxn modelId="{0C50BB3E-E6EB-4975-A50F-9895402CF9BA}" type="presParOf" srcId="{71045F8C-00FA-488E-A7BD-E2E6753D979D}" destId="{902074E1-B931-4618-97F1-FADBE82E9C3C}" srcOrd="7" destOrd="0" presId="urn:microsoft.com/office/officeart/2005/8/layout/target3"/>
    <dgm:cxn modelId="{EE2EE7A6-9D75-4446-A30E-36B1EDA3C531}" type="presParOf" srcId="{71045F8C-00FA-488E-A7BD-E2E6753D979D}" destId="{A3817367-F2BC-482F-8832-FA00B51DCCF3}" srcOrd="8" destOrd="0" presId="urn:microsoft.com/office/officeart/2005/8/layout/target3"/>
    <dgm:cxn modelId="{ED53C2DA-6D83-41A7-ADE5-5A7DC5504DC2}" type="presParOf" srcId="{71045F8C-00FA-488E-A7BD-E2E6753D979D}" destId="{626ABFF6-56C8-4386-B662-68EC364EED9D}" srcOrd="9" destOrd="0" presId="urn:microsoft.com/office/officeart/2005/8/layout/target3"/>
    <dgm:cxn modelId="{C594E846-5D4D-42ED-AFEA-6A626A713A96}" type="presParOf" srcId="{71045F8C-00FA-488E-A7BD-E2E6753D979D}" destId="{6DB11F1C-D028-4800-9625-6611CA9DE6D4}" srcOrd="10" destOrd="0" presId="urn:microsoft.com/office/officeart/2005/8/layout/target3"/>
    <dgm:cxn modelId="{D33CE405-2A09-4D3D-BA37-3DFA02110E56}" type="presParOf" srcId="{71045F8C-00FA-488E-A7BD-E2E6753D979D}" destId="{CDED6FE3-AD8F-4ACC-B6B8-710EDDD97598}" srcOrd="11" destOrd="0" presId="urn:microsoft.com/office/officeart/2005/8/layout/target3"/>
    <dgm:cxn modelId="{4BC808EC-0C05-424B-A772-6011BF73BB73}" type="presParOf" srcId="{71045F8C-00FA-488E-A7BD-E2E6753D979D}" destId="{397AC6D7-84A6-4150-958F-83C92D9ACF38}" srcOrd="12" destOrd="0" presId="urn:microsoft.com/office/officeart/2005/8/layout/target3"/>
    <dgm:cxn modelId="{5F5C3254-B9F0-40D0-957D-64221C5CED97}" type="presParOf" srcId="{71045F8C-00FA-488E-A7BD-E2E6753D979D}" destId="{D7419528-33A6-416D-9E64-B3F7915C5149}" srcOrd="13" destOrd="0" presId="urn:microsoft.com/office/officeart/2005/8/layout/target3"/>
    <dgm:cxn modelId="{14B30D79-7B84-44C3-AC29-19534830076E}" type="presParOf" srcId="{71045F8C-00FA-488E-A7BD-E2E6753D979D}" destId="{97289DF2-90F4-4EC2-A9FC-633B00BAB610}" srcOrd="14" destOrd="0" presId="urn:microsoft.com/office/officeart/2005/8/layout/target3"/>
    <dgm:cxn modelId="{DE667C05-E56E-448A-AAF8-DF712F49491C}" type="presParOf" srcId="{71045F8C-00FA-488E-A7BD-E2E6753D979D}" destId="{234EBA9D-95B4-4C20-A84E-6F65F1085DC6}" srcOrd="15" destOrd="0" presId="urn:microsoft.com/office/officeart/2005/8/layout/target3"/>
    <dgm:cxn modelId="{828F6E19-0B2F-4564-AB78-E06BD1B14FC1}" type="presParOf" srcId="{71045F8C-00FA-488E-A7BD-E2E6753D979D}" destId="{12255512-213F-41DF-90A6-8B4CD74A2B52}" srcOrd="16" destOrd="0" presId="urn:microsoft.com/office/officeart/2005/8/layout/target3"/>
    <dgm:cxn modelId="{369F1AB6-507A-4A85-9D2D-6C43D2F0FF9C}" type="presParOf" srcId="{71045F8C-00FA-488E-A7BD-E2E6753D979D}" destId="{50C2F88D-8688-44C2-A854-691F34009D3B}" srcOrd="17" destOrd="0" presId="urn:microsoft.com/office/officeart/2005/8/layout/target3"/>
    <dgm:cxn modelId="{C5D8ED11-C290-42A7-9467-D7E50538F4BE}" type="presParOf" srcId="{71045F8C-00FA-488E-A7BD-E2E6753D979D}" destId="{4D19AB04-24FA-40C2-B203-52AE3D15E171}" srcOrd="18" destOrd="0" presId="urn:microsoft.com/office/officeart/2005/8/layout/target3"/>
    <dgm:cxn modelId="{13A27B03-4986-4C0B-BE92-E86F5F4A0490}" type="presParOf" srcId="{71045F8C-00FA-488E-A7BD-E2E6753D979D}" destId="{832BF48F-0145-4429-9E02-8FCA946CCE9E}" srcOrd="19" destOrd="0" presId="urn:microsoft.com/office/officeart/2005/8/layout/target3"/>
    <dgm:cxn modelId="{C310697B-B63D-40A0-BE3B-848E535CD7BB}" type="presParOf" srcId="{71045F8C-00FA-488E-A7BD-E2E6753D979D}" destId="{E7297F21-D4FD-4A41-AE58-814D01A6B5E7}" srcOrd="20" destOrd="0" presId="urn:microsoft.com/office/officeart/2005/8/layout/target3"/>
    <dgm:cxn modelId="{B22B2C9C-46A4-4E84-87F7-E42B3668951F}" type="presParOf" srcId="{71045F8C-00FA-488E-A7BD-E2E6753D979D}" destId="{F69A1436-182C-465B-AD7F-FE48E0C090C1}" srcOrd="21" destOrd="0" presId="urn:microsoft.com/office/officeart/2005/8/layout/target3"/>
    <dgm:cxn modelId="{04927BBC-E504-434B-AFFA-5BA7FDAC8DF4}" type="presParOf" srcId="{71045F8C-00FA-488E-A7BD-E2E6753D979D}" destId="{AA41A67C-3D3F-4AE9-9E0F-5D7F7BB2E741}" srcOrd="22" destOrd="0" presId="urn:microsoft.com/office/officeart/2005/8/layout/target3"/>
    <dgm:cxn modelId="{DCE4CDE7-9401-483E-8655-745F42219BB4}" type="presParOf" srcId="{71045F8C-00FA-488E-A7BD-E2E6753D979D}" destId="{F969C235-9271-4D34-B740-D627A121CAD0}" srcOrd="23" destOrd="0" presId="urn:microsoft.com/office/officeart/2005/8/layout/target3"/>
  </dgm:cxnLst>
  <dgm:bg>
    <a:noFill/>
  </dgm:bg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rgbClr val="00B0F0"/>
        </a:solidFill>
        <a:ln w="25400" cap="sq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sq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kern="1200" dirty="0" smtClean="0"/>
            <a:t>: Základní škola a mateřská škola  Domažlice, </a:t>
          </a:r>
          <a:r>
            <a:rPr lang="cs-CZ" sz="1400" kern="1200" dirty="0" err="1" smtClean="0"/>
            <a:t>Msgre</a:t>
          </a:r>
          <a:r>
            <a:rPr lang="cs-CZ" sz="1400" kern="1200" dirty="0" smtClean="0"/>
            <a:t> B. Staška 232, příspěvková organizace </a:t>
          </a:r>
          <a:endParaRPr lang="cs-CZ" sz="14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rgbClr val="00B0F0"/>
        </a:solidFill>
        <a:ln w="25400" cap="sq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04057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sq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Autor</a:t>
          </a:r>
          <a:r>
            <a:rPr lang="cs-CZ" sz="1400" kern="1200" dirty="0" smtClean="0"/>
            <a:t>:  Mgr. Vendula </a:t>
          </a:r>
          <a:r>
            <a:rPr lang="cs-CZ" sz="1400" kern="1200" dirty="0" err="1" smtClean="0"/>
            <a:t>Steidlová</a:t>
          </a:r>
          <a:r>
            <a:rPr lang="cs-CZ" sz="1400" kern="1200" dirty="0" smtClean="0"/>
            <a:t>   </a:t>
          </a:r>
          <a:endParaRPr lang="cs-CZ" sz="1400" kern="1200" dirty="0"/>
        </a:p>
      </dsp:txBody>
      <dsp:txXfrm>
        <a:off x="2016223" y="504057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rgbClr val="00B0F0"/>
        </a:solidFill>
        <a:ln w="25400" cap="sq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sq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: </a:t>
          </a:r>
          <a:r>
            <a:rPr lang="cs-CZ" sz="1400" kern="1200" dirty="0" smtClean="0"/>
            <a:t>VY_32_INOVACE_09_SKLOŇOVÁNÍ ČÍSLOVEK</a:t>
          </a:r>
          <a:endParaRPr lang="cs-CZ" sz="14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rgbClr val="00B0F0"/>
        </a:solidFill>
        <a:ln w="25400" cap="sq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sq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Sada:  ČESKÝ JAZYK 9. ročník</a:t>
          </a:r>
          <a:endParaRPr lang="cs-CZ" sz="14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rgbClr val="00B0F0"/>
        </a:solidFill>
        <a:ln w="25400" cap="sq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sq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Téma: SKLOŇOVÁNÍ ČÍSLOVEK</a:t>
          </a:r>
          <a:endParaRPr lang="cs-CZ" sz="14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rgbClr val="00B0F0"/>
        </a:solidFill>
        <a:ln w="25400" cap="sq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sq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CZ.1.07/1.4.00/21.1437</a:t>
          </a:r>
          <a:endParaRPr lang="cs-CZ" sz="1400" kern="1200" dirty="0"/>
        </a:p>
      </dsp:txBody>
      <dsp:txXfrm>
        <a:off x="2016223" y="2520282"/>
        <a:ext cx="4752528" cy="5040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2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>
            <a:noAutofit/>
          </a:bodyPr>
          <a:lstStyle>
            <a:lvl1pPr algn="ctr">
              <a:defRPr sz="5500"/>
            </a:lvl1pPr>
          </a:lstStyle>
          <a:p>
            <a:r>
              <a:rPr lang="cs-CZ" altLang="ko-KR" smtClean="0"/>
              <a:t>Kliknutím lze upravit styl.</a:t>
            </a:r>
            <a:endParaRPr lang="ko-KR" altLang="ko-KR"/>
          </a:p>
        </p:txBody>
      </p:sp>
      <p:sp>
        <p:nvSpPr>
          <p:cNvPr id="5" name="Rectangle 3"/>
          <p:cNvSpPr>
            <a:spLocks noGrp="1"/>
          </p:cNvSpPr>
          <p:nvPr>
            <p:ph type="subTitle" idx="1"/>
          </p:nvPr>
        </p:nvSpPr>
        <p:spPr>
          <a:xfrm>
            <a:off x="1371600" y="3753728"/>
            <a:ext cx="6400800" cy="1752600"/>
          </a:xfrm>
        </p:spPr>
        <p:txBody>
          <a:bodyPr>
            <a:normAutofit/>
          </a:bodyPr>
          <a:lstStyle>
            <a:lvl1pPr marL="0" indent="0" algn="ctr">
              <a:buNone/>
              <a:defRPr sz="2400"/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altLang="ko-KR" smtClean="0"/>
              <a:t>Kliknutím lze upravit styl předlohy.</a:t>
            </a:r>
            <a:endParaRPr lang="ko-KR" altLang="ko-KR"/>
          </a:p>
        </p:txBody>
      </p:sp>
      <p:sp>
        <p:nvSpPr>
          <p:cNvPr id="10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1.9.2012</a:t>
            </a:fld>
            <a:endParaRPr lang="cs-CZ"/>
          </a:p>
        </p:txBody>
      </p:sp>
      <p:sp>
        <p:nvSpPr>
          <p:cNvPr id="30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3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ko-KR" smtClean="0"/>
              <a:t>Kliknutím lze upravit styl.</a:t>
            </a:r>
            <a:endParaRPr lang="ko-KR" altLang="ko-KR"/>
          </a:p>
        </p:txBody>
      </p:sp>
      <p:sp>
        <p:nvSpPr>
          <p:cNvPr id="3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ko-KR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1.9.2012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2905125"/>
            <a:ext cx="7772400" cy="1362075"/>
          </a:xfrm>
        </p:spPr>
        <p:txBody>
          <a:bodyPr anchor="t"/>
          <a:lstStyle>
            <a:lvl1pPr algn="l">
              <a:defRPr sz="4300" b="1" cap="none" baseline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1376362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3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3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1.9.2012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ctr"/>
          <a:lstStyle>
            <a:lvl1pPr marL="0" indent="0" algn="l">
              <a:buNone/>
              <a:defRPr sz="24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ctr"/>
          <a:lstStyle>
            <a:lvl1pPr marL="0" indent="0" algn="l">
              <a:buNone/>
              <a:defRPr sz="24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1.9.2012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ko-KR" smtClean="0"/>
              <a:t>Kliknutím lze upravit styl.</a:t>
            </a:r>
            <a:endParaRPr lang="ko-KR" altLang="ko-KR"/>
          </a:p>
        </p:txBody>
      </p:sp>
      <p:sp>
        <p:nvSpPr>
          <p:cNvPr id="3" name="Rectangl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1.9.2012</a:t>
            </a:fld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1.9.2012</a:t>
            </a:fld>
            <a:endParaRPr lang="cs-CZ"/>
          </a:p>
        </p:txBody>
      </p:sp>
      <p:sp>
        <p:nvSpPr>
          <p:cNvPr id="3" name="Rectangle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lIns="45720" rIns="45720" anchor="b">
            <a:scene3d>
              <a:camera prst="orthographicFront"/>
              <a:lightRig rig="soft" dir="t"/>
            </a:scene3d>
            <a:sp3d prstMaterial="powder">
              <a:bevelT w="0" h="0"/>
              <a:contourClr>
                <a:schemeClr val="bg2">
                  <a:tint val="85000"/>
                  <a:satMod val="120000"/>
                </a:schemeClr>
              </a:contourClr>
            </a:sp3d>
          </a:bodyPr>
          <a:lstStyle>
            <a:lvl1pPr algn="l">
              <a:defRPr sz="2000" b="1" cap="all" baseline="0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1447799"/>
            <a:ext cx="5111750" cy="469087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47608"/>
            <a:ext cx="3008313" cy="4691063"/>
          </a:xfrm>
        </p:spPr>
        <p:txBody>
          <a:bodyPr lIns="45720" rIns="45720"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1.9.2012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/>
          <p:cNvSpPr/>
          <p:nvPr/>
        </p:nvSpPr>
        <p:spPr>
          <a:xfrm rot="21172883" flipH="1">
            <a:off x="4068648" y="1312793"/>
            <a:ext cx="3673971" cy="3673971"/>
          </a:xfrm>
          <a:prstGeom prst="rect">
            <a:avLst/>
          </a:prstGeom>
          <a:solidFill>
            <a:srgbClr val="FFFFFF"/>
          </a:solidFill>
          <a:ln w="3175">
            <a:solidFill>
              <a:srgbClr val="777777"/>
            </a:solidFill>
          </a:ln>
          <a:effectLst>
            <a:outerShdw blurRad="63500" dist="6350" dir="5400000" algn="t" rotWithShape="0">
              <a:prstClr val="black">
                <a:alpha val="5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4</a:t>
            </a:r>
            <a:endParaRPr lang="en-US" dirty="0"/>
          </a:p>
        </p:txBody>
      </p:sp>
      <p:sp>
        <p:nvSpPr>
          <p:cNvPr id="11" name="Rectangle 10"/>
          <p:cNvSpPr/>
          <p:nvPr/>
        </p:nvSpPr>
        <p:spPr>
          <a:xfrm rot="21435926" flipH="1">
            <a:off x="4045012" y="1267664"/>
            <a:ext cx="3673971" cy="3673971"/>
          </a:xfrm>
          <a:prstGeom prst="rect">
            <a:avLst/>
          </a:prstGeom>
          <a:solidFill>
            <a:srgbClr val="FFFFFF"/>
          </a:solidFill>
          <a:ln w="3175">
            <a:solidFill>
              <a:srgbClr val="777777"/>
            </a:solidFill>
          </a:ln>
          <a:effectLst>
            <a:outerShdw blurRad="63500" dist="6350" dir="5400000" algn="t" rotWithShape="0">
              <a:prstClr val="black">
                <a:alpha val="5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4</a:t>
            </a:r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4065563" y="1252028"/>
            <a:ext cx="3840480" cy="3840480"/>
          </a:xfrm>
          <a:prstGeom prst="rect">
            <a:avLst/>
          </a:prstGeom>
          <a:solidFill>
            <a:srgbClr val="FFFFFF"/>
          </a:solidFill>
          <a:ln w="3175">
            <a:solidFill>
              <a:srgbClr val="777777"/>
            </a:solidFill>
          </a:ln>
          <a:effectLst>
            <a:outerShdw blurRad="76200" dist="6350" dir="5400000" algn="t" rotWithShape="0">
              <a:prstClr val="black">
                <a:alpha val="6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4</a:t>
            </a:r>
            <a:endParaRPr lang="en-US" dirty="0"/>
          </a:p>
        </p:txBody>
      </p:sp>
      <p:sp>
        <p:nvSpPr>
          <p:cNvPr id="8" name="Rectangle 7"/>
          <p:cNvSpPr/>
          <p:nvPr/>
        </p:nvSpPr>
        <p:spPr>
          <a:xfrm rot="293056">
            <a:off x="4124179" y="1181685"/>
            <a:ext cx="3977640" cy="3977640"/>
          </a:xfrm>
          <a:prstGeom prst="rect">
            <a:avLst/>
          </a:prstGeom>
          <a:solidFill>
            <a:srgbClr val="FFFFFF"/>
          </a:solidFill>
          <a:ln w="3175">
            <a:solidFill>
              <a:srgbClr val="777777"/>
            </a:solidFill>
          </a:ln>
          <a:effectLst>
            <a:outerShdw blurRad="50000" dist="50800" dir="12900000" sy="99500" kx="90000" ky="150000" algn="tl" rotWithShape="0">
              <a:srgbClr val="000000">
                <a:alpha val="37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4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5605" y="1041009"/>
            <a:ext cx="2743200" cy="1715088"/>
          </a:xfrm>
        </p:spPr>
        <p:txBody>
          <a:bodyPr lIns="45720" rIns="45720" bIns="0" anchor="b">
            <a:scene3d>
              <a:camera prst="orthographicFront"/>
              <a:lightRig rig="soft" dir="t"/>
            </a:scene3d>
            <a:sp3d prstMaterial="powder">
              <a:bevelT w="0" h="0"/>
              <a:contourClr>
                <a:schemeClr val="bg2">
                  <a:tint val="85000"/>
                  <a:satMod val="120000"/>
                </a:schemeClr>
              </a:contourClr>
            </a:sp3d>
          </a:bodyPr>
          <a:lstStyle>
            <a:lvl1pPr algn="l">
              <a:defRPr sz="1900" b="1" cap="all" baseline="0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293056">
            <a:off x="4284199" y="1341705"/>
            <a:ext cx="3657600" cy="3657600"/>
          </a:xfrm>
          <a:prstGeom prst="rect">
            <a:avLst/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75605" y="2792436"/>
            <a:ext cx="2743200" cy="2194561"/>
          </a:xfrm>
        </p:spPr>
        <p:txBody>
          <a:bodyPr lIns="54864" tIns="45720" rIns="45720" bIns="0"/>
          <a:lstStyle>
            <a:lvl1pPr marL="9144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1.9.2012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ko-KR" smtClean="0"/>
              <a:t>Kliknutím lze upravit styl.</a:t>
            </a:r>
            <a:endParaRPr lang="ko-KR" altLang="ko-KR"/>
          </a:p>
        </p:txBody>
      </p:sp>
      <p:sp>
        <p:nvSpPr>
          <p:cNvPr id="3" name="Rectangle 3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ko-KR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1.9.2012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altLang="ko-KR" smtClean="0"/>
              <a:t>Kliknutím lze upravit styl.</a:t>
            </a:r>
            <a:endParaRPr lang="ko-KR" altLang="ko-KR"/>
          </a:p>
        </p:txBody>
      </p:sp>
      <p:sp>
        <p:nvSpPr>
          <p:cNvPr id="3" name="Rectangle 3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ko-KR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1.9.2012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Rectangle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Autofit/>
            <a:scene3d>
              <a:camera prst="orthographicFront"/>
              <a:lightRig rig="soft" dir="t"/>
            </a:scene3d>
            <a:sp3d contourW="12700" prstMaterial="powder">
              <a:bevelT w="29210" h="12700"/>
              <a:contourClr>
                <a:schemeClr val="bg2">
                  <a:tint val="85000"/>
                  <a:satMod val="120000"/>
                </a:schemeClr>
              </a:contourClr>
            </a:sp3d>
          </a:bodyPr>
          <a:lstStyle/>
          <a:p>
            <a:r>
              <a:rPr lang="cs-CZ" altLang="ko-KR" smtClean="0"/>
              <a:t>Kliknutím lze upravit styl.</a:t>
            </a:r>
            <a:endParaRPr lang="ko-KR" altLang="ko-KR" dirty="0"/>
          </a:p>
        </p:txBody>
      </p:sp>
      <p:sp>
        <p:nvSpPr>
          <p:cNvPr id="28" name="Rectangle 3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anchor="t">
            <a:normAutofit/>
          </a:bodyPr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ko-KR" dirty="0"/>
          </a:p>
        </p:txBody>
      </p:sp>
      <p:sp>
        <p:nvSpPr>
          <p:cNvPr id="18" name="Rectangle 4"/>
          <p:cNvSpPr>
            <a:spLocks noGrp="1"/>
          </p:cNvSpPr>
          <p:nvPr>
            <p:ph type="dt" sz="half" idx="2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</p:spPr>
        <p:txBody>
          <a:bodyPr vert="horz"/>
          <a:lstStyle>
            <a:lvl1pPr>
              <a:defRPr sz="1100"/>
            </a:lvl1pPr>
          </a:lstStyle>
          <a:p>
            <a:fld id="{95EC1D4A-A796-47C3-A63E-CE236FB377E2}" type="datetimeFigureOut">
              <a:rPr lang="cs-CZ" smtClean="0"/>
              <a:t>1.9.2012</a:t>
            </a:fld>
            <a:endParaRPr lang="cs-CZ"/>
          </a:p>
        </p:txBody>
      </p:sp>
      <p:sp>
        <p:nvSpPr>
          <p:cNvPr id="9" name="Rectangle 5"/>
          <p:cNvSpPr>
            <a:spLocks noGrp="1"/>
          </p:cNvSpPr>
          <p:nvPr>
            <p:ph type="ftr" sz="quarter" idx="3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</p:spPr>
        <p:txBody>
          <a:bodyPr vert="horz"/>
          <a:lstStyle>
            <a:lvl1pPr algn="ctr">
              <a:defRPr sz="1100"/>
            </a:lvl1pPr>
          </a:lstStyle>
          <a:p>
            <a:endParaRPr lang="cs-CZ"/>
          </a:p>
        </p:txBody>
      </p:sp>
      <p:sp>
        <p:nvSpPr>
          <p:cNvPr id="5" name="Rectangle 6"/>
          <p:cNvSpPr>
            <a:spLocks noGrp="1"/>
          </p:cNvSpPr>
          <p:nvPr>
            <p:ph type="sldNum" sz="quarter" idx="4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</p:spPr>
        <p:txBody>
          <a:bodyPr vert="horz"/>
          <a:lstStyle>
            <a:lvl1pPr algn="r">
              <a:defRPr sz="1100"/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17" r:id="rId1"/>
    <p:sldLayoutId id="2147483818" r:id="rId2"/>
    <p:sldLayoutId id="2147483819" r:id="rId3"/>
    <p:sldLayoutId id="2147483820" r:id="rId4"/>
    <p:sldLayoutId id="2147483821" r:id="rId5"/>
    <p:sldLayoutId id="2147483822" r:id="rId6"/>
    <p:sldLayoutId id="2147483823" r:id="rId7"/>
    <p:sldLayoutId id="2147483824" r:id="rId8"/>
    <p:sldLayoutId id="2147483825" r:id="rId9"/>
    <p:sldLayoutId id="2147483826" r:id="rId10"/>
    <p:sldLayoutId id="2147483827" r:id="rId11"/>
  </p:sldLayoutIdLst>
  <p:txStyles>
    <p:titleStyle>
      <a:lvl1pPr algn="l" rtl="0" eaLnBrk="1" latinLnBrk="1" hangingPunct="1">
        <a:spcBef>
          <a:spcPct val="0"/>
        </a:spcBef>
        <a:buNone/>
        <a:defRPr sz="4500" b="1">
          <a:solidFill>
            <a:schemeClr val="tx2"/>
          </a:solidFill>
          <a:effectLst>
            <a:outerShdw blurRad="55000" dist="22000" dir="5400000" algn="t" rotWithShape="0">
              <a:prstClr val="black">
                <a:alpha val="80000"/>
              </a:prstClr>
            </a:outerShdw>
          </a:effectLst>
          <a:latin typeface="+mj-ea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84048" indent="-274320" algn="l" rtl="0" eaLnBrk="1" latinLnBrk="1" hangingPunct="1">
        <a:spcBef>
          <a:spcPct val="20000"/>
        </a:spcBef>
        <a:buClr>
          <a:schemeClr val="tx2"/>
        </a:buClr>
        <a:buSzPct val="75000"/>
        <a:buFont typeface="Wingdings 2" pitchFamily="18" charset="2"/>
        <a:buChar char=""/>
        <a:defRPr sz="2700">
          <a:solidFill>
            <a:schemeClr val="tx1"/>
          </a:solidFill>
          <a:latin typeface="+mn-ea"/>
          <a:ea typeface="+mn-ea"/>
          <a:cs typeface="+mn-cs"/>
        </a:defRPr>
      </a:lvl1pPr>
      <a:lvl2pPr marL="676656" indent="-228600" algn="l" rtl="0" eaLnBrk="1" latinLnBrk="1" hangingPunct="1">
        <a:spcBef>
          <a:spcPct val="20000"/>
        </a:spcBef>
        <a:buClr>
          <a:schemeClr val="tx2"/>
        </a:buClr>
        <a:buFont typeface="Wingdings 3" pitchFamily="18" charset="2"/>
        <a:buChar char="­"/>
        <a:defRPr sz="2100">
          <a:solidFill>
            <a:schemeClr val="tx1"/>
          </a:solidFill>
          <a:latin typeface="+mn-ea"/>
          <a:ea typeface="+mn-ea"/>
          <a:cs typeface="+mn-cs"/>
        </a:defRPr>
      </a:lvl2pPr>
      <a:lvl3pPr marL="932688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2000">
          <a:solidFill>
            <a:schemeClr val="tx1"/>
          </a:solidFill>
          <a:latin typeface="+mn-ea"/>
          <a:ea typeface="+mn-ea"/>
          <a:cs typeface="+mn-cs"/>
        </a:defRPr>
      </a:lvl3pPr>
      <a:lvl4pPr marL="1197864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ea"/>
          <a:ea typeface="+mn-ea"/>
          <a:cs typeface="+mn-cs"/>
        </a:defRPr>
      </a:lvl4pPr>
      <a:lvl5pPr marL="1463040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ea"/>
          <a:ea typeface="+mn-ea"/>
          <a:cs typeface="+mn-cs"/>
        </a:defRPr>
      </a:lvl5pPr>
      <a:lvl6pPr marL="1719072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ea"/>
          <a:ea typeface="+mn-ea"/>
          <a:cs typeface="+mn-cs"/>
        </a:defRPr>
      </a:lvl6pPr>
      <a:lvl7pPr marL="1984248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ea"/>
          <a:ea typeface="+mn-ea"/>
          <a:cs typeface="+mn-cs"/>
        </a:defRPr>
      </a:lvl7pPr>
      <a:lvl8pPr marL="2249424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600">
          <a:solidFill>
            <a:schemeClr val="tx1"/>
          </a:solidFill>
          <a:latin typeface="+mn-ea"/>
          <a:ea typeface="+mn-ea"/>
          <a:cs typeface="+mn-cs"/>
        </a:defRPr>
      </a:lvl8pPr>
      <a:lvl9pPr marL="2505456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600">
          <a:solidFill>
            <a:schemeClr val="tx1"/>
          </a:solidFill>
          <a:latin typeface="+mn-ea"/>
          <a:ea typeface="+mn-ea"/>
          <a:cs typeface="+mn-cs"/>
        </a:defRPr>
      </a:lvl9pPr>
    </p:bodyStyle>
    <p:otherStyle>
      <a:lvl1pPr marL="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1pPr>
      <a:lvl2pPr marL="4572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2pPr>
      <a:lvl3pPr marL="9144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3pPr>
      <a:lvl4pPr marL="13716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4pPr>
      <a:lvl5pPr marL="18288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5pPr>
      <a:lvl6pPr marL="22860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6pPr>
      <a:lvl7pPr marL="27432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7pPr>
      <a:lvl8pPr marL="32004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8pPr>
      <a:lvl9pPr marL="36576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723581786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6203676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Anotace</a:t>
            </a:r>
            <a:endParaRPr lang="cs-CZ" dirty="0"/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81806063"/>
              </p:ext>
            </p:extLst>
          </p:nvPr>
        </p:nvGraphicFramePr>
        <p:xfrm>
          <a:off x="1043608" y="1772816"/>
          <a:ext cx="7136700" cy="3445731"/>
        </p:xfrm>
        <a:graphic>
          <a:graphicData uri="http://schemas.openxmlformats.org/drawingml/2006/table">
            <a:tbl>
              <a:tblPr firstRow="1" bandRow="1">
                <a:tableStyleId>{BC89EF96-8CEA-46FF-86C4-4CE0E7609802}</a:tableStyleId>
              </a:tblPr>
              <a:tblGrid>
                <a:gridCol w="2456180"/>
                <a:gridCol w="4680520"/>
              </a:tblGrid>
              <a:tr h="149736">
                <a:tc>
                  <a:txBody>
                    <a:bodyPr/>
                    <a:lstStyle/>
                    <a:p>
                      <a:r>
                        <a:rPr lang="cs-CZ" dirty="0" smtClean="0"/>
                        <a:t>Ročník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9.</a:t>
                      </a:r>
                      <a:endParaRPr lang="cs-CZ" dirty="0"/>
                    </a:p>
                  </a:txBody>
                  <a:tcPr/>
                </a:tc>
              </a:tr>
              <a:tr h="431261">
                <a:tc>
                  <a:txBody>
                    <a:bodyPr/>
                    <a:lstStyle/>
                    <a:p>
                      <a:r>
                        <a:rPr lang="cs-CZ" dirty="0" smtClean="0"/>
                        <a:t>Druh materiálu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Prezentace na inter. tabuli</a:t>
                      </a:r>
                      <a:endParaRPr lang="cs-CZ" dirty="0"/>
                    </a:p>
                  </a:txBody>
                  <a:tcPr/>
                </a:tc>
              </a:tr>
              <a:tr h="431261">
                <a:tc>
                  <a:txBody>
                    <a:bodyPr/>
                    <a:lstStyle/>
                    <a:p>
                      <a:r>
                        <a:rPr lang="cs-CZ" dirty="0" smtClean="0"/>
                        <a:t>Pomůcky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Inter. tabule</a:t>
                      </a:r>
                      <a:endParaRPr lang="cs-CZ" dirty="0"/>
                    </a:p>
                  </a:txBody>
                  <a:tcPr/>
                </a:tc>
              </a:tr>
              <a:tr h="931958">
                <a:tc>
                  <a:txBody>
                    <a:bodyPr/>
                    <a:lstStyle/>
                    <a:p>
                      <a:r>
                        <a:rPr lang="cs-CZ" dirty="0" smtClean="0"/>
                        <a:t>Cíl materiálu /Inovace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Procvičení skloňování číslovek, připomenutí 7.pádu číslovky dvě a obě, doplňování správných tvarů</a:t>
                      </a:r>
                    </a:p>
                    <a:p>
                      <a:r>
                        <a:rPr lang="cs-CZ" dirty="0" smtClean="0"/>
                        <a:t>Hledání číslovek – určování druhu</a:t>
                      </a:r>
                      <a:endParaRPr lang="cs-CZ" dirty="0"/>
                    </a:p>
                  </a:txBody>
                  <a:tcPr/>
                </a:tc>
              </a:tr>
              <a:tr h="1028729">
                <a:tc>
                  <a:txBody>
                    <a:bodyPr/>
                    <a:lstStyle/>
                    <a:p>
                      <a:r>
                        <a:rPr lang="cs-CZ" dirty="0" smtClean="0"/>
                        <a:t>Metodické pokyny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Správné řešení  je vždy na následujícím </a:t>
                      </a:r>
                      <a:r>
                        <a:rPr lang="cs-CZ" dirty="0" smtClean="0"/>
                        <a:t>snímku. 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1348640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ctrTitle"/>
          </p:nvPr>
        </p:nvSpPr>
        <p:spPr>
          <a:xfrm>
            <a:off x="722376" y="1124744"/>
            <a:ext cx="7772400" cy="4464496"/>
          </a:xfrm>
        </p:spPr>
        <p:txBody>
          <a:bodyPr>
            <a:noAutofit/>
          </a:bodyPr>
          <a:lstStyle/>
          <a:p>
            <a:r>
              <a:rPr lang="cs-CZ" sz="7200" dirty="0" smtClean="0"/>
              <a:t>SKLOŇOVÁNÍ </a:t>
            </a:r>
            <a:r>
              <a:rPr lang="cs-CZ" sz="9600" dirty="0" smtClean="0"/>
              <a:t/>
            </a:r>
            <a:br>
              <a:rPr lang="cs-CZ" sz="9600" dirty="0" smtClean="0"/>
            </a:br>
            <a:r>
              <a:rPr lang="cs-CZ" sz="7200" dirty="0" smtClean="0"/>
              <a:t>ČÍSLOVEK</a:t>
            </a:r>
            <a:endParaRPr lang="cs-CZ" sz="7200" dirty="0"/>
          </a:p>
        </p:txBody>
      </p:sp>
      <p:sp>
        <p:nvSpPr>
          <p:cNvPr id="8" name="Podnadpis 7"/>
          <p:cNvSpPr>
            <a:spLocks noGrp="1"/>
          </p:cNvSpPr>
          <p:nvPr>
            <p:ph type="subTitle" idx="1"/>
          </p:nvPr>
        </p:nvSpPr>
        <p:spPr>
          <a:xfrm>
            <a:off x="1403648" y="5733256"/>
            <a:ext cx="6400800" cy="384448"/>
          </a:xfrm>
        </p:spPr>
        <p:txBody>
          <a:bodyPr>
            <a:normAutofit fontScale="92500" lnSpcReduction="20000"/>
          </a:bodyPr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285836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4000" b="0" u="sng" dirty="0" smtClean="0">
                <a:solidFill>
                  <a:srgbClr val="FF0000"/>
                </a:solidFill>
              </a:rPr>
              <a:t>NAJDI 7  ČÍSLOVEK  A</a:t>
            </a:r>
            <a:br>
              <a:rPr lang="cs-CZ" sz="4000" b="0" u="sng" dirty="0" smtClean="0">
                <a:solidFill>
                  <a:srgbClr val="FF0000"/>
                </a:solidFill>
              </a:rPr>
            </a:br>
            <a:r>
              <a:rPr lang="cs-CZ" sz="4000" b="0" u="sng" dirty="0" smtClean="0">
                <a:solidFill>
                  <a:srgbClr val="FF0000"/>
                </a:solidFill>
              </a:rPr>
              <a:t> URČI JEJICH DRUH</a:t>
            </a:r>
            <a:endParaRPr lang="cs-CZ" sz="4000" b="0" u="sng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844824"/>
            <a:ext cx="8208912" cy="4824536"/>
          </a:xfrm>
        </p:spPr>
        <p:txBody>
          <a:bodyPr/>
          <a:lstStyle/>
          <a:p>
            <a:pPr marL="852678" indent="-742950">
              <a:buFont typeface="+mj-lt"/>
              <a:buAutoNum type="arabicPeriod"/>
            </a:pPr>
            <a:r>
              <a:rPr lang="cs-CZ" sz="3600" dirty="0" smtClean="0"/>
              <a:t>Můj bratr má ložnici na východ. </a:t>
            </a:r>
          </a:p>
          <a:p>
            <a:pPr marL="852678" indent="-742950">
              <a:buFont typeface="+mj-lt"/>
              <a:buAutoNum type="arabicPeriod"/>
            </a:pPr>
            <a:r>
              <a:rPr lang="cs-CZ" sz="3600" dirty="0" smtClean="0"/>
              <a:t>Vezmi si přes to krátké tričko.</a:t>
            </a:r>
          </a:p>
          <a:p>
            <a:pPr marL="852678" indent="-742950">
              <a:buFont typeface="+mj-lt"/>
              <a:buAutoNum type="arabicPeriod"/>
            </a:pPr>
            <a:r>
              <a:rPr lang="cs-CZ" sz="3600" dirty="0" smtClean="0"/>
              <a:t>Moc se mi po tobě stýská.</a:t>
            </a:r>
          </a:p>
          <a:p>
            <a:pPr marL="852678" indent="-742950">
              <a:buFont typeface="+mj-lt"/>
              <a:buAutoNum type="arabicPeriod"/>
            </a:pPr>
            <a:r>
              <a:rPr lang="cs-CZ" sz="3600" dirty="0" smtClean="0"/>
              <a:t>Dnes je den jako vymalovaný.</a:t>
            </a:r>
          </a:p>
          <a:p>
            <a:pPr marL="852678" indent="-742950">
              <a:buFont typeface="+mj-lt"/>
              <a:buAutoNum type="arabicPeriod"/>
            </a:pPr>
            <a:r>
              <a:rPr lang="cs-CZ" sz="3600" dirty="0" smtClean="0"/>
              <a:t>Metro jezdí každou chvilku</a:t>
            </a:r>
            <a:r>
              <a:rPr lang="cs-CZ" dirty="0" smtClean="0"/>
              <a:t>.</a:t>
            </a:r>
          </a:p>
          <a:p>
            <a:pPr marL="852678" indent="-742950">
              <a:buFont typeface="+mj-lt"/>
              <a:buAutoNum type="arabicPeriod"/>
            </a:pPr>
            <a:r>
              <a:rPr lang="cs-CZ" sz="3600" dirty="0" smtClean="0"/>
              <a:t>Zpět se točí kolotoč rychleji.</a:t>
            </a:r>
          </a:p>
          <a:p>
            <a:endParaRPr lang="cs-CZ" sz="3600" b="1" dirty="0"/>
          </a:p>
        </p:txBody>
      </p:sp>
    </p:spTree>
    <p:extLst>
      <p:ext uri="{BB962C8B-B14F-4D97-AF65-F5344CB8AC3E}">
        <p14:creationId xmlns:p14="http://schemas.microsoft.com/office/powerpoint/2010/main" val="22509809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16632"/>
            <a:ext cx="8229600" cy="634082"/>
          </a:xfrm>
        </p:spPr>
        <p:txBody>
          <a:bodyPr/>
          <a:lstStyle/>
          <a:p>
            <a:pPr algn="ctr"/>
            <a:r>
              <a:rPr lang="cs-CZ" sz="4000" b="0" u="sng" dirty="0" smtClean="0">
                <a:solidFill>
                  <a:srgbClr val="FF0000"/>
                </a:solidFill>
              </a:rPr>
              <a:t>ŘEŠENÍ</a:t>
            </a:r>
            <a:endParaRPr lang="cs-CZ" sz="4000" b="0" u="sng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908720"/>
            <a:ext cx="8280920" cy="5832648"/>
          </a:xfrm>
        </p:spPr>
        <p:txBody>
          <a:bodyPr>
            <a:normAutofit fontScale="92500" lnSpcReduction="10000"/>
          </a:bodyPr>
          <a:lstStyle/>
          <a:p>
            <a:pPr marL="624078" indent="-514350">
              <a:buFont typeface="+mj-lt"/>
              <a:buAutoNum type="arabicPeriod"/>
            </a:pPr>
            <a:r>
              <a:rPr lang="cs-CZ" sz="3000" dirty="0" smtClean="0"/>
              <a:t>Můj bratr </a:t>
            </a:r>
            <a:r>
              <a:rPr lang="cs-CZ" sz="3000" dirty="0" smtClean="0">
                <a:solidFill>
                  <a:srgbClr val="FF0000"/>
                </a:solidFill>
              </a:rPr>
              <a:t>má lo</a:t>
            </a:r>
            <a:r>
              <a:rPr lang="cs-CZ" sz="3000" dirty="0" smtClean="0"/>
              <a:t>žnici na východ. </a:t>
            </a:r>
          </a:p>
          <a:p>
            <a:pPr marL="109728" indent="0">
              <a:buNone/>
            </a:pPr>
            <a:r>
              <a:rPr lang="cs-CZ" sz="3000" dirty="0" smtClean="0"/>
              <a:t>                                        NEURČITÁ, ZÁKLADNÍ</a:t>
            </a:r>
          </a:p>
          <a:p>
            <a:pPr marL="624078" indent="-514350">
              <a:buFont typeface="+mj-lt"/>
              <a:buAutoNum type="arabicPeriod"/>
            </a:pPr>
            <a:r>
              <a:rPr lang="cs-CZ" sz="3000" dirty="0" smtClean="0"/>
              <a:t>Vezmi si pře</a:t>
            </a:r>
            <a:r>
              <a:rPr lang="cs-CZ" sz="3000" dirty="0" smtClean="0">
                <a:solidFill>
                  <a:srgbClr val="FF0000"/>
                </a:solidFill>
              </a:rPr>
              <a:t>s to krát</a:t>
            </a:r>
            <a:r>
              <a:rPr lang="cs-CZ" sz="3000" dirty="0" smtClean="0"/>
              <a:t>ké tričko.</a:t>
            </a:r>
          </a:p>
          <a:p>
            <a:pPr marL="109728" indent="0">
              <a:buNone/>
            </a:pPr>
            <a:r>
              <a:rPr lang="cs-CZ" sz="3000" dirty="0" smtClean="0"/>
              <a:t>                                     URČITÁ, NÁSOBNÁ</a:t>
            </a:r>
          </a:p>
          <a:p>
            <a:pPr marL="624078" indent="-514350">
              <a:buFont typeface="+mj-lt"/>
              <a:buAutoNum type="arabicPeriod"/>
            </a:pPr>
            <a:r>
              <a:rPr lang="cs-CZ" sz="3000" dirty="0" smtClean="0"/>
              <a:t>Moc se mi po t</a:t>
            </a:r>
            <a:r>
              <a:rPr lang="cs-CZ" sz="3000" dirty="0" smtClean="0">
                <a:solidFill>
                  <a:srgbClr val="FF0000"/>
                </a:solidFill>
              </a:rPr>
              <a:t>obě</a:t>
            </a:r>
            <a:r>
              <a:rPr lang="cs-CZ" sz="3000" dirty="0" smtClean="0"/>
              <a:t> </a:t>
            </a:r>
            <a:r>
              <a:rPr lang="cs-CZ" sz="3000" dirty="0" smtClean="0">
                <a:solidFill>
                  <a:srgbClr val="FF0000"/>
                </a:solidFill>
              </a:rPr>
              <a:t>stý</a:t>
            </a:r>
            <a:r>
              <a:rPr lang="cs-CZ" sz="3000" dirty="0" smtClean="0"/>
              <a:t>ská.</a:t>
            </a:r>
          </a:p>
          <a:p>
            <a:pPr marL="109728" indent="0">
              <a:buNone/>
            </a:pPr>
            <a:r>
              <a:rPr lang="cs-CZ" sz="3000" dirty="0" smtClean="0"/>
              <a:t>     obě – URČ., ZÁKLADNÍ/stý – URČ., ŘADOVÁ</a:t>
            </a:r>
          </a:p>
          <a:p>
            <a:pPr marL="624078" indent="-514350">
              <a:buFont typeface="+mj-lt"/>
              <a:buAutoNum type="arabicPeriod"/>
            </a:pPr>
            <a:r>
              <a:rPr lang="cs-CZ" sz="3000" dirty="0" smtClean="0"/>
              <a:t>Dnes </a:t>
            </a:r>
            <a:r>
              <a:rPr lang="cs-CZ" sz="3000" dirty="0" smtClean="0">
                <a:solidFill>
                  <a:srgbClr val="FF0000"/>
                </a:solidFill>
              </a:rPr>
              <a:t>je den </a:t>
            </a:r>
            <a:r>
              <a:rPr lang="cs-CZ" sz="3000" dirty="0" smtClean="0"/>
              <a:t>jako vymalovaný.</a:t>
            </a:r>
          </a:p>
          <a:p>
            <a:pPr marL="109728" indent="0">
              <a:buNone/>
            </a:pPr>
            <a:r>
              <a:rPr lang="cs-CZ" sz="3000" dirty="0" smtClean="0"/>
              <a:t>                                     URČITÁ, ZÁKLADNÍ</a:t>
            </a:r>
          </a:p>
          <a:p>
            <a:pPr marL="624078" indent="-514350">
              <a:buFont typeface="+mj-lt"/>
              <a:buAutoNum type="arabicPeriod"/>
            </a:pPr>
            <a:r>
              <a:rPr lang="cs-CZ" sz="3000" dirty="0" smtClean="0"/>
              <a:t>Me</a:t>
            </a:r>
            <a:r>
              <a:rPr lang="cs-CZ" sz="3000" dirty="0" smtClean="0">
                <a:solidFill>
                  <a:srgbClr val="FF0000"/>
                </a:solidFill>
              </a:rPr>
              <a:t>tro</a:t>
            </a:r>
            <a:r>
              <a:rPr lang="cs-CZ" sz="3000" dirty="0" smtClean="0"/>
              <a:t> </a:t>
            </a:r>
            <a:r>
              <a:rPr lang="cs-CZ" sz="3000" dirty="0" smtClean="0">
                <a:solidFill>
                  <a:srgbClr val="FF0000"/>
                </a:solidFill>
              </a:rPr>
              <a:t>je</a:t>
            </a:r>
            <a:r>
              <a:rPr lang="cs-CZ" sz="3000" dirty="0" smtClean="0"/>
              <a:t>zdí každou chvilku.</a:t>
            </a:r>
          </a:p>
          <a:p>
            <a:pPr marL="109728" indent="0">
              <a:buNone/>
            </a:pPr>
            <a:r>
              <a:rPr lang="cs-CZ" sz="3000" dirty="0" smtClean="0"/>
              <a:t>                                    URČITÁ, DRUHOVÁ</a:t>
            </a:r>
          </a:p>
          <a:p>
            <a:pPr marL="624078" indent="-514350">
              <a:buFont typeface="+mj-lt"/>
              <a:buAutoNum type="arabicPeriod"/>
            </a:pPr>
            <a:r>
              <a:rPr lang="cs-CZ" sz="3000" dirty="0" smtClean="0"/>
              <a:t>Z</a:t>
            </a:r>
            <a:r>
              <a:rPr lang="cs-CZ" sz="3000" dirty="0" smtClean="0">
                <a:solidFill>
                  <a:srgbClr val="FF0000"/>
                </a:solidFill>
              </a:rPr>
              <a:t>pět se t</a:t>
            </a:r>
            <a:r>
              <a:rPr lang="cs-CZ" sz="3000" dirty="0" smtClean="0"/>
              <a:t>očí kolotoč rychleji</a:t>
            </a:r>
            <a:r>
              <a:rPr lang="cs-CZ" sz="3200" dirty="0" smtClean="0"/>
              <a:t>.</a:t>
            </a:r>
          </a:p>
          <a:p>
            <a:pPr marL="109728" indent="0">
              <a:buNone/>
            </a:pPr>
            <a:r>
              <a:rPr lang="cs-CZ" sz="3200" dirty="0"/>
              <a:t> </a:t>
            </a:r>
            <a:r>
              <a:rPr lang="cs-CZ" sz="3200" dirty="0" smtClean="0"/>
              <a:t>                                       URČITÁ, ZÁKLADNÍ </a:t>
            </a:r>
          </a:p>
          <a:p>
            <a:pPr marL="624078" indent="-514350">
              <a:buFont typeface="+mj-lt"/>
              <a:buAutoNum type="arabicPeriod"/>
            </a:pPr>
            <a:endParaRPr lang="cs-CZ" sz="3200" dirty="0" smtClean="0"/>
          </a:p>
          <a:p>
            <a:pPr marL="852678" indent="-742950">
              <a:buFont typeface="+mj-lt"/>
              <a:buAutoNum type="arabicPeriod"/>
            </a:pP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30607853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01299194"/>
              </p:ext>
            </p:extLst>
          </p:nvPr>
        </p:nvGraphicFramePr>
        <p:xfrm>
          <a:off x="1524000" y="1397000"/>
          <a:ext cx="6096000" cy="4907280"/>
        </p:xfrm>
        <a:graphic>
          <a:graphicData uri="http://schemas.openxmlformats.org/drawingml/2006/table">
            <a:tbl>
              <a:tblPr firstRow="1" bandRow="1">
                <a:tableStyleId>{5DA37D80-6434-44D0-A028-1B22A696006F}</a:tableStyleId>
              </a:tblPr>
              <a:tblGrid>
                <a:gridCol w="1175792"/>
                <a:gridCol w="2664296"/>
                <a:gridCol w="2255912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4000" b="0" dirty="0" smtClean="0"/>
                        <a:t>1.p</a:t>
                      </a:r>
                      <a:endParaRPr lang="cs-CZ" sz="4000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b="0" dirty="0" smtClean="0"/>
                        <a:t> dvě , dva</a:t>
                      </a:r>
                      <a:endParaRPr lang="cs-CZ" sz="4000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b="0" dirty="0" smtClean="0"/>
                        <a:t> obě</a:t>
                      </a:r>
                      <a:endParaRPr lang="cs-CZ" sz="4000" b="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4000" dirty="0" smtClean="0"/>
                        <a:t>2.p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 dvou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obou</a:t>
                      </a:r>
                      <a:endParaRPr lang="cs-CZ" sz="4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4000" dirty="0" smtClean="0"/>
                        <a:t>3.p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b="1" dirty="0" smtClean="0">
                          <a:solidFill>
                            <a:srgbClr val="FF0000"/>
                          </a:solidFill>
                        </a:rPr>
                        <a:t> dvěma</a:t>
                      </a:r>
                      <a:endParaRPr lang="cs-CZ" sz="4000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b="1" dirty="0" smtClean="0">
                          <a:solidFill>
                            <a:srgbClr val="FF0000"/>
                          </a:solidFill>
                        </a:rPr>
                        <a:t>oběma</a:t>
                      </a:r>
                      <a:endParaRPr lang="cs-CZ" sz="4000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4000" dirty="0" smtClean="0"/>
                        <a:t>4.p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  dvě, dva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obě</a:t>
                      </a:r>
                      <a:endParaRPr lang="cs-CZ" sz="4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4000" dirty="0" smtClean="0"/>
                        <a:t>5.p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 dvě, dva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obě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4000" dirty="0" smtClean="0"/>
                        <a:t>6.p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  dvou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obou</a:t>
                      </a:r>
                      <a:endParaRPr lang="cs-CZ" sz="4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4000" dirty="0" smtClean="0"/>
                        <a:t>7.p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b="1" dirty="0" smtClean="0">
                          <a:solidFill>
                            <a:srgbClr val="FF0000"/>
                          </a:solidFill>
                        </a:rPr>
                        <a:t> dvěma</a:t>
                      </a:r>
                      <a:endParaRPr lang="cs-CZ" sz="4000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b="1" dirty="0" smtClean="0">
                          <a:solidFill>
                            <a:srgbClr val="FF0000"/>
                          </a:solidFill>
                        </a:rPr>
                        <a:t>oběma</a:t>
                      </a:r>
                      <a:endParaRPr lang="cs-CZ" sz="4000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0" u="sng" dirty="0" smtClean="0">
                <a:solidFill>
                  <a:srgbClr val="FF0000"/>
                </a:solidFill>
              </a:rPr>
              <a:t>ČÍSLOVKA DVĚ, OBĚ</a:t>
            </a:r>
            <a:endParaRPr lang="cs-CZ" b="0" u="sng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210590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u="sng" dirty="0" smtClean="0">
                <a:solidFill>
                  <a:srgbClr val="FF0000"/>
                </a:solidFill>
              </a:rPr>
              <a:t>DOPLŇ SPRÁVNÉ TVARY </a:t>
            </a:r>
            <a:br>
              <a:rPr lang="cs-CZ" u="sng" dirty="0" smtClean="0">
                <a:solidFill>
                  <a:srgbClr val="FF0000"/>
                </a:solidFill>
              </a:rPr>
            </a:br>
            <a:r>
              <a:rPr lang="cs-CZ" u="sng" dirty="0" smtClean="0">
                <a:solidFill>
                  <a:srgbClr val="FF0000"/>
                </a:solidFill>
              </a:rPr>
              <a:t>ČÍSLOVKY DVĚ, OBĚ</a:t>
            </a:r>
            <a:endParaRPr lang="cs-CZ" u="sng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738505"/>
            <a:ext cx="8219256" cy="5002863"/>
          </a:xfrm>
        </p:spPr>
        <p:txBody>
          <a:bodyPr/>
          <a:lstStyle/>
          <a:p>
            <a:pPr marL="624078" indent="-514350">
              <a:buFont typeface="+mj-lt"/>
              <a:buAutoNum type="arabicPeriod"/>
            </a:pPr>
            <a:r>
              <a:rPr lang="cs-CZ" dirty="0" smtClean="0"/>
              <a:t>Z (oba svetry) jsem už vyrostl.</a:t>
            </a:r>
          </a:p>
          <a:p>
            <a:pPr marL="624078" indent="-514350">
              <a:buFont typeface="+mj-lt"/>
              <a:buAutoNum type="arabicPeriod"/>
            </a:pPr>
            <a:endParaRPr lang="cs-CZ" dirty="0"/>
          </a:p>
          <a:p>
            <a:pPr marL="624078" indent="-514350">
              <a:buFont typeface="+mj-lt"/>
              <a:buAutoNum type="arabicPeriod"/>
            </a:pPr>
            <a:r>
              <a:rPr lang="cs-CZ" dirty="0" smtClean="0"/>
              <a:t>(Dva naši plavci) se podařilo zvítězit.</a:t>
            </a:r>
          </a:p>
          <a:p>
            <a:pPr marL="624078" indent="-514350">
              <a:buFont typeface="+mj-lt"/>
              <a:buAutoNum type="arabicPeriod"/>
            </a:pPr>
            <a:endParaRPr lang="cs-CZ" dirty="0"/>
          </a:p>
          <a:p>
            <a:pPr marL="624078" indent="-514350">
              <a:buFont typeface="+mj-lt"/>
              <a:buAutoNum type="arabicPeriod"/>
            </a:pPr>
            <a:r>
              <a:rPr lang="cs-CZ" dirty="0" smtClean="0"/>
              <a:t>V tomto domě jsou pouze byty o (dva pokoje).</a:t>
            </a:r>
          </a:p>
          <a:p>
            <a:pPr marL="624078" indent="-514350">
              <a:buFont typeface="+mj-lt"/>
              <a:buAutoNum type="arabicPeriod"/>
            </a:pPr>
            <a:endParaRPr lang="cs-CZ" dirty="0"/>
          </a:p>
          <a:p>
            <a:pPr marL="624078" indent="-514350">
              <a:buFont typeface="+mj-lt"/>
              <a:buAutoNum type="arabicPeriod"/>
            </a:pPr>
            <a:r>
              <a:rPr lang="cs-CZ" dirty="0" smtClean="0"/>
              <a:t>Hrál jsem si na zahradě se (dvě štěňata).</a:t>
            </a:r>
          </a:p>
          <a:p>
            <a:pPr marL="624078" indent="-514350">
              <a:buFont typeface="+mj-lt"/>
              <a:buAutoNum type="arabicPeriod"/>
            </a:pPr>
            <a:endParaRPr lang="cs-CZ" dirty="0"/>
          </a:p>
          <a:p>
            <a:pPr marL="624078" indent="-514350">
              <a:buFont typeface="+mj-lt"/>
              <a:buAutoNum type="arabicPeriod"/>
            </a:pPr>
            <a:r>
              <a:rPr lang="cs-CZ" dirty="0" smtClean="0"/>
              <a:t>Brankář měl na (obě kolena) chrániče.</a:t>
            </a:r>
          </a:p>
          <a:p>
            <a:pPr marL="624078" indent="-514350">
              <a:buFont typeface="+mj-lt"/>
              <a:buAutoNum type="arabicPeriod"/>
            </a:pPr>
            <a:endParaRPr lang="cs-CZ" dirty="0"/>
          </a:p>
          <a:p>
            <a:pPr marL="109728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149827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u="sng" dirty="0" smtClean="0">
                <a:solidFill>
                  <a:srgbClr val="FF0000"/>
                </a:solidFill>
              </a:rPr>
              <a:t>ŘEŠENÍ</a:t>
            </a:r>
            <a:endParaRPr lang="cs-CZ" u="sng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738505"/>
            <a:ext cx="8219256" cy="5002863"/>
          </a:xfrm>
        </p:spPr>
        <p:txBody>
          <a:bodyPr/>
          <a:lstStyle/>
          <a:p>
            <a:pPr marL="624078" indent="-514350">
              <a:buFont typeface="+mj-lt"/>
              <a:buAutoNum type="arabicPeriod"/>
            </a:pPr>
            <a:r>
              <a:rPr lang="cs-CZ" dirty="0" smtClean="0">
                <a:solidFill>
                  <a:srgbClr val="FF0000"/>
                </a:solidFill>
              </a:rPr>
              <a:t>Z obou svetrů </a:t>
            </a:r>
            <a:r>
              <a:rPr lang="cs-CZ" dirty="0" smtClean="0"/>
              <a:t>jsem už vyrostl.</a:t>
            </a:r>
          </a:p>
          <a:p>
            <a:pPr marL="624078" indent="-514350">
              <a:buFont typeface="+mj-lt"/>
              <a:buAutoNum type="arabicPeriod"/>
            </a:pPr>
            <a:endParaRPr lang="cs-CZ" dirty="0"/>
          </a:p>
          <a:p>
            <a:pPr marL="624078" indent="-514350">
              <a:buFont typeface="+mj-lt"/>
              <a:buAutoNum type="arabicPeriod"/>
            </a:pPr>
            <a:r>
              <a:rPr lang="cs-CZ" dirty="0" smtClean="0">
                <a:solidFill>
                  <a:srgbClr val="FF0000"/>
                </a:solidFill>
              </a:rPr>
              <a:t>Dvěma našim plavcům </a:t>
            </a:r>
            <a:r>
              <a:rPr lang="cs-CZ" dirty="0" smtClean="0"/>
              <a:t>se podařilo zvítězit.</a:t>
            </a:r>
          </a:p>
          <a:p>
            <a:pPr marL="624078" indent="-514350">
              <a:buFont typeface="+mj-lt"/>
              <a:buAutoNum type="arabicPeriod"/>
            </a:pPr>
            <a:endParaRPr lang="cs-CZ" dirty="0"/>
          </a:p>
          <a:p>
            <a:pPr marL="624078" indent="-514350">
              <a:buFont typeface="+mj-lt"/>
              <a:buAutoNum type="arabicPeriod"/>
            </a:pPr>
            <a:r>
              <a:rPr lang="cs-CZ" dirty="0" smtClean="0"/>
              <a:t>V tomto domě jsou pouze byty </a:t>
            </a:r>
            <a:r>
              <a:rPr lang="cs-CZ" dirty="0" smtClean="0">
                <a:solidFill>
                  <a:srgbClr val="FF0000"/>
                </a:solidFill>
              </a:rPr>
              <a:t>o dvou pokojích</a:t>
            </a:r>
            <a:r>
              <a:rPr lang="cs-CZ" dirty="0" smtClean="0"/>
              <a:t>.</a:t>
            </a:r>
          </a:p>
          <a:p>
            <a:pPr marL="624078" indent="-514350">
              <a:buFont typeface="+mj-lt"/>
              <a:buAutoNum type="arabicPeriod"/>
            </a:pPr>
            <a:endParaRPr lang="cs-CZ" dirty="0"/>
          </a:p>
          <a:p>
            <a:pPr marL="624078" indent="-514350">
              <a:buFont typeface="+mj-lt"/>
              <a:buAutoNum type="arabicPeriod"/>
            </a:pPr>
            <a:r>
              <a:rPr lang="cs-CZ" dirty="0" smtClean="0"/>
              <a:t>Hrál jsem si na zahradě </a:t>
            </a:r>
            <a:r>
              <a:rPr lang="cs-CZ" dirty="0" smtClean="0">
                <a:solidFill>
                  <a:srgbClr val="FF0000"/>
                </a:solidFill>
              </a:rPr>
              <a:t>se dvěma štěňaty</a:t>
            </a:r>
            <a:r>
              <a:rPr lang="cs-CZ" dirty="0" smtClean="0"/>
              <a:t>.</a:t>
            </a:r>
          </a:p>
          <a:p>
            <a:pPr marL="624078" indent="-514350">
              <a:buFont typeface="+mj-lt"/>
              <a:buAutoNum type="arabicPeriod"/>
            </a:pPr>
            <a:endParaRPr lang="cs-CZ" dirty="0"/>
          </a:p>
          <a:p>
            <a:pPr marL="624078" indent="-514350">
              <a:buFont typeface="+mj-lt"/>
              <a:buAutoNum type="arabicPeriod"/>
            </a:pPr>
            <a:r>
              <a:rPr lang="cs-CZ" dirty="0" smtClean="0"/>
              <a:t>Brankář měl na </a:t>
            </a:r>
            <a:r>
              <a:rPr lang="cs-CZ" dirty="0" smtClean="0">
                <a:solidFill>
                  <a:srgbClr val="FF0000"/>
                </a:solidFill>
              </a:rPr>
              <a:t>obou kolenou </a:t>
            </a:r>
            <a:r>
              <a:rPr lang="cs-CZ" dirty="0" smtClean="0"/>
              <a:t>chrániče.</a:t>
            </a:r>
          </a:p>
          <a:p>
            <a:pPr marL="624078" indent="-514350">
              <a:buFont typeface="+mj-lt"/>
              <a:buAutoNum type="arabicPeriod"/>
            </a:pPr>
            <a:endParaRPr lang="cs-CZ" dirty="0"/>
          </a:p>
          <a:p>
            <a:pPr marL="109728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84269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8814318"/>
              </p:ext>
            </p:extLst>
          </p:nvPr>
        </p:nvGraphicFramePr>
        <p:xfrm>
          <a:off x="1115616" y="1700808"/>
          <a:ext cx="6576392" cy="4907280"/>
        </p:xfrm>
        <a:graphic>
          <a:graphicData uri="http://schemas.openxmlformats.org/drawingml/2006/table">
            <a:tbl>
              <a:tblPr firstRow="1" bandRow="1">
                <a:tableStyleId>{5DA37D80-6434-44D0-A028-1B22A696006F}</a:tableStyleId>
              </a:tblPr>
              <a:tblGrid>
                <a:gridCol w="1175792"/>
                <a:gridCol w="2376264"/>
                <a:gridCol w="3024336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4000" b="0" dirty="0" smtClean="0"/>
                        <a:t>1.p</a:t>
                      </a:r>
                      <a:endParaRPr lang="cs-CZ" sz="4000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b="0" dirty="0" smtClean="0">
                          <a:solidFill>
                            <a:schemeClr val="tx1"/>
                          </a:solidFill>
                        </a:rPr>
                        <a:t> tři</a:t>
                      </a:r>
                      <a:endParaRPr lang="cs-CZ" sz="4000" b="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b="0" dirty="0" smtClean="0">
                          <a:solidFill>
                            <a:schemeClr val="tx1"/>
                          </a:solidFill>
                        </a:rPr>
                        <a:t> čtyři</a:t>
                      </a:r>
                      <a:endParaRPr lang="cs-CZ" sz="4000" b="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4000" dirty="0" smtClean="0"/>
                        <a:t>2.p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b="0" dirty="0" smtClean="0">
                          <a:solidFill>
                            <a:schemeClr val="tx1"/>
                          </a:solidFill>
                        </a:rPr>
                        <a:t> tří, třech</a:t>
                      </a:r>
                      <a:endParaRPr lang="cs-CZ" sz="4000" b="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b="0" dirty="0" smtClean="0">
                          <a:solidFill>
                            <a:schemeClr val="tx1"/>
                          </a:solidFill>
                        </a:rPr>
                        <a:t>čtyř, čtyřech</a:t>
                      </a:r>
                      <a:endParaRPr lang="cs-CZ" sz="4000" b="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4000" dirty="0" smtClean="0"/>
                        <a:t>3.p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b="0" dirty="0" smtClean="0">
                          <a:solidFill>
                            <a:schemeClr val="tx1"/>
                          </a:solidFill>
                        </a:rPr>
                        <a:t> třem</a:t>
                      </a:r>
                      <a:endParaRPr lang="cs-CZ" sz="4000" b="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b="0" dirty="0" smtClean="0">
                          <a:solidFill>
                            <a:schemeClr val="tx1"/>
                          </a:solidFill>
                        </a:rPr>
                        <a:t>čtyřem</a:t>
                      </a:r>
                      <a:endParaRPr lang="cs-CZ" sz="4000" b="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4000" dirty="0" smtClean="0"/>
                        <a:t>4.p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b="0" dirty="0" smtClean="0">
                          <a:solidFill>
                            <a:schemeClr val="tx1"/>
                          </a:solidFill>
                        </a:rPr>
                        <a:t>  tři</a:t>
                      </a:r>
                      <a:endParaRPr lang="cs-CZ" sz="4000" b="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b="0" dirty="0" smtClean="0">
                          <a:solidFill>
                            <a:schemeClr val="tx1"/>
                          </a:solidFill>
                        </a:rPr>
                        <a:t>čtyři</a:t>
                      </a:r>
                      <a:endParaRPr lang="cs-CZ" sz="4000" b="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4000" dirty="0" smtClean="0"/>
                        <a:t>5.p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b="0" dirty="0" smtClean="0">
                          <a:solidFill>
                            <a:schemeClr val="tx1"/>
                          </a:solidFill>
                        </a:rPr>
                        <a:t> tři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b="0" dirty="0" smtClean="0">
                          <a:solidFill>
                            <a:schemeClr val="tx1"/>
                          </a:solidFill>
                        </a:rPr>
                        <a:t>čtyři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4000" dirty="0" smtClean="0"/>
                        <a:t>6.p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b="0" dirty="0" smtClean="0">
                          <a:solidFill>
                            <a:schemeClr val="tx1"/>
                          </a:solidFill>
                        </a:rPr>
                        <a:t>  třech</a:t>
                      </a:r>
                      <a:endParaRPr lang="cs-CZ" sz="4000" b="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b="0" dirty="0" smtClean="0">
                          <a:solidFill>
                            <a:schemeClr val="tx1"/>
                          </a:solidFill>
                        </a:rPr>
                        <a:t>čtyřech</a:t>
                      </a:r>
                      <a:endParaRPr lang="cs-CZ" sz="4000" b="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4000" dirty="0" smtClean="0"/>
                        <a:t>7.p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b="1" dirty="0" smtClean="0">
                          <a:solidFill>
                            <a:srgbClr val="FF0000"/>
                          </a:solidFill>
                        </a:rPr>
                        <a:t> třemi</a:t>
                      </a:r>
                      <a:endParaRPr lang="cs-CZ" sz="4000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b="1" dirty="0" smtClean="0">
                          <a:solidFill>
                            <a:srgbClr val="FF0000"/>
                          </a:solidFill>
                        </a:rPr>
                        <a:t>čtyřmi</a:t>
                      </a:r>
                      <a:endParaRPr lang="cs-CZ" sz="4000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0" u="sng" dirty="0" smtClean="0">
                <a:solidFill>
                  <a:srgbClr val="FF0000"/>
                </a:solidFill>
              </a:rPr>
              <a:t>ČÍSLOVKA TŘI, ČTYŘI</a:t>
            </a:r>
            <a:endParaRPr lang="cs-CZ" b="0" u="sng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28820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33810614"/>
              </p:ext>
            </p:extLst>
          </p:nvPr>
        </p:nvGraphicFramePr>
        <p:xfrm>
          <a:off x="323528" y="2060849"/>
          <a:ext cx="8136904" cy="2304255"/>
        </p:xfrm>
        <a:graphic>
          <a:graphicData uri="http://schemas.openxmlformats.org/drawingml/2006/table">
            <a:tbl>
              <a:tblPr firstRow="1" bandRow="1">
                <a:tableStyleId>{BDBED569-4797-4DF1-A0F4-6AAB3CD982D8}</a:tableStyleId>
              </a:tblPr>
              <a:tblGrid>
                <a:gridCol w="3096344"/>
                <a:gridCol w="2952328"/>
                <a:gridCol w="2088232"/>
              </a:tblGrid>
              <a:tr h="2304255">
                <a:tc>
                  <a:txBody>
                    <a:bodyPr/>
                    <a:lstStyle/>
                    <a:p>
                      <a:pPr algn="ctr"/>
                      <a:r>
                        <a:rPr lang="cs-CZ" sz="7200" dirty="0" smtClean="0"/>
                        <a:t>se dvě</a:t>
                      </a:r>
                      <a:r>
                        <a:rPr lang="cs-CZ" sz="7200" dirty="0" smtClean="0">
                          <a:solidFill>
                            <a:srgbClr val="FF0000"/>
                          </a:solidFill>
                        </a:rPr>
                        <a:t>ma</a:t>
                      </a:r>
                      <a:endParaRPr lang="cs-CZ" sz="72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7200" dirty="0" smtClean="0"/>
                        <a:t>se tře</a:t>
                      </a:r>
                      <a:r>
                        <a:rPr lang="cs-CZ" sz="7200" dirty="0" smtClean="0">
                          <a:solidFill>
                            <a:srgbClr val="FF0000"/>
                          </a:solidFill>
                        </a:rPr>
                        <a:t>mi</a:t>
                      </a:r>
                      <a:endParaRPr lang="cs-CZ" sz="72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se čtyř</a:t>
                      </a:r>
                      <a:r>
                        <a:rPr lang="cs-CZ" sz="2800" dirty="0" smtClean="0">
                          <a:solidFill>
                            <a:srgbClr val="FF0000"/>
                          </a:solidFill>
                        </a:rPr>
                        <a:t>mi</a:t>
                      </a:r>
                    </a:p>
                    <a:p>
                      <a:r>
                        <a:rPr lang="cs-CZ" sz="2800" dirty="0" smtClean="0"/>
                        <a:t>s pě</a:t>
                      </a:r>
                      <a:r>
                        <a:rPr lang="cs-CZ" sz="2800" dirty="0" smtClean="0">
                          <a:solidFill>
                            <a:srgbClr val="FF0000"/>
                          </a:solidFill>
                        </a:rPr>
                        <a:t>ti</a:t>
                      </a:r>
                    </a:p>
                    <a:p>
                      <a:r>
                        <a:rPr lang="cs-CZ" sz="2800" dirty="0" smtClean="0"/>
                        <a:t>s šes</a:t>
                      </a:r>
                      <a:r>
                        <a:rPr lang="cs-CZ" sz="2800" dirty="0" smtClean="0">
                          <a:solidFill>
                            <a:srgbClr val="FF0000"/>
                          </a:solidFill>
                        </a:rPr>
                        <a:t>ti</a:t>
                      </a:r>
                    </a:p>
                    <a:p>
                      <a:r>
                        <a:rPr lang="cs-CZ" sz="2800" dirty="0" smtClean="0"/>
                        <a:t>se sed</a:t>
                      </a:r>
                      <a:r>
                        <a:rPr lang="cs-CZ" sz="2800" dirty="0" smtClean="0">
                          <a:solidFill>
                            <a:srgbClr val="FF0000"/>
                          </a:solidFill>
                        </a:rPr>
                        <a:t>mi</a:t>
                      </a:r>
                      <a:r>
                        <a:rPr lang="cs-CZ" sz="2800" dirty="0" smtClean="0"/>
                        <a:t> …</a:t>
                      </a:r>
                      <a:endParaRPr lang="cs-CZ" sz="2800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9600" dirty="0" smtClean="0"/>
              <a:t>7.PÁD</a:t>
            </a:r>
            <a:endParaRPr lang="cs-CZ" sz="96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1547664" y="4725144"/>
            <a:ext cx="5328591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7030A0"/>
                </a:solidFill>
              </a:rPr>
              <a:t>!!!    </a:t>
            </a:r>
            <a:r>
              <a:rPr lang="cs-CZ" sz="3600" dirty="0" smtClean="0">
                <a:solidFill>
                  <a:srgbClr val="7030A0"/>
                </a:solidFill>
              </a:rPr>
              <a:t>Se dvě</a:t>
            </a:r>
            <a:r>
              <a:rPr lang="cs-CZ" sz="3600" b="1" u="sng" dirty="0" smtClean="0">
                <a:solidFill>
                  <a:srgbClr val="7030A0"/>
                </a:solidFill>
              </a:rPr>
              <a:t>ma</a:t>
            </a:r>
            <a:r>
              <a:rPr lang="cs-CZ" sz="3600" dirty="0" smtClean="0">
                <a:solidFill>
                  <a:srgbClr val="7030A0"/>
                </a:solidFill>
              </a:rPr>
              <a:t> židle</a:t>
            </a:r>
            <a:r>
              <a:rPr lang="cs-CZ" sz="3600" b="1" u="sng" dirty="0" smtClean="0">
                <a:solidFill>
                  <a:srgbClr val="7030A0"/>
                </a:solidFill>
              </a:rPr>
              <a:t>mi</a:t>
            </a:r>
            <a:r>
              <a:rPr lang="cs-CZ" sz="3600" dirty="0" smtClean="0">
                <a:solidFill>
                  <a:srgbClr val="7030A0"/>
                </a:solidFill>
              </a:rPr>
              <a:t>  !!</a:t>
            </a:r>
          </a:p>
          <a:p>
            <a:r>
              <a:rPr lang="cs-CZ" sz="3600" dirty="0">
                <a:solidFill>
                  <a:srgbClr val="7030A0"/>
                </a:solidFill>
              </a:rPr>
              <a:t> </a:t>
            </a:r>
            <a:r>
              <a:rPr lang="cs-CZ" sz="3600" dirty="0" smtClean="0">
                <a:solidFill>
                  <a:srgbClr val="7030A0"/>
                </a:solidFill>
              </a:rPr>
              <a:t>         se třemi židlemi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771797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/>
          <a:lstStyle/>
          <a:p>
            <a:pPr algn="ctr"/>
            <a:r>
              <a:rPr lang="cs-CZ" sz="3200" u="sng" dirty="0">
                <a:solidFill>
                  <a:srgbClr val="FF0000"/>
                </a:solidFill>
              </a:rPr>
              <a:t>DOPLŇ </a:t>
            </a:r>
            <a:r>
              <a:rPr lang="cs-CZ" sz="3200" u="sng" dirty="0" smtClean="0">
                <a:solidFill>
                  <a:srgbClr val="FF0000"/>
                </a:solidFill>
              </a:rPr>
              <a:t>SPRÁVNÝ TVAR ČÍSLOVEK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124744"/>
            <a:ext cx="8748464" cy="5616624"/>
          </a:xfrm>
        </p:spPr>
        <p:txBody>
          <a:bodyPr>
            <a:noAutofit/>
          </a:bodyPr>
          <a:lstStyle/>
          <a:p>
            <a:pPr marL="109728" indent="0">
              <a:buNone/>
            </a:pPr>
            <a:r>
              <a:rPr lang="cs-CZ" sz="3200" dirty="0" smtClean="0"/>
              <a:t>1. Píše na počítači (všechny 10 prsty).</a:t>
            </a:r>
          </a:p>
          <a:p>
            <a:pPr marL="109728" indent="0">
              <a:buNone/>
            </a:pPr>
            <a:endParaRPr lang="cs-CZ" sz="3200" dirty="0" smtClean="0"/>
          </a:p>
          <a:p>
            <a:pPr marL="109728" indent="0">
              <a:buNone/>
            </a:pPr>
            <a:r>
              <a:rPr lang="cs-CZ" sz="3200" dirty="0" smtClean="0"/>
              <a:t>2. Po (4 roky) se vrátil domů.</a:t>
            </a:r>
          </a:p>
          <a:p>
            <a:pPr marL="109728" indent="0">
              <a:buNone/>
            </a:pPr>
            <a:endParaRPr lang="cs-CZ" sz="3200" dirty="0" smtClean="0"/>
          </a:p>
          <a:p>
            <a:pPr marL="109728" indent="0">
              <a:buNone/>
            </a:pPr>
            <a:r>
              <a:rPr lang="cs-CZ" sz="3200" dirty="0" smtClean="0"/>
              <a:t>3. Do </a:t>
            </a:r>
            <a:r>
              <a:rPr lang="cs-CZ" sz="3200" dirty="0"/>
              <a:t>školy chodím s </a:t>
            </a:r>
            <a:r>
              <a:rPr lang="cs-CZ" sz="3200" dirty="0" smtClean="0"/>
              <a:t>(23 spolužáci).</a:t>
            </a:r>
          </a:p>
          <a:p>
            <a:pPr marL="109728" indent="0">
              <a:buNone/>
            </a:pPr>
            <a:endParaRPr lang="cs-CZ" sz="3200" dirty="0" smtClean="0"/>
          </a:p>
          <a:p>
            <a:pPr marL="109728" indent="0">
              <a:buNone/>
            </a:pPr>
            <a:r>
              <a:rPr lang="cs-CZ" sz="3200" dirty="0" smtClean="0"/>
              <a:t>4.Vyrobil </a:t>
            </a:r>
            <a:r>
              <a:rPr lang="cs-CZ" sz="3200" dirty="0"/>
              <a:t>jsem si adventní věnec se (4 svíčky</a:t>
            </a:r>
            <a:r>
              <a:rPr lang="cs-CZ" sz="3200" dirty="0" smtClean="0"/>
              <a:t>).</a:t>
            </a:r>
            <a:endParaRPr lang="cs-CZ" sz="3200" dirty="0"/>
          </a:p>
          <a:p>
            <a:pPr marL="109728" indent="0">
              <a:buNone/>
            </a:pPr>
            <a:endParaRPr lang="cs-CZ" sz="3200" dirty="0"/>
          </a:p>
          <a:p>
            <a:pPr marL="109728" indent="0">
              <a:buNone/>
            </a:pPr>
            <a:r>
              <a:rPr lang="cs-CZ" sz="3200" dirty="0" smtClean="0"/>
              <a:t>5. Přišel na návštěvu s (obě děti).</a:t>
            </a:r>
          </a:p>
          <a:p>
            <a:pPr marL="109728" indent="0">
              <a:buNone/>
            </a:pP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14037993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600" u="sng" dirty="0">
                <a:solidFill>
                  <a:srgbClr val="FF0000"/>
                </a:solidFill>
              </a:rPr>
              <a:t>DOPLŇ SPRÁVNÝ TVAR ČÍSLOVEK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268760"/>
            <a:ext cx="8712968" cy="5589240"/>
          </a:xfrm>
        </p:spPr>
        <p:txBody>
          <a:bodyPr>
            <a:normAutofit/>
          </a:bodyPr>
          <a:lstStyle/>
          <a:p>
            <a:pPr marL="109728" indent="0">
              <a:buNone/>
            </a:pPr>
            <a:r>
              <a:rPr lang="cs-CZ" sz="3200" dirty="0" smtClean="0"/>
              <a:t>6. Z dovolené se vrátil s ( 252 Kč).</a:t>
            </a:r>
          </a:p>
          <a:p>
            <a:pPr marL="109728" indent="0">
              <a:buNone/>
            </a:pPr>
            <a:endParaRPr lang="cs-CZ" sz="3200" dirty="0"/>
          </a:p>
          <a:p>
            <a:pPr marL="109728" indent="0">
              <a:buNone/>
            </a:pPr>
            <a:r>
              <a:rPr lang="cs-CZ" sz="3200" dirty="0" smtClean="0"/>
              <a:t>7. </a:t>
            </a:r>
            <a:r>
              <a:rPr lang="cs-CZ" sz="3200" dirty="0"/>
              <a:t>Státní rozpočet je počítán v </a:t>
            </a:r>
            <a:r>
              <a:rPr lang="cs-CZ" sz="3200" dirty="0" smtClean="0"/>
              <a:t>(miliarda)</a:t>
            </a:r>
            <a:endParaRPr lang="cs-CZ" sz="3200" dirty="0"/>
          </a:p>
          <a:p>
            <a:pPr marL="109728" indent="0">
              <a:buNone/>
            </a:pPr>
            <a:endParaRPr lang="cs-CZ" sz="3200" dirty="0" smtClean="0"/>
          </a:p>
          <a:p>
            <a:pPr marL="109728" indent="0">
              <a:buNone/>
            </a:pPr>
            <a:r>
              <a:rPr lang="cs-CZ" sz="3200" dirty="0" smtClean="0"/>
              <a:t>8. O (obě záležitost) </a:t>
            </a:r>
            <a:r>
              <a:rPr lang="cs-CZ" sz="3200" dirty="0"/>
              <a:t>jsme se už </a:t>
            </a:r>
            <a:r>
              <a:rPr lang="cs-CZ" sz="3200" dirty="0" smtClean="0"/>
              <a:t>bavili.</a:t>
            </a:r>
          </a:p>
          <a:p>
            <a:pPr marL="109728" indent="0">
              <a:buNone/>
            </a:pPr>
            <a:endParaRPr lang="cs-CZ" sz="3200" dirty="0"/>
          </a:p>
          <a:p>
            <a:pPr marL="109728" indent="0">
              <a:buNone/>
            </a:pPr>
            <a:r>
              <a:rPr lang="cs-CZ" sz="3200" dirty="0" smtClean="0"/>
              <a:t>9. </a:t>
            </a:r>
            <a:r>
              <a:rPr lang="cs-CZ" sz="2800" dirty="0"/>
              <a:t>Nejsledovanější pořad byl film s (300 </a:t>
            </a:r>
            <a:r>
              <a:rPr lang="cs-CZ" sz="2800" dirty="0" smtClean="0"/>
              <a:t>000 divák.)</a:t>
            </a:r>
          </a:p>
          <a:p>
            <a:pPr marL="109728" indent="0">
              <a:buNone/>
            </a:pPr>
            <a:endParaRPr lang="cs-CZ" sz="2800" dirty="0"/>
          </a:p>
          <a:p>
            <a:pPr marL="109728" indent="0">
              <a:buNone/>
            </a:pPr>
            <a:r>
              <a:rPr lang="cs-CZ" sz="2800" dirty="0" smtClean="0"/>
              <a:t>10. </a:t>
            </a:r>
            <a:r>
              <a:rPr lang="cs-CZ" sz="3200" dirty="0" smtClean="0"/>
              <a:t>Naše obec vznikla před (365 let).</a:t>
            </a:r>
            <a:endParaRPr lang="cs-CZ" sz="3200" dirty="0"/>
          </a:p>
          <a:p>
            <a:pPr marL="109728" indent="0">
              <a:buNone/>
            </a:pP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3072413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90066"/>
          </a:xfrm>
        </p:spPr>
        <p:txBody>
          <a:bodyPr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ŘEŠENÍ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908720"/>
            <a:ext cx="9144000" cy="5760640"/>
          </a:xfrm>
        </p:spPr>
        <p:txBody>
          <a:bodyPr>
            <a:normAutofit fontScale="92500" lnSpcReduction="20000"/>
          </a:bodyPr>
          <a:lstStyle/>
          <a:p>
            <a:pPr marL="109728" indent="0">
              <a:buNone/>
            </a:pPr>
            <a:r>
              <a:rPr lang="cs-CZ" dirty="0" smtClean="0"/>
              <a:t>1. </a:t>
            </a:r>
            <a:r>
              <a:rPr lang="cs-CZ" sz="2800" dirty="0" smtClean="0"/>
              <a:t>Píše na počítači </a:t>
            </a:r>
            <a:r>
              <a:rPr lang="cs-CZ" sz="2800" u="sng" dirty="0" smtClean="0"/>
              <a:t>všemi deseti prsty</a:t>
            </a:r>
            <a:r>
              <a:rPr lang="cs-CZ" sz="2800" dirty="0" smtClean="0"/>
              <a:t>.</a:t>
            </a:r>
          </a:p>
          <a:p>
            <a:pPr marL="109728" indent="0">
              <a:buNone/>
            </a:pPr>
            <a:r>
              <a:rPr lang="cs-CZ" sz="2800" dirty="0" smtClean="0"/>
              <a:t>2. </a:t>
            </a:r>
            <a:r>
              <a:rPr lang="cs-CZ" sz="2800" u="sng" dirty="0" smtClean="0"/>
              <a:t>Po čtyřech letech </a:t>
            </a:r>
            <a:r>
              <a:rPr lang="cs-CZ" sz="2800" dirty="0" smtClean="0"/>
              <a:t>se vrátil domů.</a:t>
            </a:r>
          </a:p>
          <a:p>
            <a:pPr marL="109728" indent="0">
              <a:buNone/>
            </a:pPr>
            <a:r>
              <a:rPr lang="cs-CZ" sz="2800" dirty="0" smtClean="0"/>
              <a:t>3. Do </a:t>
            </a:r>
            <a:r>
              <a:rPr lang="cs-CZ" sz="2800" dirty="0"/>
              <a:t>školy chodím </a:t>
            </a:r>
            <a:r>
              <a:rPr lang="cs-CZ" sz="2800" u="sng" dirty="0"/>
              <a:t>s </a:t>
            </a:r>
            <a:r>
              <a:rPr lang="cs-CZ" sz="2800" u="sng" dirty="0" smtClean="0"/>
              <a:t>třiadvaceti/dvaceti třemi </a:t>
            </a:r>
            <a:r>
              <a:rPr lang="cs-CZ" sz="2800" dirty="0" smtClean="0"/>
              <a:t>spolužáky</a:t>
            </a:r>
          </a:p>
          <a:p>
            <a:pPr marL="109728" indent="0">
              <a:buNone/>
            </a:pPr>
            <a:r>
              <a:rPr lang="cs-CZ" sz="2800" dirty="0" smtClean="0"/>
              <a:t>4. </a:t>
            </a:r>
            <a:r>
              <a:rPr lang="cs-CZ" sz="2800" dirty="0"/>
              <a:t>Vyrobil jsem si adventní věnec </a:t>
            </a:r>
            <a:r>
              <a:rPr lang="cs-CZ" sz="2800" u="sng" dirty="0"/>
              <a:t>se čtyřmi svíčkami</a:t>
            </a:r>
            <a:r>
              <a:rPr lang="cs-CZ" sz="2800" dirty="0"/>
              <a:t>.</a:t>
            </a:r>
            <a:br>
              <a:rPr lang="cs-CZ" sz="2800" dirty="0"/>
            </a:br>
            <a:r>
              <a:rPr lang="cs-CZ" sz="2800" dirty="0" smtClean="0"/>
              <a:t>5.</a:t>
            </a:r>
            <a:r>
              <a:rPr lang="cs-CZ" sz="2800" dirty="0"/>
              <a:t> Přišel na návštěvu </a:t>
            </a:r>
            <a:r>
              <a:rPr lang="cs-CZ" sz="2800" u="sng" dirty="0"/>
              <a:t>s </a:t>
            </a:r>
            <a:r>
              <a:rPr lang="cs-CZ" sz="2800" u="sng" dirty="0" smtClean="0"/>
              <a:t>oběma dětmi</a:t>
            </a:r>
            <a:r>
              <a:rPr lang="cs-CZ" sz="2800" dirty="0" smtClean="0"/>
              <a:t>.</a:t>
            </a:r>
            <a:endParaRPr lang="cs-CZ" sz="2800" dirty="0"/>
          </a:p>
          <a:p>
            <a:pPr marL="109728" indent="0">
              <a:buNone/>
            </a:pPr>
            <a:r>
              <a:rPr lang="cs-CZ" sz="2800" dirty="0" smtClean="0"/>
              <a:t>6. Z dovolené se vrátil </a:t>
            </a:r>
            <a:r>
              <a:rPr lang="cs-CZ" sz="2800" u="sng" dirty="0" smtClean="0"/>
              <a:t>s dvěma sty padesáti dvěma/ dvě stě  </a:t>
            </a:r>
          </a:p>
          <a:p>
            <a:pPr marL="109728" indent="0">
              <a:buNone/>
            </a:pPr>
            <a:r>
              <a:rPr lang="cs-CZ" sz="2800" dirty="0"/>
              <a:t> </a:t>
            </a:r>
            <a:r>
              <a:rPr lang="cs-CZ" sz="2800" dirty="0" smtClean="0"/>
              <a:t>   </a:t>
            </a:r>
            <a:r>
              <a:rPr lang="cs-CZ" sz="2800" u="sng" dirty="0" smtClean="0"/>
              <a:t>padesáti dvěma korunami</a:t>
            </a:r>
          </a:p>
          <a:p>
            <a:pPr marL="109728" indent="0">
              <a:buNone/>
            </a:pPr>
            <a:r>
              <a:rPr lang="cs-CZ" sz="2800" dirty="0" smtClean="0"/>
              <a:t>7. </a:t>
            </a:r>
            <a:r>
              <a:rPr lang="cs-CZ" sz="2800" dirty="0"/>
              <a:t>Státní rozpočet je počítán </a:t>
            </a:r>
            <a:r>
              <a:rPr lang="cs-CZ" sz="2800" u="sng" dirty="0"/>
              <a:t>v miliardách</a:t>
            </a:r>
            <a:r>
              <a:rPr lang="cs-CZ" sz="2800" dirty="0"/>
              <a:t>.</a:t>
            </a:r>
          </a:p>
          <a:p>
            <a:pPr marL="109728" indent="0">
              <a:buNone/>
            </a:pPr>
            <a:r>
              <a:rPr lang="cs-CZ" sz="2800" dirty="0" smtClean="0"/>
              <a:t>8. </a:t>
            </a:r>
            <a:r>
              <a:rPr lang="cs-CZ" sz="2800" u="sng" dirty="0" smtClean="0"/>
              <a:t>O </a:t>
            </a:r>
            <a:r>
              <a:rPr lang="cs-CZ" sz="2800" u="sng" dirty="0"/>
              <a:t>obou záležitostech </a:t>
            </a:r>
            <a:r>
              <a:rPr lang="cs-CZ" sz="2800" dirty="0"/>
              <a:t>jsme se už </a:t>
            </a:r>
            <a:r>
              <a:rPr lang="cs-CZ" sz="2800" dirty="0" smtClean="0"/>
              <a:t>bavili.</a:t>
            </a:r>
          </a:p>
          <a:p>
            <a:pPr marL="109728" indent="0">
              <a:buNone/>
            </a:pPr>
            <a:r>
              <a:rPr lang="cs-CZ" sz="2800" dirty="0" smtClean="0"/>
              <a:t>9.</a:t>
            </a:r>
            <a:r>
              <a:rPr lang="cs-CZ" sz="2800" dirty="0"/>
              <a:t> Nejsledovanější pořad byl film s </a:t>
            </a:r>
            <a:r>
              <a:rPr lang="cs-CZ" sz="2800" u="sng" dirty="0" smtClean="0"/>
              <a:t>třemi sty tisíci diváky   </a:t>
            </a:r>
          </a:p>
          <a:p>
            <a:pPr marL="109728" indent="0">
              <a:buNone/>
            </a:pPr>
            <a:r>
              <a:rPr lang="cs-CZ" sz="2800" dirty="0"/>
              <a:t> </a:t>
            </a:r>
            <a:r>
              <a:rPr lang="cs-CZ" sz="2800" dirty="0" smtClean="0"/>
              <a:t>   </a:t>
            </a:r>
            <a:r>
              <a:rPr lang="cs-CZ" sz="2800" u="sng" dirty="0" smtClean="0"/>
              <a:t>/ s tři sta tisíci diváky</a:t>
            </a:r>
          </a:p>
          <a:p>
            <a:pPr marL="109728" indent="0">
              <a:buNone/>
            </a:pPr>
            <a:r>
              <a:rPr lang="cs-CZ" sz="2800" dirty="0" smtClean="0"/>
              <a:t>10. </a:t>
            </a:r>
            <a:r>
              <a:rPr lang="cs-CZ" sz="2800" dirty="0"/>
              <a:t>Naše obec vznikla </a:t>
            </a:r>
            <a:r>
              <a:rPr lang="cs-CZ" sz="2800" u="sng" dirty="0"/>
              <a:t>před </a:t>
            </a:r>
            <a:r>
              <a:rPr lang="cs-CZ" sz="2800" u="sng" dirty="0" smtClean="0"/>
              <a:t>třemi sty šedesáti pěti lety/</a:t>
            </a:r>
          </a:p>
          <a:p>
            <a:pPr marL="109728" indent="0">
              <a:buNone/>
            </a:pPr>
            <a:r>
              <a:rPr lang="cs-CZ" sz="2800" dirty="0"/>
              <a:t> </a:t>
            </a:r>
            <a:r>
              <a:rPr lang="cs-CZ" sz="2800" dirty="0" smtClean="0"/>
              <a:t>     </a:t>
            </a:r>
            <a:r>
              <a:rPr lang="cs-CZ" sz="2800" u="sng" dirty="0" smtClean="0"/>
              <a:t>před tři sta šedesáti pěti lety, před</a:t>
            </a:r>
            <a:r>
              <a:rPr lang="cs-CZ" sz="2800" i="1" u="sng" dirty="0" smtClean="0"/>
              <a:t> </a:t>
            </a:r>
            <a:r>
              <a:rPr lang="cs-CZ" sz="2800" i="1" u="sng" dirty="0"/>
              <a:t>tři sta </a:t>
            </a:r>
            <a:r>
              <a:rPr lang="cs-CZ" sz="2800" i="1" u="sng" dirty="0" smtClean="0"/>
              <a:t>pětašedesáti</a:t>
            </a:r>
            <a:r>
              <a:rPr lang="cs-CZ" sz="2800" u="sng" dirty="0" smtClean="0"/>
              <a:t> </a:t>
            </a:r>
          </a:p>
          <a:p>
            <a:pPr marL="109728" indent="0">
              <a:buNone/>
            </a:pPr>
            <a:r>
              <a:rPr lang="cs-CZ" sz="2800" i="1" dirty="0"/>
              <a:t> </a:t>
            </a:r>
            <a:r>
              <a:rPr lang="cs-CZ" sz="2800" i="1" dirty="0" smtClean="0"/>
              <a:t>     </a:t>
            </a:r>
            <a:r>
              <a:rPr lang="cs-CZ" sz="2800" i="1" u="sng" dirty="0" smtClean="0"/>
              <a:t>lety</a:t>
            </a:r>
            <a:endParaRPr lang="cs-CZ" sz="2800" u="sng" dirty="0"/>
          </a:p>
        </p:txBody>
      </p:sp>
    </p:spTree>
    <p:extLst>
      <p:ext uri="{BB962C8B-B14F-4D97-AF65-F5344CB8AC3E}">
        <p14:creationId xmlns:p14="http://schemas.microsoft.com/office/powerpoint/2010/main" val="2774378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15616" y="620688"/>
            <a:ext cx="7024744" cy="1143000"/>
          </a:xfrm>
        </p:spPr>
        <p:txBody>
          <a:bodyPr/>
          <a:lstStyle/>
          <a:p>
            <a:r>
              <a:rPr lang="cs-CZ" dirty="0"/>
              <a:t>ZDROJE A ODKAZY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844824"/>
            <a:ext cx="8892480" cy="3987805"/>
          </a:xfrm>
        </p:spPr>
        <p:txBody>
          <a:bodyPr>
            <a:normAutofit/>
          </a:bodyPr>
          <a:lstStyle/>
          <a:p>
            <a:r>
              <a:rPr lang="cs-CZ" sz="2000" dirty="0" smtClean="0"/>
              <a:t>STÝBLÍK</a:t>
            </a:r>
            <a:r>
              <a:rPr lang="cs-CZ" sz="2000" dirty="0"/>
              <a:t>, Vlastimil a kol. </a:t>
            </a:r>
            <a:r>
              <a:rPr lang="cs-CZ" sz="2000" i="1" dirty="0"/>
              <a:t>Český jazyk pro 7.ročník základní školy</a:t>
            </a:r>
            <a:r>
              <a:rPr lang="cs-CZ" sz="2000" dirty="0"/>
              <a:t>. Praha: SPN - pedagogické nakladatelství, 1997, ISBN 80-85937-70-0.</a:t>
            </a:r>
          </a:p>
          <a:p>
            <a:r>
              <a:rPr lang="cs-CZ" sz="2000" dirty="0"/>
              <a:t>STÝBLÍK, Vlastimil a kol. </a:t>
            </a:r>
            <a:r>
              <a:rPr lang="cs-CZ" sz="2000" i="1" dirty="0"/>
              <a:t>Český jazyk pro 9.ročník základní školy</a:t>
            </a:r>
            <a:r>
              <a:rPr lang="cs-CZ" sz="2000" dirty="0"/>
              <a:t>. Praha: SPN - pedagogické nakladatelství, 1998, ISBN 80-85937-87-5</a:t>
            </a:r>
            <a:r>
              <a:rPr lang="cs-CZ" sz="2000" dirty="0" smtClean="0"/>
              <a:t>.</a:t>
            </a:r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659432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ilk">
  <a:themeElements>
    <a:clrScheme name="Špendlík">
      <a:dk1>
        <a:sysClr val="windowText" lastClr="000000"/>
      </a:dk1>
      <a:lt1>
        <a:sysClr val="window" lastClr="FFFFFF"/>
      </a:lt1>
      <a:dk2>
        <a:srgbClr val="465E9C"/>
      </a:dk2>
      <a:lt2>
        <a:srgbClr val="CCDDEA"/>
      </a:lt2>
      <a:accent1>
        <a:srgbClr val="FDA023"/>
      </a:accent1>
      <a:accent2>
        <a:srgbClr val="AA2B1E"/>
      </a:accent2>
      <a:accent3>
        <a:srgbClr val="71685C"/>
      </a:accent3>
      <a:accent4>
        <a:srgbClr val="64A73B"/>
      </a:accent4>
      <a:accent5>
        <a:srgbClr val="EB5605"/>
      </a:accent5>
      <a:accent6>
        <a:srgbClr val="B9CA1A"/>
      </a:accent6>
      <a:hlink>
        <a:srgbClr val="D83E2C"/>
      </a:hlink>
      <a:folHlink>
        <a:srgbClr val="ED7D27"/>
      </a:folHlink>
    </a:clrScheme>
    <a:fontScheme name="Silk">
      <a:majorFont>
        <a:latin typeface="Arial"/>
        <a:ea typeface=""/>
        <a:cs typeface=""/>
        <a:font script="Jpan" typeface="ＭＳ Ｐゴシック"/>
        <a:font script="Hang" typeface="돋음"/>
        <a:font script="Hans" typeface="方正姚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Arial"/>
        <a:ea typeface=""/>
        <a:cs typeface=""/>
        <a:font script="Jpan" typeface="ＭＳ Ｐゴシック"/>
        <a:font script="Hang" typeface="돋음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Silk">
      <a:fillStyleLst>
        <a:solidFill>
          <a:schemeClr val="phClr">
            <a:tint val="100000"/>
            <a:shade val="100000"/>
            <a:hueMod val="100000"/>
            <a:satMod val="100000"/>
          </a:schemeClr>
        </a:solidFill>
        <a:gradFill rotWithShape="1">
          <a:gsLst>
            <a:gs pos="0">
              <a:schemeClr val="phClr">
                <a:tint val="20000"/>
                <a:satMod val="250000"/>
              </a:schemeClr>
            </a:gs>
            <a:gs pos="30000">
              <a:schemeClr val="phClr">
                <a:tint val="60000"/>
                <a:satMod val="250000"/>
              </a:schemeClr>
            </a:gs>
            <a:gs pos="50000">
              <a:schemeClr val="phClr">
                <a:tint val="57000"/>
                <a:satMod val="250000"/>
              </a:schemeClr>
            </a:gs>
            <a:gs pos="100000">
              <a:schemeClr val="phClr">
                <a:tint val="28000"/>
                <a:satMod val="250000"/>
              </a:schemeClr>
            </a:gs>
          </a:gsLst>
          <a:lin ang="7000000" scaled="1"/>
        </a:gradFill>
        <a:gradFill rotWithShape="1">
          <a:gsLst>
            <a:gs pos="0">
              <a:schemeClr val="phClr">
                <a:shade val="80000"/>
                <a:satMod val="200000"/>
              </a:schemeClr>
            </a:gs>
            <a:gs pos="30000">
              <a:schemeClr val="phClr">
                <a:shade val="20000"/>
                <a:satMod val="250000"/>
              </a:schemeClr>
            </a:gs>
            <a:gs pos="50000">
              <a:schemeClr val="phClr">
                <a:shade val="23000"/>
                <a:satMod val="250000"/>
              </a:schemeClr>
            </a:gs>
            <a:gs pos="60000">
              <a:schemeClr val="phClr">
                <a:shade val="29000"/>
                <a:satMod val="230000"/>
              </a:schemeClr>
            </a:gs>
            <a:gs pos="100000">
              <a:schemeClr val="phClr">
                <a:shade val="70000"/>
                <a:satMod val="200000"/>
              </a:schemeClr>
            </a:gs>
          </a:gsLst>
          <a:lin ang="7000000" scaled="1"/>
        </a:gradFill>
      </a:fillStyleLst>
      <a:lnStyleLst>
        <a:ln w="12700" cap="sq" cmpd="sng" algn="ctr">
          <a:solidFill>
            <a:schemeClr val="phClr"/>
          </a:solidFill>
          <a:prstDash val="solid"/>
        </a:ln>
        <a:ln w="25400" cap="sq" cmpd="sng" algn="ctr">
          <a:solidFill>
            <a:schemeClr val="phClr"/>
          </a:solidFill>
          <a:prstDash val="solid"/>
        </a:ln>
        <a:ln w="31750" cap="sq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algn="tl">
              <a:srgbClr val="000000">
                <a:alpha val="35294"/>
              </a:srgbClr>
            </a:outerShdw>
          </a:effectLst>
        </a:effectStyle>
        <a:effectStyle>
          <a:effectLst>
            <a:outerShdw blurRad="63500" dist="50800" dir="5400000" algn="tl">
              <a:srgbClr val="000000">
                <a:alpha val="35294"/>
              </a:srgbClr>
            </a:outerShdw>
          </a:effectLst>
          <a:scene3d>
            <a:camera prst="orthographicFront" fov="0">
              <a:rot lat="0" lon="0" rev="0"/>
            </a:camera>
            <a:lightRig rig="soft" dir="t">
              <a:rot lat="0" lon="0" rev="0"/>
            </a:lightRig>
          </a:scene3d>
          <a:sp3d>
            <a:bevelT w="127000" h="12700"/>
            <a:contourClr>
              <a:schemeClr val="phClr">
                <a:tint val="100000"/>
                <a:shade val="100000"/>
                <a:hueMod val="100000"/>
                <a:satMod val="100000"/>
              </a:schemeClr>
            </a:contourClr>
          </a:sp3d>
        </a:effectStyle>
        <a:effectStyle>
          <a:effectLst>
            <a:outerShdw blurRad="63500" dist="50800" dir="5400000" algn="tl">
              <a:srgbClr val="000000">
                <a:alpha val="35294"/>
              </a:srgbClr>
            </a:outerShdw>
          </a:effectLst>
          <a:scene3d>
            <a:camera prst="orthographicFront" fov="0">
              <a:rot lat="0" lon="0" rev="0"/>
            </a:camera>
            <a:lightRig rig="soft" dir="t">
              <a:rot lat="0" lon="0" rev="0"/>
            </a:lightRig>
          </a:scene3d>
          <a:sp3d>
            <a:bevelT w="152400" h="38100"/>
            <a:contourClr>
              <a:schemeClr val="phClr">
                <a:tint val="100000"/>
                <a:shade val="100000"/>
                <a:hueMod val="100000"/>
                <a:satMod val="100000"/>
              </a:schemeClr>
            </a:contourClr>
          </a:sp3d>
        </a:effectStyle>
      </a:effectStyleLst>
      <a:bgFillStyleLst>
        <a:solidFill>
          <a:schemeClr val="phClr">
            <a:tint val="100000"/>
            <a:shade val="100000"/>
            <a:hueMod val="100000"/>
            <a:satMod val="100000"/>
          </a:schemeClr>
        </a:solidFill>
        <a:gradFill rotWithShape="1">
          <a:gsLst>
            <a:gs pos="0">
              <a:schemeClr val="phClr">
                <a:shade val="50000"/>
                <a:satMod val="150000"/>
              </a:schemeClr>
            </a:gs>
            <a:gs pos="50000">
              <a:schemeClr val="phClr">
                <a:tint val="85000"/>
                <a:satMod val="140000"/>
              </a:schemeClr>
            </a:gs>
            <a:gs pos="100000">
              <a:schemeClr val="phClr">
                <a:shade val="50000"/>
                <a:satMod val="150000"/>
              </a:schemeClr>
            </a:gs>
          </a:gsLst>
          <a:lin ang="5400000" scaled="1"/>
        </a:gradFill>
        <a:blipFill>
          <a:blip xmlns:r="http://schemas.openxmlformats.org/officeDocument/2006/relationships" r:embed="rId1">
            <a:duotone>
              <a:schemeClr val="phClr">
                <a:shade val="55000"/>
                <a:satMod val="150000"/>
              </a:schemeClr>
              <a:schemeClr val="phClr">
                <a:tint val="100"/>
                <a:satMod val="15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Motiv hedvábí</Template>
  <TotalTime>3331</TotalTime>
  <Words>600</Words>
  <Application>Microsoft Office PowerPoint</Application>
  <PresentationFormat>Předvádění na obrazovce (4:3)</PresentationFormat>
  <Paragraphs>149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Silk</vt:lpstr>
      <vt:lpstr>Prezentace aplikace PowerPoint</vt:lpstr>
      <vt:lpstr>Anotace</vt:lpstr>
      <vt:lpstr>SKLOŇOVÁNÍ  ČÍSLOVEK</vt:lpstr>
      <vt:lpstr>NAJDI 7  ČÍSLOVEK  A  URČI JEJICH DRUH</vt:lpstr>
      <vt:lpstr>ŘEŠENÍ</vt:lpstr>
      <vt:lpstr>ČÍSLOVKA DVĚ, OBĚ</vt:lpstr>
      <vt:lpstr>DOPLŇ SPRÁVNÉ TVARY  ČÍSLOVKY DVĚ, OBĚ</vt:lpstr>
      <vt:lpstr>ŘEŠENÍ</vt:lpstr>
      <vt:lpstr>ČÍSLOVKA TŘI, ČTYŘI</vt:lpstr>
      <vt:lpstr>7.PÁD</vt:lpstr>
      <vt:lpstr>DOPLŇ SPRÁVNÝ TVAR ČÍSLOVEK</vt:lpstr>
      <vt:lpstr>DOPLŇ SPRÁVNÝ TVAR ČÍSLOVEK</vt:lpstr>
      <vt:lpstr>ŘEŠENÍ</vt:lpstr>
      <vt:lpstr>ZDROJE A ODKAZY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Steidlová</dc:creator>
  <cp:lastModifiedBy>Steidlová</cp:lastModifiedBy>
  <cp:revision>22</cp:revision>
  <dcterms:created xsi:type="dcterms:W3CDTF">2012-08-05T19:07:34Z</dcterms:created>
  <dcterms:modified xsi:type="dcterms:W3CDTF">2012-09-01T15:16:34Z</dcterms:modified>
</cp:coreProperties>
</file>