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6" r:id="rId4"/>
    <p:sldId id="258" r:id="rId5"/>
    <p:sldId id="277" r:id="rId6"/>
    <p:sldId id="278" r:id="rId7"/>
    <p:sldId id="279" r:id="rId8"/>
    <p:sldId id="270" r:id="rId9"/>
    <p:sldId id="259" r:id="rId10"/>
    <p:sldId id="271" r:id="rId11"/>
    <p:sldId id="260" r:id="rId12"/>
    <p:sldId id="272" r:id="rId13"/>
    <p:sldId id="265" r:id="rId14"/>
    <p:sldId id="262" r:id="rId15"/>
    <p:sldId id="281" r:id="rId16"/>
    <p:sldId id="282" r:id="rId17"/>
    <p:sldId id="283" r:id="rId18"/>
    <p:sldId id="284" r:id="rId19"/>
    <p:sldId id="285" r:id="rId20"/>
    <p:sldId id="266" r:id="rId21"/>
    <p:sldId id="286" r:id="rId22"/>
    <p:sldId id="287" r:id="rId23"/>
    <p:sldId id="288" r:id="rId24"/>
    <p:sldId id="273" r:id="rId25"/>
    <p:sldId id="267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VY_32_INOVACE_10_HRÁTKY S ČJ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HRÁTKY S ČJ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6389C7-5690-4D64-8371-5DD5DF763A40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A4330D0-F806-4397-B711-294DFEF2BF9A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FCDF401-3E7B-4182-8F4B-9CC13E810451}" type="presOf" srcId="{C73C7642-F245-4585-8F88-243F9FAEF6CA}" destId="{97289DF2-90F4-4EC2-A9FC-633B00BAB610}" srcOrd="0" destOrd="0" presId="urn:microsoft.com/office/officeart/2005/8/layout/target3"/>
    <dgm:cxn modelId="{B8C8AAA1-65D0-449E-A49E-A6648E6E74D2}" type="presOf" srcId="{39F8B381-5807-488E-AC22-73DD4140ED4A}" destId="{71045F8C-00FA-488E-A7BD-E2E6753D979D}" srcOrd="0" destOrd="0" presId="urn:microsoft.com/office/officeart/2005/8/layout/target3"/>
    <dgm:cxn modelId="{8AA242D5-A233-4BC6-B8AC-337C40E95066}" type="presOf" srcId="{019433A1-1324-4DE1-9E6F-32B851095F74}" destId="{E7297F21-D4FD-4A41-AE58-814D01A6B5E7}" srcOrd="1" destOrd="0" presId="urn:microsoft.com/office/officeart/2005/8/layout/target3"/>
    <dgm:cxn modelId="{36BBEBA8-9A4D-45DB-A5C5-CFD446BD2E33}" type="presOf" srcId="{DAEA276B-ECF9-46F6-A7D3-4693B2D32BC4}" destId="{F69A1436-182C-465B-AD7F-FE48E0C090C1}" srcOrd="1" destOrd="0" presId="urn:microsoft.com/office/officeart/2005/8/layout/target3"/>
    <dgm:cxn modelId="{49713FE6-9D07-4BFD-86F9-0A18CB713FBF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63B21F1-7AB5-428C-9618-7BF70284A76E}" type="presOf" srcId="{DAEA276B-ECF9-46F6-A7D3-4693B2D32BC4}" destId="{CDED6FE3-AD8F-4ACC-B6B8-710EDDD97598}" srcOrd="0" destOrd="0" presId="urn:microsoft.com/office/officeart/2005/8/layout/target3"/>
    <dgm:cxn modelId="{13E7C3F6-1E8B-4813-9D9D-67984D7628FC}" type="presOf" srcId="{EBC41103-E2E5-4D48-9B4B-425520D3D098}" destId="{F969C235-9271-4D34-B740-D627A121CAD0}" srcOrd="1" destOrd="0" presId="urn:microsoft.com/office/officeart/2005/8/layout/target3"/>
    <dgm:cxn modelId="{699E1111-3B2C-4389-9433-C139611A12F8}" type="presOf" srcId="{445C7998-7549-48B0-BD68-D4F0167F02E5}" destId="{4D19AB04-24FA-40C2-B203-52AE3D15E171}" srcOrd="1" destOrd="0" presId="urn:microsoft.com/office/officeart/2005/8/layout/target3"/>
    <dgm:cxn modelId="{AC8A3F52-2234-4438-87A0-754E90A49609}" type="presOf" srcId="{EBC41103-E2E5-4D48-9B4B-425520D3D098}" destId="{50C2F88D-8688-44C2-A854-691F34009D3B}" srcOrd="0" destOrd="0" presId="urn:microsoft.com/office/officeart/2005/8/layout/target3"/>
    <dgm:cxn modelId="{EB295F5D-4543-4F44-8C51-AF1131BD9305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138D0EB-E3C0-4B85-A92F-9034B5F303C9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FFDCA43-B4ED-4A8C-A40A-4354AC4906A1}" type="presParOf" srcId="{71045F8C-00FA-488E-A7BD-E2E6753D979D}" destId="{3577EC6B-C980-4F34-8C69-4365E7B8FC8C}" srcOrd="0" destOrd="0" presId="urn:microsoft.com/office/officeart/2005/8/layout/target3"/>
    <dgm:cxn modelId="{EB6D2791-8A58-429F-A1C8-ACA6096FF62C}" type="presParOf" srcId="{71045F8C-00FA-488E-A7BD-E2E6753D979D}" destId="{6940EB87-DC1D-4BC3-9408-9AC2E1FFC039}" srcOrd="1" destOrd="0" presId="urn:microsoft.com/office/officeart/2005/8/layout/target3"/>
    <dgm:cxn modelId="{698DB841-746F-49A0-88C3-5CCC05637C31}" type="presParOf" srcId="{71045F8C-00FA-488E-A7BD-E2E6753D979D}" destId="{BC35EE03-4121-4EF9-923D-7CB6D30D358D}" srcOrd="2" destOrd="0" presId="urn:microsoft.com/office/officeart/2005/8/layout/target3"/>
    <dgm:cxn modelId="{EFAAD95E-60A0-4CC7-BCFE-F4862F78227B}" type="presParOf" srcId="{71045F8C-00FA-488E-A7BD-E2E6753D979D}" destId="{C95EEA27-3CBF-4645-A92D-9D8AF5C1CBFC}" srcOrd="3" destOrd="0" presId="urn:microsoft.com/office/officeart/2005/8/layout/target3"/>
    <dgm:cxn modelId="{C1862802-DB53-4AA1-9FB8-C3592C0D4CFB}" type="presParOf" srcId="{71045F8C-00FA-488E-A7BD-E2E6753D979D}" destId="{851BB866-B6AE-4566-893F-4C635BA974FC}" srcOrd="4" destOrd="0" presId="urn:microsoft.com/office/officeart/2005/8/layout/target3"/>
    <dgm:cxn modelId="{AFABEB17-EA6A-491C-A8C3-19BACE8F84F3}" type="presParOf" srcId="{71045F8C-00FA-488E-A7BD-E2E6753D979D}" destId="{643EA938-EDE0-4533-ACCC-D2BD6F3A527C}" srcOrd="5" destOrd="0" presId="urn:microsoft.com/office/officeart/2005/8/layout/target3"/>
    <dgm:cxn modelId="{C8632214-B777-42F9-975A-9C43CA7A1E26}" type="presParOf" srcId="{71045F8C-00FA-488E-A7BD-E2E6753D979D}" destId="{92F31B18-D66D-4CC7-89B9-378928DE877D}" srcOrd="6" destOrd="0" presId="urn:microsoft.com/office/officeart/2005/8/layout/target3"/>
    <dgm:cxn modelId="{479FB6B6-565F-42B1-873F-4FBEE92A7419}" type="presParOf" srcId="{71045F8C-00FA-488E-A7BD-E2E6753D979D}" destId="{902074E1-B931-4618-97F1-FADBE82E9C3C}" srcOrd="7" destOrd="0" presId="urn:microsoft.com/office/officeart/2005/8/layout/target3"/>
    <dgm:cxn modelId="{0C000E7E-E168-4928-B02B-A7D809A47FC7}" type="presParOf" srcId="{71045F8C-00FA-488E-A7BD-E2E6753D979D}" destId="{A3817367-F2BC-482F-8832-FA00B51DCCF3}" srcOrd="8" destOrd="0" presId="urn:microsoft.com/office/officeart/2005/8/layout/target3"/>
    <dgm:cxn modelId="{9E7FBA0B-A482-4970-8986-A8AEC22F51B5}" type="presParOf" srcId="{71045F8C-00FA-488E-A7BD-E2E6753D979D}" destId="{626ABFF6-56C8-4386-B662-68EC364EED9D}" srcOrd="9" destOrd="0" presId="urn:microsoft.com/office/officeart/2005/8/layout/target3"/>
    <dgm:cxn modelId="{1BFE8293-5D9A-4E4B-8836-CE9699A2F6B1}" type="presParOf" srcId="{71045F8C-00FA-488E-A7BD-E2E6753D979D}" destId="{6DB11F1C-D028-4800-9625-6611CA9DE6D4}" srcOrd="10" destOrd="0" presId="urn:microsoft.com/office/officeart/2005/8/layout/target3"/>
    <dgm:cxn modelId="{FA925DAA-684D-4C3D-9602-E60153D9981D}" type="presParOf" srcId="{71045F8C-00FA-488E-A7BD-E2E6753D979D}" destId="{CDED6FE3-AD8F-4ACC-B6B8-710EDDD97598}" srcOrd="11" destOrd="0" presId="urn:microsoft.com/office/officeart/2005/8/layout/target3"/>
    <dgm:cxn modelId="{A77E7955-B725-4077-A383-3C39819CCEF3}" type="presParOf" srcId="{71045F8C-00FA-488E-A7BD-E2E6753D979D}" destId="{397AC6D7-84A6-4150-958F-83C92D9ACF38}" srcOrd="12" destOrd="0" presId="urn:microsoft.com/office/officeart/2005/8/layout/target3"/>
    <dgm:cxn modelId="{3D65E966-94EE-4A94-8C6D-B5C5EA84F55B}" type="presParOf" srcId="{71045F8C-00FA-488E-A7BD-E2E6753D979D}" destId="{D7419528-33A6-416D-9E64-B3F7915C5149}" srcOrd="13" destOrd="0" presId="urn:microsoft.com/office/officeart/2005/8/layout/target3"/>
    <dgm:cxn modelId="{DD568FA5-A1F7-41BF-8A8A-F20591484DBE}" type="presParOf" srcId="{71045F8C-00FA-488E-A7BD-E2E6753D979D}" destId="{97289DF2-90F4-4EC2-A9FC-633B00BAB610}" srcOrd="14" destOrd="0" presId="urn:microsoft.com/office/officeart/2005/8/layout/target3"/>
    <dgm:cxn modelId="{A4519452-C3CE-4C80-9187-EA7F54EAC31D}" type="presParOf" srcId="{71045F8C-00FA-488E-A7BD-E2E6753D979D}" destId="{234EBA9D-95B4-4C20-A84E-6F65F1085DC6}" srcOrd="15" destOrd="0" presId="urn:microsoft.com/office/officeart/2005/8/layout/target3"/>
    <dgm:cxn modelId="{48AB3E1A-D53E-41F5-80E9-C7418057737A}" type="presParOf" srcId="{71045F8C-00FA-488E-A7BD-E2E6753D979D}" destId="{12255512-213F-41DF-90A6-8B4CD74A2B52}" srcOrd="16" destOrd="0" presId="urn:microsoft.com/office/officeart/2005/8/layout/target3"/>
    <dgm:cxn modelId="{0C8E3A46-A93A-4525-9F5C-4688501A0849}" type="presParOf" srcId="{71045F8C-00FA-488E-A7BD-E2E6753D979D}" destId="{50C2F88D-8688-44C2-A854-691F34009D3B}" srcOrd="17" destOrd="0" presId="urn:microsoft.com/office/officeart/2005/8/layout/target3"/>
    <dgm:cxn modelId="{DC5B6025-6AD9-4F1C-8F97-C28946DAF793}" type="presParOf" srcId="{71045F8C-00FA-488E-A7BD-E2E6753D979D}" destId="{4D19AB04-24FA-40C2-B203-52AE3D15E171}" srcOrd="18" destOrd="0" presId="urn:microsoft.com/office/officeart/2005/8/layout/target3"/>
    <dgm:cxn modelId="{B55A58B7-9AA4-4A1A-8318-D4E3DD4BF111}" type="presParOf" srcId="{71045F8C-00FA-488E-A7BD-E2E6753D979D}" destId="{832BF48F-0145-4429-9E02-8FCA946CCE9E}" srcOrd="19" destOrd="0" presId="urn:microsoft.com/office/officeart/2005/8/layout/target3"/>
    <dgm:cxn modelId="{6A2D16C9-BB4E-4729-BC71-58512C0C73E8}" type="presParOf" srcId="{71045F8C-00FA-488E-A7BD-E2E6753D979D}" destId="{E7297F21-D4FD-4A41-AE58-814D01A6B5E7}" srcOrd="20" destOrd="0" presId="urn:microsoft.com/office/officeart/2005/8/layout/target3"/>
    <dgm:cxn modelId="{0675C4B1-85FA-490C-A181-8B964D7C4489}" type="presParOf" srcId="{71045F8C-00FA-488E-A7BD-E2E6753D979D}" destId="{F69A1436-182C-465B-AD7F-FE48E0C090C1}" srcOrd="21" destOrd="0" presId="urn:microsoft.com/office/officeart/2005/8/layout/target3"/>
    <dgm:cxn modelId="{BCCC2966-164E-4377-BC2C-B6257D1C9290}" type="presParOf" srcId="{71045F8C-00FA-488E-A7BD-E2E6753D979D}" destId="{AA41A67C-3D3F-4AE9-9E0F-5D7F7BB2E741}" srcOrd="22" destOrd="0" presId="urn:microsoft.com/office/officeart/2005/8/layout/target3"/>
    <dgm:cxn modelId="{8CD656DC-14FF-43B0-ABAA-67208E6D2C9A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VY_32_INOVACE_10_HRÁTKY S ČJ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8.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HRÁTKY S ČJ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dirty="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 dirty="0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5681191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9511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5713348"/>
              </p:ext>
            </p:extLst>
          </p:nvPr>
        </p:nvGraphicFramePr>
        <p:xfrm>
          <a:off x="1043608" y="1700808"/>
          <a:ext cx="7416824" cy="2941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  <a:gridCol w="46085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Hry se slovy, přidávání písmenek a tvoření nových slov, hra se synonymy, rozšiřování slovní zásoby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přiletí na kliknutí, popř. následuje  na snímku za úkolem.</a:t>
                      </a:r>
                    </a:p>
                    <a:p>
                      <a:r>
                        <a:rPr lang="cs-CZ" dirty="0" smtClean="0"/>
                        <a:t>Prezentace obsahuje animace</a:t>
                      </a:r>
                      <a:r>
                        <a:rPr lang="cs-CZ" dirty="0" smtClean="0"/>
                        <a:t>.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0804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HRÁTKY S ČJ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5736" y="4797152"/>
            <a:ext cx="5576664" cy="827537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9887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9144000" cy="777875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DOPLŇ SKUPINU STEJNÝCH HLÁSEK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1259632" y="1988840"/>
            <a:ext cx="6480720" cy="4392488"/>
          </a:xfrm>
          <a:prstGeom prst="flowChartAlternateProcess">
            <a:avLst/>
          </a:prstGeom>
          <a:noFill/>
          <a:ln w="1047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508020" y="4221716"/>
            <a:ext cx="38164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      </a:t>
            </a:r>
            <a:endParaRPr lang="cs-CZ" sz="4800" dirty="0"/>
          </a:p>
        </p:txBody>
      </p:sp>
      <p:sp>
        <p:nvSpPr>
          <p:cNvPr id="3" name="Obdélník 2"/>
          <p:cNvSpPr/>
          <p:nvPr/>
        </p:nvSpPr>
        <p:spPr>
          <a:xfrm>
            <a:off x="1475656" y="2204864"/>
            <a:ext cx="597666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0" dirty="0" smtClean="0"/>
              <a:t>KRM_ </a:t>
            </a:r>
            <a:r>
              <a:rPr lang="cs-CZ" sz="8000" dirty="0"/>
              <a:t>_ _</a:t>
            </a:r>
          </a:p>
          <a:p>
            <a:r>
              <a:rPr lang="cs-CZ" sz="8000" dirty="0" smtClean="0"/>
              <a:t>PLET </a:t>
            </a:r>
            <a:r>
              <a:rPr lang="cs-CZ" sz="8000" dirty="0"/>
              <a:t>_ _ _</a:t>
            </a:r>
          </a:p>
          <a:p>
            <a:r>
              <a:rPr lang="cs-CZ" sz="8000" dirty="0" smtClean="0"/>
              <a:t>KLAD </a:t>
            </a:r>
            <a:r>
              <a:rPr lang="cs-CZ" sz="8000" dirty="0"/>
              <a:t>_ _ _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79512" y="1340768"/>
            <a:ext cx="133485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1.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8553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9144000" cy="777875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DOPLŇ SKUPINU STEJNÝCH HLÁSEK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873518" y="1901446"/>
            <a:ext cx="7272808" cy="4392488"/>
          </a:xfrm>
          <a:prstGeom prst="flowChartAlternateProcess">
            <a:avLst/>
          </a:prstGeom>
          <a:noFill/>
          <a:ln w="1047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508020" y="4221716"/>
            <a:ext cx="38164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      </a:t>
            </a:r>
            <a:endParaRPr lang="cs-CZ" sz="4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9511" y="980728"/>
            <a:ext cx="133485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2.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9672" y="2204864"/>
            <a:ext cx="734481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0" dirty="0"/>
              <a:t>ZLO_ _ _</a:t>
            </a:r>
          </a:p>
          <a:p>
            <a:r>
              <a:rPr lang="cs-CZ" sz="8000" dirty="0"/>
              <a:t>        _ _ _         </a:t>
            </a:r>
          </a:p>
          <a:p>
            <a:r>
              <a:rPr lang="cs-CZ" sz="8000" dirty="0"/>
              <a:t>    </a:t>
            </a:r>
            <a:r>
              <a:rPr lang="cs-CZ" sz="8000" dirty="0" smtClean="0"/>
              <a:t>    </a:t>
            </a:r>
            <a:r>
              <a:rPr lang="cs-CZ" sz="8000" dirty="0"/>
              <a:t>_ _ _ EK</a:t>
            </a:r>
          </a:p>
        </p:txBody>
      </p:sp>
    </p:spTree>
    <p:extLst>
      <p:ext uri="{BB962C8B-B14F-4D97-AF65-F5344CB8AC3E}">
        <p14:creationId xmlns:p14="http://schemas.microsoft.com/office/powerpoint/2010/main" val="200208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9144000" cy="777875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DOPLŇ SKUPINU STEJNÝCH HLÁSEK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1259632" y="1988840"/>
            <a:ext cx="6480720" cy="4392488"/>
          </a:xfrm>
          <a:prstGeom prst="flowChartAlternateProcess">
            <a:avLst/>
          </a:prstGeom>
          <a:noFill/>
          <a:ln w="1047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508020" y="4221716"/>
            <a:ext cx="38164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      </a:t>
            </a:r>
            <a:endParaRPr lang="cs-CZ" sz="4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9512" y="1340768"/>
            <a:ext cx="133485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3.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2420888"/>
            <a:ext cx="466226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0" dirty="0"/>
              <a:t>V_ _ _</a:t>
            </a:r>
          </a:p>
          <a:p>
            <a:r>
              <a:rPr lang="cs-CZ" sz="8000" dirty="0"/>
              <a:t>K _ _ _</a:t>
            </a:r>
          </a:p>
          <a:p>
            <a:r>
              <a:rPr lang="cs-CZ" sz="8000" dirty="0"/>
              <a:t>H _ _ _</a:t>
            </a:r>
          </a:p>
        </p:txBody>
      </p:sp>
    </p:spTree>
    <p:extLst>
      <p:ext uri="{BB962C8B-B14F-4D97-AF65-F5344CB8AC3E}">
        <p14:creationId xmlns:p14="http://schemas.microsoft.com/office/powerpoint/2010/main" val="91412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9144000" cy="777875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DOPLŇ SKUPINU STEJNÝCH HLÁSEK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1259632" y="1988840"/>
            <a:ext cx="6480720" cy="4392488"/>
          </a:xfrm>
          <a:prstGeom prst="flowChartAlternateProcess">
            <a:avLst/>
          </a:prstGeom>
          <a:noFill/>
          <a:ln w="1047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508020" y="4221716"/>
            <a:ext cx="38164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      </a:t>
            </a:r>
            <a:endParaRPr lang="cs-CZ" sz="4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9512" y="1340768"/>
            <a:ext cx="133485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4.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14370" y="2328890"/>
            <a:ext cx="6297989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sz="8000" dirty="0" smtClean="0"/>
              <a:t>LV</a:t>
            </a:r>
            <a:r>
              <a:rPr lang="cs-CZ" sz="8000" dirty="0"/>
              <a:t>_ _ _</a:t>
            </a:r>
          </a:p>
          <a:p>
            <a:r>
              <a:rPr lang="cs-CZ" sz="8000" dirty="0" smtClean="0"/>
              <a:t>HAD </a:t>
            </a:r>
            <a:r>
              <a:rPr lang="cs-CZ" sz="8000" dirty="0"/>
              <a:t>_ _ _</a:t>
            </a:r>
          </a:p>
          <a:p>
            <a:r>
              <a:rPr lang="cs-CZ" sz="8000" dirty="0" smtClean="0"/>
              <a:t>   UD </a:t>
            </a:r>
            <a:r>
              <a:rPr lang="cs-CZ" sz="8000" dirty="0"/>
              <a:t>_ _ _</a:t>
            </a:r>
          </a:p>
        </p:txBody>
      </p:sp>
    </p:spTree>
    <p:extLst>
      <p:ext uri="{BB962C8B-B14F-4D97-AF65-F5344CB8AC3E}">
        <p14:creationId xmlns:p14="http://schemas.microsoft.com/office/powerpoint/2010/main" val="257052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9144000" cy="777875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ŘEŠENÍ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633024" y="4071276"/>
            <a:ext cx="3744416" cy="2655912"/>
          </a:xfrm>
          <a:prstGeom prst="flowChartAlternateProcess">
            <a:avLst/>
          </a:prstGeom>
          <a:noFill/>
          <a:ln w="1047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4370722" y="1434480"/>
            <a:ext cx="3744416" cy="2655912"/>
          </a:xfrm>
          <a:prstGeom prst="flowChartAlternateProcess">
            <a:avLst/>
          </a:prstGeom>
          <a:noFill/>
          <a:ln w="1047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633024" y="1415364"/>
            <a:ext cx="3744416" cy="2655912"/>
          </a:xfrm>
          <a:prstGeom prst="flowChartAlternateProcess">
            <a:avLst/>
          </a:prstGeom>
          <a:noFill/>
          <a:ln w="1047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4417489" y="4071276"/>
            <a:ext cx="3744416" cy="2655912"/>
          </a:xfrm>
          <a:prstGeom prst="flowChartAlternateProcess">
            <a:avLst/>
          </a:prstGeom>
          <a:noFill/>
          <a:ln w="1047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508020" y="4221716"/>
            <a:ext cx="381642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      LV</a:t>
            </a:r>
            <a:r>
              <a:rPr lang="cs-CZ" sz="4800" dirty="0" smtClean="0">
                <a:solidFill>
                  <a:srgbClr val="FF0000"/>
                </a:solidFill>
              </a:rPr>
              <a:t>ICE</a:t>
            </a:r>
            <a:endParaRPr lang="cs-CZ" sz="4800" dirty="0">
              <a:solidFill>
                <a:srgbClr val="FF0000"/>
              </a:solidFill>
            </a:endParaRPr>
          </a:p>
          <a:p>
            <a:r>
              <a:rPr lang="cs-CZ" sz="4800" dirty="0"/>
              <a:t> </a:t>
            </a:r>
            <a:r>
              <a:rPr lang="cs-CZ" sz="4800" dirty="0" smtClean="0"/>
              <a:t> HAD</a:t>
            </a:r>
            <a:r>
              <a:rPr lang="cs-CZ" sz="4800" dirty="0" smtClean="0">
                <a:solidFill>
                  <a:srgbClr val="FF0000"/>
                </a:solidFill>
              </a:rPr>
              <a:t>ICE</a:t>
            </a:r>
            <a:endParaRPr lang="cs-CZ" sz="4800" dirty="0">
              <a:solidFill>
                <a:srgbClr val="FF0000"/>
              </a:solidFill>
            </a:endParaRPr>
          </a:p>
          <a:p>
            <a:r>
              <a:rPr lang="cs-CZ" sz="4800" dirty="0"/>
              <a:t>   </a:t>
            </a:r>
            <a:r>
              <a:rPr lang="cs-CZ" sz="4800" dirty="0" smtClean="0"/>
              <a:t> UD</a:t>
            </a:r>
            <a:r>
              <a:rPr lang="cs-CZ" sz="4800" dirty="0" smtClean="0">
                <a:solidFill>
                  <a:srgbClr val="FF0000"/>
                </a:solidFill>
              </a:rPr>
              <a:t>ICE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99592" y="4245070"/>
            <a:ext cx="30963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V</a:t>
            </a:r>
            <a:r>
              <a:rPr lang="cs-CZ" sz="4800" dirty="0" smtClean="0">
                <a:solidFill>
                  <a:srgbClr val="FF0000"/>
                </a:solidFill>
              </a:rPr>
              <a:t>LAS</a:t>
            </a:r>
            <a:endParaRPr lang="cs-CZ" sz="4800" dirty="0">
              <a:solidFill>
                <a:srgbClr val="FF0000"/>
              </a:solidFill>
            </a:endParaRPr>
          </a:p>
          <a:p>
            <a:r>
              <a:rPr lang="cs-CZ" sz="4800" dirty="0" smtClean="0"/>
              <a:t>K</a:t>
            </a:r>
            <a:r>
              <a:rPr lang="cs-CZ" sz="4800" dirty="0" smtClean="0">
                <a:solidFill>
                  <a:srgbClr val="FF0000"/>
                </a:solidFill>
              </a:rPr>
              <a:t>LAS</a:t>
            </a:r>
          </a:p>
          <a:p>
            <a:r>
              <a:rPr lang="cs-CZ" sz="4800" dirty="0" smtClean="0"/>
              <a:t>H</a:t>
            </a:r>
            <a:r>
              <a:rPr lang="cs-CZ" sz="4800" dirty="0" smtClean="0">
                <a:solidFill>
                  <a:srgbClr val="FF0000"/>
                </a:solidFill>
              </a:rPr>
              <a:t>LAS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62294" y="1447769"/>
            <a:ext cx="373769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KRM</a:t>
            </a:r>
            <a:r>
              <a:rPr lang="cs-CZ" sz="4800" dirty="0" smtClean="0">
                <a:solidFill>
                  <a:srgbClr val="FF0000"/>
                </a:solidFill>
              </a:rPr>
              <a:t>IVO</a:t>
            </a:r>
            <a:endParaRPr lang="cs-CZ" sz="4800" dirty="0">
              <a:solidFill>
                <a:srgbClr val="FF0000"/>
              </a:solidFill>
            </a:endParaRPr>
          </a:p>
          <a:p>
            <a:r>
              <a:rPr lang="cs-CZ" sz="4800" dirty="0" smtClean="0"/>
              <a:t>PLET</a:t>
            </a:r>
            <a:r>
              <a:rPr lang="cs-CZ" sz="4800" dirty="0" smtClean="0">
                <a:solidFill>
                  <a:srgbClr val="FF0000"/>
                </a:solidFill>
              </a:rPr>
              <a:t>IVO</a:t>
            </a:r>
            <a:endParaRPr lang="cs-CZ" sz="4800" dirty="0"/>
          </a:p>
          <a:p>
            <a:r>
              <a:rPr lang="cs-CZ" sz="4800" dirty="0" smtClean="0"/>
              <a:t>KLAD</a:t>
            </a:r>
            <a:r>
              <a:rPr lang="cs-CZ" sz="4800" dirty="0" smtClean="0">
                <a:solidFill>
                  <a:srgbClr val="FF0000"/>
                </a:solidFill>
              </a:rPr>
              <a:t>IVO</a:t>
            </a:r>
            <a:endParaRPr lang="cs-CZ" sz="4800" dirty="0">
              <a:solidFill>
                <a:srgbClr val="FF0000"/>
              </a:solidFill>
            </a:endParaRPr>
          </a:p>
          <a:p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>
            <a:off x="4499992" y="1468551"/>
            <a:ext cx="361514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ZLO</a:t>
            </a:r>
            <a:r>
              <a:rPr lang="cs-CZ" sz="4800" dirty="0" smtClean="0">
                <a:solidFill>
                  <a:srgbClr val="FF0000"/>
                </a:solidFill>
              </a:rPr>
              <a:t>ŘÁD</a:t>
            </a:r>
            <a:endParaRPr lang="cs-CZ" sz="4800" dirty="0">
              <a:solidFill>
                <a:srgbClr val="FF0000"/>
              </a:solidFill>
            </a:endParaRPr>
          </a:p>
          <a:p>
            <a:r>
              <a:rPr lang="cs-CZ" sz="4800" dirty="0" smtClean="0"/>
              <a:t>       </a:t>
            </a:r>
            <a:r>
              <a:rPr lang="cs-CZ" sz="4800" dirty="0" smtClean="0">
                <a:solidFill>
                  <a:srgbClr val="FF0000"/>
                </a:solidFill>
              </a:rPr>
              <a:t>ŘÁD</a:t>
            </a:r>
          </a:p>
          <a:p>
            <a:r>
              <a:rPr lang="cs-CZ" sz="4800" dirty="0" smtClean="0"/>
              <a:t>       </a:t>
            </a:r>
            <a:r>
              <a:rPr lang="cs-CZ" sz="4800" dirty="0" smtClean="0">
                <a:solidFill>
                  <a:srgbClr val="FF0000"/>
                </a:solidFill>
              </a:rPr>
              <a:t>ŘÁD</a:t>
            </a:r>
            <a:r>
              <a:rPr lang="cs-CZ" sz="4800" dirty="0" smtClean="0"/>
              <a:t>EK</a:t>
            </a:r>
            <a:endParaRPr lang="cs-CZ" sz="4800" dirty="0"/>
          </a:p>
        </p:txBody>
      </p:sp>
      <p:sp>
        <p:nvSpPr>
          <p:cNvPr id="2" name="Obdélník 1"/>
          <p:cNvSpPr/>
          <p:nvPr/>
        </p:nvSpPr>
        <p:spPr>
          <a:xfrm>
            <a:off x="4508020" y="3967281"/>
            <a:ext cx="83137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>
                <a:solidFill>
                  <a:srgbClr val="002060"/>
                </a:solidFill>
              </a:rPr>
              <a:t>4.</a:t>
            </a:r>
          </a:p>
        </p:txBody>
      </p:sp>
      <p:sp>
        <p:nvSpPr>
          <p:cNvPr id="5" name="Obdélník 4"/>
          <p:cNvSpPr/>
          <p:nvPr/>
        </p:nvSpPr>
        <p:spPr>
          <a:xfrm flipH="1">
            <a:off x="3548545" y="3317912"/>
            <a:ext cx="79208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1.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08020" y="3317912"/>
            <a:ext cx="64312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2</a:t>
            </a:r>
            <a:r>
              <a:rPr lang="cs-CZ" sz="4000" dirty="0" smtClean="0">
                <a:solidFill>
                  <a:srgbClr val="002060"/>
                </a:solidFill>
              </a:rPr>
              <a:t>.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48545" y="4090392"/>
            <a:ext cx="79208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3.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753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DOPLŇ PODST. JMÉNA 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1115616" y="1600200"/>
            <a:ext cx="7200800" cy="5069160"/>
          </a:xfrm>
        </p:spPr>
        <p:txBody>
          <a:bodyPr>
            <a:noAutofit/>
          </a:bodyPr>
          <a:lstStyle/>
          <a:p>
            <a:pPr indent="0">
              <a:buNone/>
            </a:pPr>
            <a:r>
              <a:rPr lang="cs-CZ" sz="6600" dirty="0" smtClean="0"/>
              <a:t>O T _ _ _ _ _</a:t>
            </a:r>
          </a:p>
          <a:p>
            <a:pPr indent="0">
              <a:buNone/>
            </a:pPr>
            <a:r>
              <a:rPr lang="cs-CZ" sz="6600" dirty="0" smtClean="0"/>
              <a:t>_ O T _ _ _ _</a:t>
            </a:r>
          </a:p>
          <a:p>
            <a:pPr indent="0">
              <a:buNone/>
            </a:pPr>
            <a:r>
              <a:rPr lang="cs-CZ" sz="6600" dirty="0" smtClean="0"/>
              <a:t>_ _ O T _ _ _</a:t>
            </a:r>
          </a:p>
          <a:p>
            <a:pPr indent="0">
              <a:buNone/>
            </a:pPr>
            <a:r>
              <a:rPr lang="cs-CZ" sz="6600" dirty="0" smtClean="0"/>
              <a:t>_ _ _ O T _ _</a:t>
            </a:r>
          </a:p>
          <a:p>
            <a:pPr indent="0">
              <a:buNone/>
            </a:pPr>
            <a:r>
              <a:rPr lang="cs-CZ" sz="6600" dirty="0" smtClean="0"/>
              <a:t>_ _ _ _ _  O T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560314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ŘEŠENÍ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1115616" y="1600200"/>
            <a:ext cx="7200800" cy="5069160"/>
          </a:xfrm>
        </p:spPr>
        <p:txBody>
          <a:bodyPr>
            <a:noAutofit/>
          </a:bodyPr>
          <a:lstStyle/>
          <a:p>
            <a:pPr indent="0">
              <a:buNone/>
            </a:pPr>
            <a:r>
              <a:rPr lang="cs-CZ" sz="6600" dirty="0" smtClean="0"/>
              <a:t>OT</a:t>
            </a:r>
            <a:r>
              <a:rPr lang="cs-CZ" sz="6600" dirty="0" smtClean="0">
                <a:solidFill>
                  <a:srgbClr val="FF0000"/>
                </a:solidFill>
              </a:rPr>
              <a:t>VÍRÁK</a:t>
            </a:r>
          </a:p>
          <a:p>
            <a:pPr indent="0">
              <a:buNone/>
            </a:pPr>
            <a:r>
              <a:rPr lang="cs-CZ" sz="6600" dirty="0" smtClean="0">
                <a:solidFill>
                  <a:srgbClr val="FF0000"/>
                </a:solidFill>
              </a:rPr>
              <a:t>K</a:t>
            </a:r>
            <a:r>
              <a:rPr lang="cs-CZ" sz="6600" dirty="0" smtClean="0"/>
              <a:t>OT</a:t>
            </a:r>
            <a:r>
              <a:rPr lang="cs-CZ" sz="6600" dirty="0" smtClean="0">
                <a:solidFill>
                  <a:srgbClr val="FF0000"/>
                </a:solidFill>
              </a:rPr>
              <a:t>LINA</a:t>
            </a:r>
          </a:p>
          <a:p>
            <a:pPr indent="0">
              <a:buNone/>
            </a:pPr>
            <a:r>
              <a:rPr lang="cs-CZ" sz="6600" dirty="0" smtClean="0">
                <a:solidFill>
                  <a:srgbClr val="FF0000"/>
                </a:solidFill>
              </a:rPr>
              <a:t>PR</a:t>
            </a:r>
            <a:r>
              <a:rPr lang="cs-CZ" sz="6600" dirty="0" smtClean="0"/>
              <a:t>OT</a:t>
            </a:r>
            <a:r>
              <a:rPr lang="cs-CZ" sz="6600" dirty="0" smtClean="0">
                <a:solidFill>
                  <a:srgbClr val="FF0000"/>
                </a:solidFill>
              </a:rPr>
              <a:t>IVA</a:t>
            </a:r>
          </a:p>
          <a:p>
            <a:pPr indent="0">
              <a:buNone/>
            </a:pPr>
            <a:r>
              <a:rPr lang="cs-CZ" sz="6600" dirty="0" smtClean="0">
                <a:solidFill>
                  <a:srgbClr val="FF0000"/>
                </a:solidFill>
              </a:rPr>
              <a:t>SIR</a:t>
            </a:r>
            <a:r>
              <a:rPr lang="cs-CZ" sz="6600" dirty="0" smtClean="0"/>
              <a:t>OT</a:t>
            </a:r>
            <a:r>
              <a:rPr lang="cs-CZ" sz="6600" dirty="0" smtClean="0">
                <a:solidFill>
                  <a:srgbClr val="FF0000"/>
                </a:solidFill>
              </a:rPr>
              <a:t>EK</a:t>
            </a:r>
          </a:p>
          <a:p>
            <a:pPr indent="0">
              <a:buNone/>
            </a:pPr>
            <a:r>
              <a:rPr lang="cs-CZ" sz="6600" dirty="0" smtClean="0">
                <a:solidFill>
                  <a:srgbClr val="FF0000"/>
                </a:solidFill>
              </a:rPr>
              <a:t>KAMEL</a:t>
            </a:r>
            <a:r>
              <a:rPr lang="cs-CZ" sz="6600" dirty="0" smtClean="0"/>
              <a:t>OT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28827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196752"/>
            <a:ext cx="6651313" cy="58052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None/>
            </a:pPr>
            <a:r>
              <a:rPr lang="cs-CZ" sz="6000" dirty="0" smtClean="0"/>
              <a:t>K L  </a:t>
            </a:r>
            <a:r>
              <a:rPr lang="cs-CZ" sz="6000" dirty="0"/>
              <a:t>_ _ _ _ _</a:t>
            </a:r>
          </a:p>
          <a:p>
            <a:pPr indent="0">
              <a:buNone/>
            </a:pPr>
            <a:r>
              <a:rPr lang="cs-CZ" sz="6000" dirty="0"/>
              <a:t>K </a:t>
            </a:r>
            <a:r>
              <a:rPr lang="cs-CZ" sz="6000" dirty="0" smtClean="0"/>
              <a:t> _ </a:t>
            </a:r>
            <a:r>
              <a:rPr lang="cs-CZ" sz="6000" dirty="0"/>
              <a:t>L </a:t>
            </a:r>
            <a:r>
              <a:rPr lang="cs-CZ" sz="6000" dirty="0" smtClean="0"/>
              <a:t>_ </a:t>
            </a:r>
            <a:r>
              <a:rPr lang="cs-CZ" sz="6000" dirty="0"/>
              <a:t>_ _ _</a:t>
            </a:r>
          </a:p>
          <a:p>
            <a:pPr indent="0">
              <a:buNone/>
            </a:pPr>
            <a:r>
              <a:rPr lang="cs-CZ" sz="6000" dirty="0"/>
              <a:t>K </a:t>
            </a:r>
            <a:r>
              <a:rPr lang="cs-CZ" sz="6000" dirty="0" smtClean="0"/>
              <a:t> _ </a:t>
            </a:r>
            <a:r>
              <a:rPr lang="cs-CZ" sz="6000" dirty="0"/>
              <a:t>_ L _ _ _ </a:t>
            </a:r>
          </a:p>
          <a:p>
            <a:pPr indent="0">
              <a:buNone/>
            </a:pPr>
            <a:r>
              <a:rPr lang="cs-CZ" sz="6000" dirty="0" smtClean="0"/>
              <a:t>K  </a:t>
            </a:r>
            <a:r>
              <a:rPr lang="cs-CZ" sz="6000" dirty="0"/>
              <a:t>_ _ _ L _ _ </a:t>
            </a:r>
          </a:p>
          <a:p>
            <a:pPr indent="0">
              <a:buNone/>
            </a:pPr>
            <a:r>
              <a:rPr lang="cs-CZ" sz="6000" dirty="0"/>
              <a:t>K </a:t>
            </a:r>
            <a:r>
              <a:rPr lang="cs-CZ" sz="6000" dirty="0" smtClean="0"/>
              <a:t> _ </a:t>
            </a:r>
            <a:r>
              <a:rPr lang="cs-CZ" sz="6000" dirty="0"/>
              <a:t>_ _ _ L _ </a:t>
            </a:r>
          </a:p>
          <a:p>
            <a:pPr indent="0">
              <a:buNone/>
            </a:pPr>
            <a:r>
              <a:rPr lang="cs-CZ" sz="6000" dirty="0" smtClean="0"/>
              <a:t>K _ </a:t>
            </a:r>
            <a:r>
              <a:rPr lang="cs-CZ" sz="6000" dirty="0"/>
              <a:t>_ _ _ _ L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/>
          <a:lstStyle/>
          <a:p>
            <a:r>
              <a:rPr lang="cs-CZ" u="sng" dirty="0">
                <a:solidFill>
                  <a:srgbClr val="FF0000"/>
                </a:solidFill>
              </a:rPr>
              <a:t>DOPLŇ PODST. </a:t>
            </a:r>
            <a:r>
              <a:rPr lang="cs-CZ" u="sng" dirty="0" smtClean="0">
                <a:solidFill>
                  <a:srgbClr val="FF0000"/>
                </a:solidFill>
              </a:rPr>
              <a:t>JMÉNA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1573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196752"/>
            <a:ext cx="6651313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None/>
            </a:pPr>
            <a:r>
              <a:rPr lang="cs-CZ" sz="6000" dirty="0" smtClean="0"/>
              <a:t>KL</a:t>
            </a:r>
            <a:r>
              <a:rPr lang="cs-CZ" sz="6000" dirty="0" smtClean="0">
                <a:solidFill>
                  <a:srgbClr val="FF0000"/>
                </a:solidFill>
              </a:rPr>
              <a:t>INIKA</a:t>
            </a:r>
          </a:p>
          <a:p>
            <a:pPr indent="0">
              <a:buNone/>
            </a:pPr>
            <a:r>
              <a:rPr lang="cs-CZ" sz="6000" dirty="0" smtClean="0"/>
              <a:t>K</a:t>
            </a:r>
            <a:r>
              <a:rPr lang="cs-CZ" sz="6000" dirty="0" smtClean="0">
                <a:solidFill>
                  <a:srgbClr val="FF0000"/>
                </a:solidFill>
              </a:rPr>
              <a:t>O</a:t>
            </a:r>
            <a:r>
              <a:rPr lang="cs-CZ" sz="6000" dirty="0" smtClean="0"/>
              <a:t>L</a:t>
            </a:r>
            <a:r>
              <a:rPr lang="cs-CZ" sz="6000" dirty="0" smtClean="0">
                <a:solidFill>
                  <a:srgbClr val="FF0000"/>
                </a:solidFill>
              </a:rPr>
              <a:t>EKCE</a:t>
            </a:r>
            <a:endParaRPr lang="cs-CZ" sz="6000" dirty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6000" dirty="0" smtClean="0"/>
              <a:t>K</a:t>
            </a:r>
            <a:r>
              <a:rPr lang="cs-CZ" sz="6000" dirty="0" smtClean="0">
                <a:solidFill>
                  <a:srgbClr val="FF0000"/>
                </a:solidFill>
              </a:rPr>
              <a:t>VA</a:t>
            </a:r>
            <a:r>
              <a:rPr lang="cs-CZ" sz="6000" dirty="0" smtClean="0"/>
              <a:t>L</a:t>
            </a:r>
            <a:r>
              <a:rPr lang="cs-CZ" sz="6000" dirty="0" smtClean="0">
                <a:solidFill>
                  <a:srgbClr val="FF0000"/>
                </a:solidFill>
              </a:rPr>
              <a:t>ITA</a:t>
            </a:r>
            <a:r>
              <a:rPr lang="cs-CZ" sz="6000" dirty="0" smtClean="0"/>
              <a:t> </a:t>
            </a:r>
            <a:endParaRPr lang="cs-CZ" sz="6000" dirty="0"/>
          </a:p>
          <a:p>
            <a:pPr indent="0">
              <a:buNone/>
            </a:pPr>
            <a:r>
              <a:rPr lang="cs-CZ" sz="6000" dirty="0" smtClean="0"/>
              <a:t>K</a:t>
            </a:r>
            <a:r>
              <a:rPr lang="cs-CZ" sz="6000" dirty="0" smtClean="0">
                <a:solidFill>
                  <a:srgbClr val="FF0000"/>
                </a:solidFill>
              </a:rPr>
              <a:t>AME</a:t>
            </a:r>
            <a:r>
              <a:rPr lang="cs-CZ" sz="6000" dirty="0" smtClean="0"/>
              <a:t>L</a:t>
            </a:r>
            <a:r>
              <a:rPr lang="cs-CZ" sz="6000" dirty="0" smtClean="0">
                <a:solidFill>
                  <a:srgbClr val="FF0000"/>
                </a:solidFill>
              </a:rPr>
              <a:t>OT</a:t>
            </a:r>
            <a:r>
              <a:rPr lang="cs-CZ" sz="6000" dirty="0" smtClean="0"/>
              <a:t> </a:t>
            </a:r>
            <a:endParaRPr lang="cs-CZ" sz="6000" dirty="0"/>
          </a:p>
          <a:p>
            <a:pPr indent="0">
              <a:buNone/>
            </a:pPr>
            <a:r>
              <a:rPr lang="cs-CZ" sz="6000" dirty="0" smtClean="0"/>
              <a:t>K</a:t>
            </a:r>
            <a:r>
              <a:rPr lang="cs-CZ" sz="6000" dirty="0" smtClean="0">
                <a:solidFill>
                  <a:srgbClr val="FF0000"/>
                </a:solidFill>
              </a:rPr>
              <a:t>YVAD</a:t>
            </a:r>
            <a:r>
              <a:rPr lang="cs-CZ" sz="6000" dirty="0" smtClean="0"/>
              <a:t>L</a:t>
            </a:r>
            <a:r>
              <a:rPr lang="cs-CZ" sz="6000" dirty="0" smtClean="0">
                <a:solidFill>
                  <a:srgbClr val="FF0000"/>
                </a:solidFill>
              </a:rPr>
              <a:t>O</a:t>
            </a:r>
            <a:r>
              <a:rPr lang="cs-CZ" sz="6000" dirty="0" smtClean="0"/>
              <a:t> </a:t>
            </a:r>
            <a:endParaRPr lang="cs-CZ" sz="6000" dirty="0"/>
          </a:p>
          <a:p>
            <a:pPr indent="0">
              <a:buNone/>
            </a:pPr>
            <a:r>
              <a:rPr lang="cs-CZ" sz="6000" dirty="0" smtClean="0"/>
              <a:t>K</a:t>
            </a:r>
            <a:r>
              <a:rPr lang="cs-CZ" sz="6000" dirty="0" smtClean="0">
                <a:solidFill>
                  <a:srgbClr val="FF0000"/>
                </a:solidFill>
              </a:rPr>
              <a:t>ASTRO</a:t>
            </a:r>
            <a:r>
              <a:rPr lang="cs-CZ" sz="6000" dirty="0" smtClean="0"/>
              <a:t>L  </a:t>
            </a:r>
            <a:endParaRPr lang="cs-CZ" sz="6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5261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92152"/>
          </a:xfrm>
        </p:spPr>
        <p:txBody>
          <a:bodyPr>
            <a:normAutofit/>
          </a:bodyPr>
          <a:lstStyle/>
          <a:p>
            <a:r>
              <a:rPr lang="cs-CZ" u="sng" dirty="0"/>
              <a:t>NAHRAĎ SLOVA SYNONYMY, SPOJ JE A VZNIKNE NOVÉ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645025"/>
            <a:ext cx="8373616" cy="3096344"/>
          </a:xfrm>
        </p:spPr>
        <p:txBody>
          <a:bodyPr/>
          <a:lstStyle/>
          <a:p>
            <a:pPr indent="0">
              <a:buNone/>
            </a:pPr>
            <a:r>
              <a:rPr lang="cs-CZ" u="sng" dirty="0" smtClean="0"/>
              <a:t>VZOR : </a:t>
            </a:r>
          </a:p>
          <a:p>
            <a:pPr indent="0">
              <a:buNone/>
            </a:pPr>
            <a:endParaRPr lang="cs-CZ" u="sng" dirty="0" smtClean="0"/>
          </a:p>
          <a:p>
            <a:pPr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chlapecké jméno + </a:t>
            </a:r>
            <a:r>
              <a:rPr lang="cs-CZ" sz="3600" dirty="0" smtClean="0">
                <a:solidFill>
                  <a:srgbClr val="0070C0"/>
                </a:solidFill>
              </a:rPr>
              <a:t>věc na odemykání </a:t>
            </a:r>
            <a:r>
              <a:rPr lang="cs-CZ" sz="3600" dirty="0" smtClean="0">
                <a:solidFill>
                  <a:srgbClr val="FF0000"/>
                </a:solidFill>
              </a:rPr>
              <a:t>= ? 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  </a:t>
            </a:r>
            <a:r>
              <a:rPr lang="cs-CZ" sz="3600" dirty="0" smtClean="0">
                <a:solidFill>
                  <a:srgbClr val="FF0000"/>
                </a:solidFill>
              </a:rPr>
              <a:t>PETR      </a:t>
            </a:r>
            <a:r>
              <a:rPr lang="cs-CZ" sz="3600" dirty="0" smtClean="0"/>
              <a:t> +           </a:t>
            </a:r>
            <a:r>
              <a:rPr lang="cs-CZ" sz="3600" dirty="0" smtClean="0">
                <a:solidFill>
                  <a:srgbClr val="0070C0"/>
                </a:solidFill>
              </a:rPr>
              <a:t>KLÍČ</a:t>
            </a:r>
            <a:r>
              <a:rPr lang="cs-CZ" sz="3600" dirty="0" smtClean="0"/>
              <a:t>  =   PETRKLÍČ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60165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764704"/>
            <a:ext cx="8784976" cy="5544616"/>
          </a:xfrm>
        </p:spPr>
        <p:txBody>
          <a:bodyPr>
            <a:normAutofit/>
          </a:bodyPr>
          <a:lstStyle/>
          <a:p>
            <a:pPr indent="0" algn="ctr">
              <a:buNone/>
            </a:pPr>
            <a:r>
              <a:rPr lang="cs-CZ" sz="4400" dirty="0" smtClean="0"/>
              <a:t>1. </a:t>
            </a:r>
          </a:p>
          <a:p>
            <a:pPr indent="0">
              <a:buNone/>
            </a:pPr>
            <a:endParaRPr lang="cs-CZ" sz="4800" dirty="0" smtClean="0"/>
          </a:p>
          <a:p>
            <a:pPr indent="0">
              <a:buNone/>
            </a:pPr>
            <a:r>
              <a:rPr lang="cs-CZ" sz="4800" dirty="0" smtClean="0"/>
              <a:t>kus ledu + hygienická potřeba </a:t>
            </a:r>
            <a:r>
              <a:rPr lang="cs-CZ" sz="4400" dirty="0" smtClean="0"/>
              <a:t>=</a:t>
            </a:r>
          </a:p>
          <a:p>
            <a:pPr indent="0">
              <a:buNone/>
            </a:pPr>
            <a:r>
              <a:rPr lang="cs-CZ" sz="4400" dirty="0" smtClean="0"/>
              <a:t>    </a:t>
            </a:r>
          </a:p>
          <a:p>
            <a:pPr indent="0">
              <a:buNone/>
            </a:pPr>
            <a:r>
              <a:rPr lang="cs-CZ" sz="4400" dirty="0" smtClean="0"/>
              <a:t>   __ __ __ + __ __ __ __ = ?</a:t>
            </a:r>
            <a:endParaRPr lang="cs-CZ" sz="4400" dirty="0"/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</a:t>
            </a:r>
          </a:p>
          <a:p>
            <a:pPr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KRA    +     VATA =  KRAVATA</a:t>
            </a:r>
          </a:p>
          <a:p>
            <a:pPr indent="0">
              <a:buNone/>
            </a:pPr>
            <a:endParaRPr lang="cs-CZ" sz="4400" dirty="0" smtClean="0"/>
          </a:p>
        </p:txBody>
      </p:sp>
      <p:sp>
        <p:nvSpPr>
          <p:cNvPr id="2" name="Zaoblený obdélník 1"/>
          <p:cNvSpPr/>
          <p:nvPr/>
        </p:nvSpPr>
        <p:spPr>
          <a:xfrm>
            <a:off x="107504" y="188640"/>
            <a:ext cx="8928992" cy="6408712"/>
          </a:xfrm>
          <a:prstGeom prst="roundRect">
            <a:avLst/>
          </a:prstGeom>
          <a:noFill/>
          <a:ln w="254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469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764704"/>
            <a:ext cx="8784976" cy="5544616"/>
          </a:xfrm>
        </p:spPr>
        <p:txBody>
          <a:bodyPr>
            <a:normAutofit fontScale="92500"/>
          </a:bodyPr>
          <a:lstStyle/>
          <a:p>
            <a:pPr indent="0" algn="ctr">
              <a:buNone/>
            </a:pPr>
            <a:r>
              <a:rPr lang="cs-CZ" sz="4400" dirty="0" smtClean="0"/>
              <a:t>2. </a:t>
            </a:r>
          </a:p>
          <a:p>
            <a:pPr indent="0">
              <a:buNone/>
            </a:pPr>
            <a:endParaRPr lang="cs-CZ" sz="4800" dirty="0" smtClean="0"/>
          </a:p>
          <a:p>
            <a:pPr indent="0">
              <a:buNone/>
            </a:pPr>
            <a:r>
              <a:rPr lang="cs-CZ" sz="4400" dirty="0" smtClean="0"/>
              <a:t>dvoukolový </a:t>
            </a:r>
            <a:r>
              <a:rPr lang="cs-CZ" sz="4400" dirty="0" err="1"/>
              <a:t>dopr.prostředek</a:t>
            </a:r>
            <a:r>
              <a:rPr lang="cs-CZ" sz="4400" dirty="0"/>
              <a:t> </a:t>
            </a:r>
            <a:r>
              <a:rPr lang="cs-CZ" sz="4400" dirty="0" smtClean="0"/>
              <a:t>+lyže </a:t>
            </a:r>
            <a:r>
              <a:rPr lang="cs-CZ" sz="4400" dirty="0"/>
              <a:t>= ? </a:t>
            </a:r>
          </a:p>
          <a:p>
            <a:pPr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   </a:t>
            </a:r>
          </a:p>
          <a:p>
            <a:pPr indent="0">
              <a:buNone/>
            </a:pPr>
            <a:r>
              <a:rPr lang="cs-CZ" sz="4400" dirty="0" smtClean="0"/>
              <a:t>__ __ __ __ + __ __ __ __ __ = ?</a:t>
            </a:r>
            <a:endParaRPr lang="cs-CZ" sz="4400" dirty="0"/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</a:t>
            </a:r>
          </a:p>
          <a:p>
            <a:pPr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>
                <a:solidFill>
                  <a:srgbClr val="FF0000"/>
                </a:solidFill>
              </a:rPr>
              <a:t>KOLO + </a:t>
            </a:r>
            <a:r>
              <a:rPr lang="cs-CZ" sz="4400" dirty="0" smtClean="0">
                <a:solidFill>
                  <a:srgbClr val="FF0000"/>
                </a:solidFill>
              </a:rPr>
              <a:t> BĚŽKY  =  KOLOBĚŽKY</a:t>
            </a:r>
          </a:p>
          <a:p>
            <a:pPr indent="0">
              <a:buNone/>
            </a:pPr>
            <a:endParaRPr lang="cs-CZ" sz="4400" dirty="0" smtClean="0"/>
          </a:p>
        </p:txBody>
      </p:sp>
      <p:sp>
        <p:nvSpPr>
          <p:cNvPr id="2" name="Zaoblený obdélník 1"/>
          <p:cNvSpPr/>
          <p:nvPr/>
        </p:nvSpPr>
        <p:spPr>
          <a:xfrm>
            <a:off x="107504" y="188640"/>
            <a:ext cx="8928992" cy="6408712"/>
          </a:xfrm>
          <a:prstGeom prst="roundRect">
            <a:avLst/>
          </a:prstGeom>
          <a:noFill/>
          <a:ln w="254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98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764704"/>
            <a:ext cx="8784976" cy="5544616"/>
          </a:xfrm>
        </p:spPr>
        <p:txBody>
          <a:bodyPr>
            <a:normAutofit/>
          </a:bodyPr>
          <a:lstStyle/>
          <a:p>
            <a:pPr indent="0" algn="ctr">
              <a:buNone/>
            </a:pPr>
            <a:r>
              <a:rPr lang="cs-CZ" sz="4400" dirty="0" smtClean="0"/>
              <a:t>3. </a:t>
            </a:r>
          </a:p>
          <a:p>
            <a:pPr indent="0">
              <a:buNone/>
            </a:pPr>
            <a:endParaRPr lang="cs-CZ" sz="4800" dirty="0" smtClean="0"/>
          </a:p>
          <a:p>
            <a:pPr indent="0">
              <a:buNone/>
            </a:pPr>
            <a:r>
              <a:rPr lang="cs-CZ" sz="4400" dirty="0" smtClean="0"/>
              <a:t> malý </a:t>
            </a:r>
            <a:r>
              <a:rPr lang="cs-CZ" sz="4400" dirty="0"/>
              <a:t>hlodavec + dívčí jméno = ?</a:t>
            </a:r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</a:t>
            </a:r>
            <a:endParaRPr lang="cs-CZ" sz="4400" dirty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4400" dirty="0" smtClean="0"/>
              <a:t>  __ __ __ + __ __ __ __ __ = ?</a:t>
            </a:r>
            <a:endParaRPr lang="cs-CZ" sz="4400" dirty="0"/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</a:t>
            </a:r>
          </a:p>
          <a:p>
            <a:pPr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MYŠ  +  LENKA </a:t>
            </a:r>
            <a:r>
              <a:rPr lang="cs-CZ" sz="4400" dirty="0">
                <a:solidFill>
                  <a:srgbClr val="FF0000"/>
                </a:solidFill>
              </a:rPr>
              <a:t>= </a:t>
            </a:r>
            <a:r>
              <a:rPr lang="cs-CZ" sz="4400" dirty="0" smtClean="0">
                <a:solidFill>
                  <a:srgbClr val="FF0000"/>
                </a:solidFill>
              </a:rPr>
              <a:t> MYŠLENKA</a:t>
            </a:r>
          </a:p>
          <a:p>
            <a:pPr indent="0">
              <a:buNone/>
            </a:pPr>
            <a:endParaRPr lang="cs-CZ" sz="4400" dirty="0" smtClean="0"/>
          </a:p>
        </p:txBody>
      </p:sp>
      <p:sp>
        <p:nvSpPr>
          <p:cNvPr id="2" name="Zaoblený obdélník 1"/>
          <p:cNvSpPr/>
          <p:nvPr/>
        </p:nvSpPr>
        <p:spPr>
          <a:xfrm>
            <a:off x="107504" y="188640"/>
            <a:ext cx="8928992" cy="6408712"/>
          </a:xfrm>
          <a:prstGeom prst="roundRect">
            <a:avLst/>
          </a:prstGeom>
          <a:noFill/>
          <a:ln w="254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39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cs-CZ" sz="4400" u="sng" dirty="0">
                <a:solidFill>
                  <a:srgbClr val="FF0000"/>
                </a:solidFill>
              </a:rPr>
              <a:t>NAHRAĎ SLOVA SYNONYMY, UBER  JE A VZNIKNE NOVÉ SLOVO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579296" cy="4525963"/>
          </a:xfrm>
        </p:spPr>
        <p:txBody>
          <a:bodyPr>
            <a:normAutofit fontScale="85000" lnSpcReduction="20000"/>
          </a:bodyPr>
          <a:lstStyle/>
          <a:p>
            <a:pPr indent="0" algn="ctr">
              <a:buNone/>
            </a:pPr>
            <a:r>
              <a:rPr lang="cs-CZ" sz="4400" dirty="0" smtClean="0"/>
              <a:t> </a:t>
            </a:r>
          </a:p>
          <a:p>
            <a:pPr indent="0">
              <a:buNone/>
            </a:pPr>
            <a:endParaRPr lang="cs-CZ" sz="4800" dirty="0" smtClean="0"/>
          </a:p>
          <a:p>
            <a:pPr indent="0">
              <a:buNone/>
            </a:pPr>
            <a:r>
              <a:rPr lang="cs-CZ" sz="4400" dirty="0" smtClean="0"/>
              <a:t> </a:t>
            </a:r>
          </a:p>
          <a:p>
            <a:pPr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</a:t>
            </a:r>
            <a:r>
              <a:rPr lang="cs-CZ" sz="7100" dirty="0" smtClean="0"/>
              <a:t>loupežník  - činnost </a:t>
            </a:r>
            <a:r>
              <a:rPr lang="cs-CZ" sz="5600" dirty="0" smtClean="0"/>
              <a:t>= </a:t>
            </a:r>
            <a:r>
              <a:rPr lang="cs-CZ" sz="5600" dirty="0"/>
              <a:t>? </a:t>
            </a:r>
          </a:p>
          <a:p>
            <a:pPr indent="0">
              <a:buNone/>
            </a:pPr>
            <a:endParaRPr lang="cs-CZ" sz="4400" dirty="0"/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</a:t>
            </a:r>
            <a:endParaRPr lang="cs-CZ" sz="4400" dirty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4400" dirty="0" smtClean="0"/>
              <a:t>      __ __ __ __ __ -  __ __ __  = ?</a:t>
            </a:r>
            <a:endParaRPr lang="cs-CZ" sz="4400" dirty="0"/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</a:t>
            </a:r>
          </a:p>
          <a:p>
            <a:pPr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          ZLODĚJ -  DĚJ </a:t>
            </a:r>
            <a:r>
              <a:rPr lang="cs-CZ" sz="4400" dirty="0">
                <a:solidFill>
                  <a:srgbClr val="FF0000"/>
                </a:solidFill>
              </a:rPr>
              <a:t>= </a:t>
            </a:r>
            <a:r>
              <a:rPr lang="cs-CZ" sz="4400" dirty="0" smtClean="0">
                <a:solidFill>
                  <a:srgbClr val="FF0000"/>
                </a:solidFill>
              </a:rPr>
              <a:t> ZLO</a:t>
            </a:r>
          </a:p>
          <a:p>
            <a:pPr indent="0">
              <a:buNone/>
            </a:pPr>
            <a:endParaRPr lang="cs-CZ" sz="4400" dirty="0" smtClean="0"/>
          </a:p>
        </p:txBody>
      </p:sp>
      <p:sp>
        <p:nvSpPr>
          <p:cNvPr id="2" name="Zaoblený obdélník 1"/>
          <p:cNvSpPr/>
          <p:nvPr/>
        </p:nvSpPr>
        <p:spPr>
          <a:xfrm>
            <a:off x="107504" y="188640"/>
            <a:ext cx="8928992" cy="6408712"/>
          </a:xfrm>
          <a:prstGeom prst="roundRect">
            <a:avLst/>
          </a:prstGeom>
          <a:noFill/>
          <a:ln w="254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141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332656"/>
            <a:ext cx="8892480" cy="5793507"/>
          </a:xfrm>
        </p:spPr>
        <p:txBody>
          <a:bodyPr>
            <a:normAutofit fontScale="92500" lnSpcReduction="10000"/>
          </a:bodyPr>
          <a:lstStyle/>
          <a:p>
            <a:pPr indent="0" algn="ctr">
              <a:buNone/>
            </a:pPr>
            <a:r>
              <a:rPr lang="cs-CZ" sz="4400" dirty="0" smtClean="0"/>
              <a:t>2. </a:t>
            </a:r>
          </a:p>
          <a:p>
            <a:pPr indent="0">
              <a:buNone/>
            </a:pPr>
            <a:endParaRPr lang="cs-CZ" sz="4800" dirty="0" smtClean="0"/>
          </a:p>
          <a:p>
            <a:pPr indent="0">
              <a:buNone/>
            </a:pPr>
            <a:r>
              <a:rPr lang="cs-CZ" sz="4400" dirty="0" smtClean="0"/>
              <a:t> </a:t>
            </a:r>
            <a:endParaRPr lang="cs-CZ" sz="6000" dirty="0" smtClean="0"/>
          </a:p>
          <a:p>
            <a:pPr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</a:t>
            </a:r>
            <a:r>
              <a:rPr lang="cs-CZ" sz="7100" dirty="0" smtClean="0"/>
              <a:t>LOUKA </a:t>
            </a:r>
            <a:r>
              <a:rPr lang="cs-CZ" sz="7100" dirty="0"/>
              <a:t>– LÉČKA </a:t>
            </a:r>
            <a:r>
              <a:rPr lang="cs-CZ" sz="7100" dirty="0" smtClean="0"/>
              <a:t>= ?</a:t>
            </a:r>
            <a:endParaRPr lang="cs-CZ" sz="7100" dirty="0"/>
          </a:p>
          <a:p>
            <a:pPr indent="0">
              <a:buNone/>
            </a:pPr>
            <a:endParaRPr lang="cs-CZ" sz="4400" dirty="0"/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</a:t>
            </a:r>
            <a:endParaRPr lang="cs-CZ" sz="4400" dirty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3900" dirty="0" smtClean="0"/>
              <a:t>__ __ __ __ __ __ __ __-  __ __ __ __</a:t>
            </a:r>
            <a:endParaRPr lang="cs-CZ" sz="3900" dirty="0"/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</a:t>
            </a:r>
          </a:p>
          <a:p>
            <a:pPr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   PASTVINA - PAST </a:t>
            </a:r>
            <a:r>
              <a:rPr lang="cs-CZ" sz="4400" dirty="0">
                <a:solidFill>
                  <a:srgbClr val="FF0000"/>
                </a:solidFill>
              </a:rPr>
              <a:t>= </a:t>
            </a:r>
            <a:r>
              <a:rPr lang="cs-CZ" sz="4400" dirty="0" smtClean="0">
                <a:solidFill>
                  <a:srgbClr val="FF0000"/>
                </a:solidFill>
              </a:rPr>
              <a:t>VINA</a:t>
            </a:r>
          </a:p>
          <a:p>
            <a:pPr indent="0">
              <a:buNone/>
            </a:pPr>
            <a:endParaRPr lang="cs-CZ" sz="4400" dirty="0" smtClean="0"/>
          </a:p>
        </p:txBody>
      </p:sp>
      <p:sp>
        <p:nvSpPr>
          <p:cNvPr id="2" name="Zaoblený obdélník 1"/>
          <p:cNvSpPr/>
          <p:nvPr/>
        </p:nvSpPr>
        <p:spPr>
          <a:xfrm>
            <a:off x="107504" y="188640"/>
            <a:ext cx="8928992" cy="6408712"/>
          </a:xfrm>
          <a:prstGeom prst="roundRect">
            <a:avLst/>
          </a:prstGeom>
          <a:noFill/>
          <a:ln w="254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100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188640"/>
            <a:ext cx="8784976" cy="6192688"/>
          </a:xfrm>
        </p:spPr>
        <p:txBody>
          <a:bodyPr>
            <a:normAutofit fontScale="92500" lnSpcReduction="20000"/>
          </a:bodyPr>
          <a:lstStyle/>
          <a:p>
            <a:pPr indent="0" algn="ctr">
              <a:buNone/>
            </a:pPr>
            <a:r>
              <a:rPr lang="cs-CZ" sz="4400" dirty="0" smtClean="0"/>
              <a:t>3. </a:t>
            </a:r>
          </a:p>
          <a:p>
            <a:pPr indent="0">
              <a:buNone/>
            </a:pPr>
            <a:endParaRPr lang="cs-CZ" sz="4800" dirty="0" smtClean="0"/>
          </a:p>
          <a:p>
            <a:pPr indent="0">
              <a:buNone/>
            </a:pPr>
            <a:r>
              <a:rPr lang="cs-CZ" sz="4400" dirty="0" smtClean="0"/>
              <a:t> </a:t>
            </a:r>
          </a:p>
          <a:p>
            <a:pPr indent="0">
              <a:buNone/>
            </a:pPr>
            <a:r>
              <a:rPr lang="cs-CZ" sz="4400" dirty="0"/>
              <a:t> </a:t>
            </a:r>
            <a:r>
              <a:rPr lang="cs-CZ" sz="5200" dirty="0" smtClean="0"/>
              <a:t>CHLAPEC. </a:t>
            </a:r>
            <a:r>
              <a:rPr lang="cs-CZ" sz="5200" dirty="0"/>
              <a:t>JMÉNO – KLID = ? </a:t>
            </a:r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</a:t>
            </a:r>
          </a:p>
          <a:p>
            <a:pPr indent="0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4400" dirty="0" smtClean="0"/>
              <a:t>      __ __ __ __ __ -  __ __ __  = ?</a:t>
            </a:r>
            <a:endParaRPr lang="cs-CZ" sz="4400" dirty="0"/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</a:t>
            </a:r>
          </a:p>
          <a:p>
            <a:pPr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      </a:t>
            </a:r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   JAROMÍR - MÍR </a:t>
            </a:r>
            <a:r>
              <a:rPr lang="cs-CZ" sz="4400" dirty="0">
                <a:solidFill>
                  <a:srgbClr val="FF0000"/>
                </a:solidFill>
              </a:rPr>
              <a:t>= </a:t>
            </a:r>
            <a:r>
              <a:rPr lang="cs-CZ" sz="4400" dirty="0" smtClean="0">
                <a:solidFill>
                  <a:srgbClr val="FF0000"/>
                </a:solidFill>
              </a:rPr>
              <a:t> JARO</a:t>
            </a:r>
          </a:p>
          <a:p>
            <a:pPr indent="0">
              <a:buNone/>
            </a:pPr>
            <a:endParaRPr lang="cs-CZ" sz="4400" dirty="0" smtClean="0"/>
          </a:p>
        </p:txBody>
      </p:sp>
      <p:sp>
        <p:nvSpPr>
          <p:cNvPr id="2" name="Zaoblený obdélník 1"/>
          <p:cNvSpPr/>
          <p:nvPr/>
        </p:nvSpPr>
        <p:spPr>
          <a:xfrm>
            <a:off x="107504" y="188640"/>
            <a:ext cx="8928992" cy="6408712"/>
          </a:xfrm>
          <a:prstGeom prst="roundRect">
            <a:avLst/>
          </a:prstGeom>
          <a:noFill/>
          <a:ln w="254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446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900064"/>
          </a:xfrm>
        </p:spPr>
        <p:txBody>
          <a:bodyPr/>
          <a:lstStyle/>
          <a:p>
            <a:r>
              <a:rPr lang="cs-CZ" u="sng" dirty="0">
                <a:solidFill>
                  <a:srgbClr val="FF0000"/>
                </a:solidFill>
              </a:rPr>
              <a:t>JEDNU ČÁST SLOVA NAHRAĎ SYNONYMEM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708920"/>
            <a:ext cx="7355160" cy="3417243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4400" u="sng" dirty="0" smtClean="0"/>
              <a:t>VZOR:</a:t>
            </a:r>
          </a:p>
          <a:p>
            <a:pPr indent="0">
              <a:buNone/>
            </a:pPr>
            <a:endParaRPr lang="cs-CZ" sz="4400" dirty="0"/>
          </a:p>
          <a:p>
            <a:pPr indent="0">
              <a:buNone/>
            </a:pPr>
            <a:r>
              <a:rPr lang="cs-CZ" sz="4400" dirty="0" smtClean="0">
                <a:solidFill>
                  <a:srgbClr val="0070C0"/>
                </a:solidFill>
              </a:rPr>
              <a:t>DĚSNÝ</a:t>
            </a:r>
            <a:r>
              <a:rPr lang="cs-CZ" sz="4400" dirty="0" smtClean="0"/>
              <a:t> + </a:t>
            </a:r>
            <a:r>
              <a:rPr lang="cs-CZ" sz="4400" dirty="0" smtClean="0">
                <a:solidFill>
                  <a:srgbClr val="FF0000"/>
                </a:solidFill>
              </a:rPr>
              <a:t>Š</a:t>
            </a:r>
            <a:r>
              <a:rPr lang="cs-CZ" sz="4400" dirty="0" smtClean="0"/>
              <a:t> = </a:t>
            </a:r>
            <a:r>
              <a:rPr lang="cs-CZ" sz="4400" dirty="0" smtClean="0">
                <a:solidFill>
                  <a:srgbClr val="0070C0"/>
                </a:solidFill>
              </a:rPr>
              <a:t>HROZNÝ</a:t>
            </a:r>
            <a:r>
              <a:rPr lang="cs-CZ" sz="4400" dirty="0" smtClean="0">
                <a:solidFill>
                  <a:srgbClr val="FF0000"/>
                </a:solidFill>
              </a:rPr>
              <a:t>Š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179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188640"/>
            <a:ext cx="8784976" cy="6192688"/>
          </a:xfrm>
        </p:spPr>
        <p:txBody>
          <a:bodyPr>
            <a:normAutofit fontScale="92500" lnSpcReduction="20000"/>
          </a:bodyPr>
          <a:lstStyle/>
          <a:p>
            <a:pPr indent="0" algn="ctr">
              <a:buNone/>
            </a:pPr>
            <a:r>
              <a:rPr lang="cs-CZ" sz="4400" dirty="0" smtClean="0"/>
              <a:t>1. </a:t>
            </a:r>
          </a:p>
          <a:p>
            <a:pPr indent="0">
              <a:buNone/>
            </a:pPr>
            <a:endParaRPr lang="cs-CZ" sz="4800" dirty="0" smtClean="0"/>
          </a:p>
          <a:p>
            <a:pPr indent="0">
              <a:buNone/>
            </a:pPr>
            <a:r>
              <a:rPr lang="cs-CZ" sz="4400" dirty="0" smtClean="0"/>
              <a:t> </a:t>
            </a:r>
          </a:p>
          <a:p>
            <a:pPr indent="0">
              <a:buNone/>
            </a:pPr>
            <a:r>
              <a:rPr lang="cs-CZ" sz="4400" dirty="0"/>
              <a:t> </a:t>
            </a:r>
            <a:r>
              <a:rPr lang="cs-CZ" sz="5200" dirty="0" smtClean="0"/>
              <a:t>        </a:t>
            </a:r>
            <a:r>
              <a:rPr lang="cs-CZ" sz="5400" dirty="0" smtClean="0"/>
              <a:t>VIDA </a:t>
            </a:r>
            <a:r>
              <a:rPr lang="cs-CZ" sz="5400" dirty="0"/>
              <a:t>+ MÝŽĎ </a:t>
            </a:r>
            <a:r>
              <a:rPr lang="cs-CZ" sz="5400" dirty="0" smtClean="0"/>
              <a:t>= </a:t>
            </a:r>
            <a:r>
              <a:rPr lang="cs-CZ" sz="5200" dirty="0" smtClean="0"/>
              <a:t>? </a:t>
            </a:r>
            <a:endParaRPr lang="cs-CZ" sz="5200" dirty="0"/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</a:t>
            </a:r>
          </a:p>
          <a:p>
            <a:pPr indent="0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4400" dirty="0" smtClean="0"/>
              <a:t>            __ __ __ + MÝŽD  = ?</a:t>
            </a:r>
            <a:endParaRPr lang="cs-CZ" sz="4400" dirty="0"/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</a:t>
            </a:r>
          </a:p>
          <a:p>
            <a:pPr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      </a:t>
            </a:r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                        HLEMÝŽĎ</a:t>
            </a:r>
          </a:p>
          <a:p>
            <a:pPr indent="0">
              <a:buNone/>
            </a:pPr>
            <a:endParaRPr lang="cs-CZ" sz="4400" dirty="0" smtClean="0"/>
          </a:p>
        </p:txBody>
      </p:sp>
      <p:sp>
        <p:nvSpPr>
          <p:cNvPr id="2" name="Zaoblený obdélník 1"/>
          <p:cNvSpPr/>
          <p:nvPr/>
        </p:nvSpPr>
        <p:spPr>
          <a:xfrm>
            <a:off x="107504" y="188640"/>
            <a:ext cx="8928992" cy="6408712"/>
          </a:xfrm>
          <a:prstGeom prst="roundRect">
            <a:avLst/>
          </a:prstGeom>
          <a:noFill/>
          <a:ln w="254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034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188640"/>
            <a:ext cx="8784976" cy="6192688"/>
          </a:xfrm>
        </p:spPr>
        <p:txBody>
          <a:bodyPr>
            <a:normAutofit fontScale="92500" lnSpcReduction="20000"/>
          </a:bodyPr>
          <a:lstStyle/>
          <a:p>
            <a:pPr indent="0" algn="ctr">
              <a:buNone/>
            </a:pPr>
            <a:r>
              <a:rPr lang="cs-CZ" sz="4400" dirty="0" smtClean="0"/>
              <a:t>2. </a:t>
            </a:r>
          </a:p>
          <a:p>
            <a:pPr indent="0">
              <a:buNone/>
            </a:pPr>
            <a:endParaRPr lang="cs-CZ" sz="4800" dirty="0" smtClean="0"/>
          </a:p>
          <a:p>
            <a:pPr indent="0">
              <a:buNone/>
            </a:pPr>
            <a:r>
              <a:rPr lang="cs-CZ" sz="4400" dirty="0" smtClean="0"/>
              <a:t> </a:t>
            </a:r>
          </a:p>
          <a:p>
            <a:pPr indent="0">
              <a:buNone/>
            </a:pPr>
            <a:r>
              <a:rPr lang="cs-CZ" sz="5400" dirty="0" smtClean="0"/>
              <a:t>          </a:t>
            </a:r>
            <a:r>
              <a:rPr lang="cs-CZ" sz="7100" dirty="0" smtClean="0"/>
              <a:t>ŽRA </a:t>
            </a:r>
            <a:r>
              <a:rPr lang="cs-CZ" sz="7100" dirty="0"/>
              <a:t>+ </a:t>
            </a:r>
            <a:r>
              <a:rPr lang="cs-CZ" sz="7100" dirty="0" smtClean="0"/>
              <a:t>HLT = ? </a:t>
            </a:r>
            <a:endParaRPr lang="cs-CZ" sz="7100" dirty="0"/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</a:t>
            </a:r>
          </a:p>
          <a:p>
            <a:pPr indent="0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4400" dirty="0" smtClean="0"/>
              <a:t>        __ __ __ + __ __ __   = ?</a:t>
            </a:r>
            <a:endParaRPr lang="cs-CZ" sz="4400" dirty="0"/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</a:t>
            </a:r>
          </a:p>
          <a:p>
            <a:pPr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      </a:t>
            </a:r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                        ŽRALOK</a:t>
            </a:r>
          </a:p>
          <a:p>
            <a:pPr indent="0">
              <a:buNone/>
            </a:pPr>
            <a:endParaRPr lang="cs-CZ" sz="4400" dirty="0" smtClean="0"/>
          </a:p>
        </p:txBody>
      </p:sp>
      <p:sp>
        <p:nvSpPr>
          <p:cNvPr id="2" name="Zaoblený obdélník 1"/>
          <p:cNvSpPr/>
          <p:nvPr/>
        </p:nvSpPr>
        <p:spPr>
          <a:xfrm>
            <a:off x="107504" y="188640"/>
            <a:ext cx="8928992" cy="6408712"/>
          </a:xfrm>
          <a:prstGeom prst="roundRect">
            <a:avLst/>
          </a:prstGeom>
          <a:noFill/>
          <a:ln w="254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305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188640"/>
            <a:ext cx="8784976" cy="6192688"/>
          </a:xfrm>
        </p:spPr>
        <p:txBody>
          <a:bodyPr>
            <a:normAutofit fontScale="85000" lnSpcReduction="20000"/>
          </a:bodyPr>
          <a:lstStyle/>
          <a:p>
            <a:pPr indent="0" algn="ctr">
              <a:buNone/>
            </a:pPr>
            <a:r>
              <a:rPr lang="cs-CZ" sz="4400" dirty="0" smtClean="0"/>
              <a:t>3. </a:t>
            </a:r>
          </a:p>
          <a:p>
            <a:pPr indent="0">
              <a:buNone/>
            </a:pPr>
            <a:endParaRPr lang="cs-CZ" sz="4800" dirty="0" smtClean="0"/>
          </a:p>
          <a:p>
            <a:pPr indent="0">
              <a:buNone/>
            </a:pPr>
            <a:r>
              <a:rPr lang="cs-CZ" sz="4400" dirty="0" smtClean="0"/>
              <a:t> </a:t>
            </a:r>
          </a:p>
          <a:p>
            <a:pPr indent="0">
              <a:buNone/>
            </a:pPr>
            <a:r>
              <a:rPr lang="cs-CZ" sz="5400" dirty="0" smtClean="0"/>
              <a:t>  </a:t>
            </a:r>
            <a:r>
              <a:rPr lang="cs-CZ" sz="7200" dirty="0" smtClean="0"/>
              <a:t> </a:t>
            </a:r>
            <a:r>
              <a:rPr lang="cs-CZ" sz="7200" dirty="0"/>
              <a:t>BREJ + MYSLIVEC = </a:t>
            </a:r>
            <a:r>
              <a:rPr lang="cs-CZ" sz="7100" dirty="0" smtClean="0"/>
              <a:t>? </a:t>
            </a:r>
            <a:endParaRPr lang="cs-CZ" sz="7100" dirty="0"/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</a:t>
            </a:r>
          </a:p>
          <a:p>
            <a:pPr indent="0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4400" dirty="0" smtClean="0"/>
              <a:t>    </a:t>
            </a:r>
            <a:r>
              <a:rPr lang="cs-CZ" sz="5600" dirty="0" smtClean="0"/>
              <a:t>BREJ+ __ __ __ __ __   = ?</a:t>
            </a:r>
            <a:endParaRPr lang="cs-CZ" sz="5600" dirty="0"/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</a:t>
            </a:r>
          </a:p>
          <a:p>
            <a:pPr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      </a:t>
            </a:r>
          </a:p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                        BREJLOVEC</a:t>
            </a:r>
          </a:p>
          <a:p>
            <a:pPr indent="0">
              <a:buNone/>
            </a:pPr>
            <a:endParaRPr lang="cs-CZ" sz="4400" dirty="0" smtClean="0"/>
          </a:p>
        </p:txBody>
      </p:sp>
      <p:sp>
        <p:nvSpPr>
          <p:cNvPr id="2" name="Zaoblený obdélník 1"/>
          <p:cNvSpPr/>
          <p:nvPr/>
        </p:nvSpPr>
        <p:spPr>
          <a:xfrm>
            <a:off x="107504" y="188640"/>
            <a:ext cx="8928992" cy="6408712"/>
          </a:xfrm>
          <a:prstGeom prst="roundRect">
            <a:avLst/>
          </a:prstGeom>
          <a:noFill/>
          <a:ln w="254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57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147248" cy="963960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VYLUŠTI KŘESTNÍ JMÉNA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301608" cy="5256584"/>
          </a:xfrm>
        </p:spPr>
        <p:txBody>
          <a:bodyPr>
            <a:noAutofit/>
          </a:bodyPr>
          <a:lstStyle/>
          <a:p>
            <a:pPr indent="0">
              <a:buNone/>
            </a:pPr>
            <a:r>
              <a:rPr lang="cs-CZ" sz="3600" dirty="0" smtClean="0"/>
              <a:t>1. TADYNĚK = </a:t>
            </a:r>
          </a:p>
          <a:p>
            <a:pPr indent="0">
              <a:buNone/>
            </a:pPr>
            <a:r>
              <a:rPr lang="cs-CZ" sz="3600" dirty="0" smtClean="0"/>
              <a:t>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ZDE</a:t>
            </a:r>
            <a:r>
              <a:rPr lang="cs-CZ" sz="3600" dirty="0" smtClean="0"/>
              <a:t>NĚK</a:t>
            </a:r>
          </a:p>
          <a:p>
            <a:pPr indent="0">
              <a:buNone/>
            </a:pPr>
            <a:r>
              <a:rPr lang="cs-CZ" sz="3600" dirty="0" smtClean="0"/>
              <a:t>2. KOUKNINA =</a:t>
            </a:r>
          </a:p>
          <a:p>
            <a:pPr indent="0">
              <a:buNone/>
            </a:pPr>
            <a:r>
              <a:rPr lang="cs-CZ" sz="3600" dirty="0" smtClean="0"/>
              <a:t>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HELE</a:t>
            </a:r>
            <a:r>
              <a:rPr lang="cs-CZ" sz="3600" dirty="0" smtClean="0"/>
              <a:t>NA</a:t>
            </a:r>
          </a:p>
          <a:p>
            <a:pPr indent="0">
              <a:buNone/>
            </a:pPr>
            <a:r>
              <a:rPr lang="cs-CZ" sz="3600" dirty="0" smtClean="0"/>
              <a:t>3. MIHRDINA =</a:t>
            </a:r>
          </a:p>
          <a:p>
            <a:pPr indent="0">
              <a:buNone/>
            </a:pPr>
            <a:r>
              <a:rPr lang="cs-CZ" sz="3600" dirty="0" smtClean="0"/>
              <a:t>                    MI</a:t>
            </a:r>
            <a:r>
              <a:rPr lang="cs-CZ" sz="3600" dirty="0" smtClean="0">
                <a:solidFill>
                  <a:srgbClr val="FF0000"/>
                </a:solidFill>
              </a:rPr>
              <a:t>REK</a:t>
            </a:r>
          </a:p>
          <a:p>
            <a:pPr indent="0">
              <a:buNone/>
            </a:pPr>
            <a:r>
              <a:rPr lang="cs-CZ" sz="3600" dirty="0" smtClean="0"/>
              <a:t>4. HÁDKAMEK =</a:t>
            </a:r>
          </a:p>
          <a:p>
            <a:pPr indent="0">
              <a:buNone/>
            </a:pPr>
            <a:r>
              <a:rPr lang="cs-CZ" sz="3600" dirty="0" smtClean="0"/>
              <a:t>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PŘE</a:t>
            </a:r>
            <a:r>
              <a:rPr lang="cs-CZ" sz="3600" dirty="0" smtClean="0"/>
              <a:t>MEK</a:t>
            </a:r>
          </a:p>
          <a:p>
            <a:pPr indent="0">
              <a:buNone/>
            </a:pPr>
            <a:r>
              <a:rPr lang="cs-CZ" sz="3600" dirty="0" smtClean="0"/>
              <a:t>5. SKÁLYKLID =</a:t>
            </a:r>
          </a:p>
          <a:p>
            <a:pPr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HORY MÍR</a:t>
            </a:r>
            <a:r>
              <a:rPr lang="cs-CZ" sz="3600" dirty="0" smtClean="0"/>
              <a:t>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14270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Ječná Květa – Nuda při češtině? Ani nápad! Agentura Strom, Praha </a:t>
            </a:r>
            <a:r>
              <a:rPr lang="cs-CZ" dirty="0" smtClean="0"/>
              <a:t>1997</a:t>
            </a:r>
          </a:p>
          <a:p>
            <a:endParaRPr lang="cs-CZ" dirty="0" smtClean="0"/>
          </a:p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764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600</TotalTime>
  <Words>652</Words>
  <Application>Microsoft Office PowerPoint</Application>
  <PresentationFormat>Předvádění na obrazovce (4:3)</PresentationFormat>
  <Paragraphs>195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Human</vt:lpstr>
      <vt:lpstr>Prezentace aplikace PowerPoint</vt:lpstr>
      <vt:lpstr>Anotace</vt:lpstr>
      <vt:lpstr>HRÁTKY S ČJ</vt:lpstr>
      <vt:lpstr>DOPLŇ SKUPINU STEJNÝCH HLÁSEK</vt:lpstr>
      <vt:lpstr>DOPLŇ SKUPINU STEJNÝCH HLÁSEK</vt:lpstr>
      <vt:lpstr>DOPLŇ SKUPINU STEJNÝCH HLÁSEK</vt:lpstr>
      <vt:lpstr>DOPLŇ SKUPINU STEJNÝCH HLÁSEK</vt:lpstr>
      <vt:lpstr>ŘEŠENÍ</vt:lpstr>
      <vt:lpstr>DOPLŇ PODST. JMÉNA </vt:lpstr>
      <vt:lpstr>ŘEŠENÍ</vt:lpstr>
      <vt:lpstr>DOPLŇ PODST. JMÉNA </vt:lpstr>
      <vt:lpstr>ŘEŠENÍ</vt:lpstr>
      <vt:lpstr>NAHRAĎ SLOVA SYNONYMY, SPOJ JE A VZNIKNE NOVÉ SLOVO</vt:lpstr>
      <vt:lpstr>Prezentace aplikace PowerPoint</vt:lpstr>
      <vt:lpstr>Prezentace aplikace PowerPoint</vt:lpstr>
      <vt:lpstr>Prezentace aplikace PowerPoint</vt:lpstr>
      <vt:lpstr>NAHRAĎ SLOVA SYNONYMY, UBER  JE A VZNIKNE NOVÉ SLOVO</vt:lpstr>
      <vt:lpstr>Prezentace aplikace PowerPoint</vt:lpstr>
      <vt:lpstr>Prezentace aplikace PowerPoint</vt:lpstr>
      <vt:lpstr>JEDNU ČÁST SLOVA NAHRAĎ SYNONYMEM </vt:lpstr>
      <vt:lpstr>Prezentace aplikace PowerPoint</vt:lpstr>
      <vt:lpstr>Prezentace aplikace PowerPoint</vt:lpstr>
      <vt:lpstr>Prezentace aplikace PowerPoint</vt:lpstr>
      <vt:lpstr>VYLUŠTI KŘESTNÍ JMÉNA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HRÁTKY S ČJ</dc:title>
  <dc:creator>Steidlová</dc:creator>
  <cp:lastModifiedBy>Steidlová</cp:lastModifiedBy>
  <cp:revision>26</cp:revision>
  <dcterms:created xsi:type="dcterms:W3CDTF">2012-08-02T11:11:15Z</dcterms:created>
  <dcterms:modified xsi:type="dcterms:W3CDTF">2012-09-02T14:37:53Z</dcterms:modified>
</cp:coreProperties>
</file>