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56" r:id="rId4"/>
    <p:sldId id="257" r:id="rId5"/>
    <p:sldId id="259" r:id="rId6"/>
    <p:sldId id="258" r:id="rId7"/>
    <p:sldId id="264" r:id="rId8"/>
    <p:sldId id="265" r:id="rId9"/>
    <p:sldId id="266" r:id="rId10"/>
    <p:sldId id="261" r:id="rId11"/>
    <p:sldId id="260" r:id="rId12"/>
    <p:sldId id="276" r:id="rId13"/>
    <p:sldId id="275" r:id="rId14"/>
    <p:sldId id="274" r:id="rId15"/>
    <p:sldId id="277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VY_32_INOVACE_10_PSANÍ ČÍSLOVEK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PSANÍ ČÍSLOVEK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10B494CF-9EEB-4AA8-AC6C-D5CC6D609CD0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AA2227B-0575-4FB9-AA56-EE52C71CEB9D}" type="presOf" srcId="{445C7998-7549-48B0-BD68-D4F0167F02E5}" destId="{4D19AB04-24FA-40C2-B203-52AE3D15E171}" srcOrd="1" destOrd="0" presId="urn:microsoft.com/office/officeart/2005/8/layout/target3"/>
    <dgm:cxn modelId="{DA41986A-1615-46A8-8F30-4B03A119361C}" type="presOf" srcId="{DAEA276B-ECF9-46F6-A7D3-4693B2D32BC4}" destId="{CDED6FE3-AD8F-4ACC-B6B8-710EDDD97598}" srcOrd="0" destOrd="0" presId="urn:microsoft.com/office/officeart/2005/8/layout/target3"/>
    <dgm:cxn modelId="{19242A8F-693F-47EE-9A64-8B8F42F1836C}" type="presOf" srcId="{FBBFC3EA-9D9D-4F3A-BEA6-9C2C0E46BF20}" destId="{643EA938-EDE0-4533-ACCC-D2BD6F3A527C}" srcOrd="0" destOrd="0" presId="urn:microsoft.com/office/officeart/2005/8/layout/target3"/>
    <dgm:cxn modelId="{A7780BEA-FF5A-4609-880E-4B98CC563022}" type="presOf" srcId="{019433A1-1324-4DE1-9E6F-32B851095F74}" destId="{E7297F21-D4FD-4A41-AE58-814D01A6B5E7}" srcOrd="1" destOrd="0" presId="urn:microsoft.com/office/officeart/2005/8/layout/target3"/>
    <dgm:cxn modelId="{B27FAF33-50DA-4122-8DA8-93F6EE092AFF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61580A2-C5D6-49BF-8BC5-913A706BBAE6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C206DEE-8911-4F0F-AF21-440C048B046D}" type="presOf" srcId="{DAEA276B-ECF9-46F6-A7D3-4693B2D32BC4}" destId="{F69A1436-182C-465B-AD7F-FE48E0C090C1}" srcOrd="1" destOrd="0" presId="urn:microsoft.com/office/officeart/2005/8/layout/target3"/>
    <dgm:cxn modelId="{2E262ECD-6812-44D8-B952-1114FB6334D6}" type="presOf" srcId="{C73C7642-F245-4585-8F88-243F9FAEF6CA}" destId="{AA41A67C-3D3F-4AE9-9E0F-5D7F7BB2E741}" srcOrd="1" destOrd="0" presId="urn:microsoft.com/office/officeart/2005/8/layout/target3"/>
    <dgm:cxn modelId="{655BD836-EEEA-4B17-885B-28F140626E7B}" type="presOf" srcId="{FBBFC3EA-9D9D-4F3A-BEA6-9C2C0E46BF20}" destId="{832BF48F-0145-4429-9E02-8FCA946CCE9E}" srcOrd="1" destOrd="0" presId="urn:microsoft.com/office/officeart/2005/8/layout/target3"/>
    <dgm:cxn modelId="{43607C05-AFDD-44E3-8402-17B693341643}" type="presOf" srcId="{445C7998-7549-48B0-BD68-D4F0167F02E5}" destId="{BC35EE03-4121-4EF9-923D-7CB6D30D358D}" srcOrd="0" destOrd="0" presId="urn:microsoft.com/office/officeart/2005/8/layout/target3"/>
    <dgm:cxn modelId="{542FE64C-D956-43A0-8296-9F4DB3035504}" type="presOf" srcId="{39F8B381-5807-488E-AC22-73DD4140ED4A}" destId="{71045F8C-00FA-488E-A7BD-E2E6753D979D}" srcOrd="0" destOrd="0" presId="urn:microsoft.com/office/officeart/2005/8/layout/target3"/>
    <dgm:cxn modelId="{E660FD39-365A-4C7D-9EC9-82C76F6DCD84}" type="presOf" srcId="{EBC41103-E2E5-4D48-9B4B-425520D3D098}" destId="{50C2F88D-8688-44C2-A854-691F34009D3B}" srcOrd="0" destOrd="0" presId="urn:microsoft.com/office/officeart/2005/8/layout/target3"/>
    <dgm:cxn modelId="{15CFFA3F-A06C-4EF0-B872-E2A00708781E}" type="presParOf" srcId="{71045F8C-00FA-488E-A7BD-E2E6753D979D}" destId="{3577EC6B-C980-4F34-8C69-4365E7B8FC8C}" srcOrd="0" destOrd="0" presId="urn:microsoft.com/office/officeart/2005/8/layout/target3"/>
    <dgm:cxn modelId="{A40BD249-F091-4339-B306-D638C597EF3F}" type="presParOf" srcId="{71045F8C-00FA-488E-A7BD-E2E6753D979D}" destId="{6940EB87-DC1D-4BC3-9408-9AC2E1FFC039}" srcOrd="1" destOrd="0" presId="urn:microsoft.com/office/officeart/2005/8/layout/target3"/>
    <dgm:cxn modelId="{E10E522D-99CE-413E-B600-A8818309D590}" type="presParOf" srcId="{71045F8C-00FA-488E-A7BD-E2E6753D979D}" destId="{BC35EE03-4121-4EF9-923D-7CB6D30D358D}" srcOrd="2" destOrd="0" presId="urn:microsoft.com/office/officeart/2005/8/layout/target3"/>
    <dgm:cxn modelId="{A3D7940B-D585-4EE5-99C5-5092A8BA6611}" type="presParOf" srcId="{71045F8C-00FA-488E-A7BD-E2E6753D979D}" destId="{C95EEA27-3CBF-4645-A92D-9D8AF5C1CBFC}" srcOrd="3" destOrd="0" presId="urn:microsoft.com/office/officeart/2005/8/layout/target3"/>
    <dgm:cxn modelId="{3536A5EC-8B4C-4758-A22B-9079F3BC6AEE}" type="presParOf" srcId="{71045F8C-00FA-488E-A7BD-E2E6753D979D}" destId="{851BB866-B6AE-4566-893F-4C635BA974FC}" srcOrd="4" destOrd="0" presId="urn:microsoft.com/office/officeart/2005/8/layout/target3"/>
    <dgm:cxn modelId="{F1AF21EB-0BD0-42A1-AE90-80CC9E562438}" type="presParOf" srcId="{71045F8C-00FA-488E-A7BD-E2E6753D979D}" destId="{643EA938-EDE0-4533-ACCC-D2BD6F3A527C}" srcOrd="5" destOrd="0" presId="urn:microsoft.com/office/officeart/2005/8/layout/target3"/>
    <dgm:cxn modelId="{8744BC33-8AF5-4DFC-8F63-E88E9F031E78}" type="presParOf" srcId="{71045F8C-00FA-488E-A7BD-E2E6753D979D}" destId="{92F31B18-D66D-4CC7-89B9-378928DE877D}" srcOrd="6" destOrd="0" presId="urn:microsoft.com/office/officeart/2005/8/layout/target3"/>
    <dgm:cxn modelId="{43529444-8719-46A1-94DF-AA15861A10A8}" type="presParOf" srcId="{71045F8C-00FA-488E-A7BD-E2E6753D979D}" destId="{902074E1-B931-4618-97F1-FADBE82E9C3C}" srcOrd="7" destOrd="0" presId="urn:microsoft.com/office/officeart/2005/8/layout/target3"/>
    <dgm:cxn modelId="{C30448D7-27C0-47B7-A9F2-95188C7E0163}" type="presParOf" srcId="{71045F8C-00FA-488E-A7BD-E2E6753D979D}" destId="{A3817367-F2BC-482F-8832-FA00B51DCCF3}" srcOrd="8" destOrd="0" presId="urn:microsoft.com/office/officeart/2005/8/layout/target3"/>
    <dgm:cxn modelId="{A88571E5-F045-460D-B8E2-A64718A11625}" type="presParOf" srcId="{71045F8C-00FA-488E-A7BD-E2E6753D979D}" destId="{626ABFF6-56C8-4386-B662-68EC364EED9D}" srcOrd="9" destOrd="0" presId="urn:microsoft.com/office/officeart/2005/8/layout/target3"/>
    <dgm:cxn modelId="{8D59E3DA-CE04-4183-A227-8E6EA48A4B1C}" type="presParOf" srcId="{71045F8C-00FA-488E-A7BD-E2E6753D979D}" destId="{6DB11F1C-D028-4800-9625-6611CA9DE6D4}" srcOrd="10" destOrd="0" presId="urn:microsoft.com/office/officeart/2005/8/layout/target3"/>
    <dgm:cxn modelId="{AF0E8DC4-0F78-4071-BE08-853D62470F7E}" type="presParOf" srcId="{71045F8C-00FA-488E-A7BD-E2E6753D979D}" destId="{CDED6FE3-AD8F-4ACC-B6B8-710EDDD97598}" srcOrd="11" destOrd="0" presId="urn:microsoft.com/office/officeart/2005/8/layout/target3"/>
    <dgm:cxn modelId="{86B96909-9B6F-48B8-8956-B98DD6AFFB3F}" type="presParOf" srcId="{71045F8C-00FA-488E-A7BD-E2E6753D979D}" destId="{397AC6D7-84A6-4150-958F-83C92D9ACF38}" srcOrd="12" destOrd="0" presId="urn:microsoft.com/office/officeart/2005/8/layout/target3"/>
    <dgm:cxn modelId="{AAECD00D-279B-4C0A-B7C4-6C5433E2F890}" type="presParOf" srcId="{71045F8C-00FA-488E-A7BD-E2E6753D979D}" destId="{D7419528-33A6-416D-9E64-B3F7915C5149}" srcOrd="13" destOrd="0" presId="urn:microsoft.com/office/officeart/2005/8/layout/target3"/>
    <dgm:cxn modelId="{EEF5909E-6461-4266-BC72-E94F41A6C5BB}" type="presParOf" srcId="{71045F8C-00FA-488E-A7BD-E2E6753D979D}" destId="{97289DF2-90F4-4EC2-A9FC-633B00BAB610}" srcOrd="14" destOrd="0" presId="urn:microsoft.com/office/officeart/2005/8/layout/target3"/>
    <dgm:cxn modelId="{7916857D-0EBD-4041-8C24-BBEA059571D2}" type="presParOf" srcId="{71045F8C-00FA-488E-A7BD-E2E6753D979D}" destId="{234EBA9D-95B4-4C20-A84E-6F65F1085DC6}" srcOrd="15" destOrd="0" presId="urn:microsoft.com/office/officeart/2005/8/layout/target3"/>
    <dgm:cxn modelId="{37D23042-2866-4964-94BA-635F5C186174}" type="presParOf" srcId="{71045F8C-00FA-488E-A7BD-E2E6753D979D}" destId="{12255512-213F-41DF-90A6-8B4CD74A2B52}" srcOrd="16" destOrd="0" presId="urn:microsoft.com/office/officeart/2005/8/layout/target3"/>
    <dgm:cxn modelId="{E10D5D03-DB9B-4A6B-9EC2-3143797A1752}" type="presParOf" srcId="{71045F8C-00FA-488E-A7BD-E2E6753D979D}" destId="{50C2F88D-8688-44C2-A854-691F34009D3B}" srcOrd="17" destOrd="0" presId="urn:microsoft.com/office/officeart/2005/8/layout/target3"/>
    <dgm:cxn modelId="{454CFF8B-BF8B-4F02-96B8-E75938F9EBF5}" type="presParOf" srcId="{71045F8C-00FA-488E-A7BD-E2E6753D979D}" destId="{4D19AB04-24FA-40C2-B203-52AE3D15E171}" srcOrd="18" destOrd="0" presId="urn:microsoft.com/office/officeart/2005/8/layout/target3"/>
    <dgm:cxn modelId="{07ABBD76-A083-4977-819E-27EC111F724E}" type="presParOf" srcId="{71045F8C-00FA-488E-A7BD-E2E6753D979D}" destId="{832BF48F-0145-4429-9E02-8FCA946CCE9E}" srcOrd="19" destOrd="0" presId="urn:microsoft.com/office/officeart/2005/8/layout/target3"/>
    <dgm:cxn modelId="{775272A7-2387-46E0-AFE8-5CB1818F08AA}" type="presParOf" srcId="{71045F8C-00FA-488E-A7BD-E2E6753D979D}" destId="{E7297F21-D4FD-4A41-AE58-814D01A6B5E7}" srcOrd="20" destOrd="0" presId="urn:microsoft.com/office/officeart/2005/8/layout/target3"/>
    <dgm:cxn modelId="{414B7488-0F20-46D0-B9F3-B71F93C55036}" type="presParOf" srcId="{71045F8C-00FA-488E-A7BD-E2E6753D979D}" destId="{F69A1436-182C-465B-AD7F-FE48E0C090C1}" srcOrd="21" destOrd="0" presId="urn:microsoft.com/office/officeart/2005/8/layout/target3"/>
    <dgm:cxn modelId="{EDE7DA91-F1DC-439E-ADC7-70398CF344D3}" type="presParOf" srcId="{71045F8C-00FA-488E-A7BD-E2E6753D979D}" destId="{AA41A67C-3D3F-4AE9-9E0F-5D7F7BB2E741}" srcOrd="22" destOrd="0" presId="urn:microsoft.com/office/officeart/2005/8/layout/target3"/>
    <dgm:cxn modelId="{5311888E-672F-463B-A939-50B01921DD04}" type="presParOf" srcId="{71045F8C-00FA-488E-A7BD-E2E6753D979D}" destId="{F969C235-9271-4D34-B740-D627A121CAD0}" srcOrd="23" destOrd="0" presId="urn:microsoft.com/office/officeart/2005/8/layout/target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Mgr. Vendula </a:t>
          </a:r>
          <a:r>
            <a:rPr lang="cs-CZ" sz="1300" kern="1200" dirty="0" err="1" smtClean="0"/>
            <a:t>Steidlová</a:t>
          </a:r>
          <a:r>
            <a:rPr lang="cs-CZ" sz="1300" kern="1200" dirty="0" smtClean="0"/>
            <a:t>  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VY_32_INOVACE_10_PSANÍ ČÍSLOVEK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 ČESKÝ JAZYK 9. ročník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PSANÍ ČÍSLOVEK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5.xml"/><Relationship Id="rId4" Type="http://schemas.openxmlformats.org/officeDocument/2006/relationships/slide" Target="slide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9642929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4538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9983444"/>
              </p:ext>
            </p:extLst>
          </p:nvPr>
        </p:nvGraphicFramePr>
        <p:xfrm>
          <a:off x="539552" y="1412776"/>
          <a:ext cx="8208912" cy="4637501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2016224"/>
                <a:gridCol w="6192688"/>
              </a:tblGrid>
              <a:tr h="149736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431261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431261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tabule,  možno internet nebo </a:t>
                      </a:r>
                      <a:r>
                        <a:rPr lang="cs-CZ" dirty="0" err="1" smtClean="0"/>
                        <a:t>jaz</a:t>
                      </a:r>
                      <a:r>
                        <a:rPr lang="cs-CZ" dirty="0" smtClean="0"/>
                        <a:t>. příručky pro vyhledání římských číslic</a:t>
                      </a:r>
                      <a:endParaRPr lang="cs-CZ" dirty="0"/>
                    </a:p>
                  </a:txBody>
                  <a:tcPr/>
                </a:tc>
              </a:tr>
              <a:tr h="931958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  psaní číslovek slovy, používání teček u řadových číslovek, rozlišení významu při užívání základních a druhových číslovek, zapisování čísel římskými číslicemi</a:t>
                      </a:r>
                      <a:endParaRPr lang="cs-CZ" dirty="0"/>
                    </a:p>
                  </a:txBody>
                  <a:tcPr/>
                </a:tc>
              </a:tr>
              <a:tr h="102872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č.12 –  možno využít pro samostatnou práci s  </a:t>
                      </a:r>
                      <a:r>
                        <a:rPr lang="cs-CZ" dirty="0" err="1" smtClean="0"/>
                        <a:t>jaz</a:t>
                      </a:r>
                      <a:r>
                        <a:rPr lang="cs-CZ" dirty="0" smtClean="0"/>
                        <a:t>. příručkami nebo s internetem /úkol -  Rozlušti číslo/</a:t>
                      </a:r>
                    </a:p>
                    <a:p>
                      <a:r>
                        <a:rPr lang="cs-CZ" dirty="0" smtClean="0"/>
                        <a:t>Kliknutím na ikonku HELP se zobrazí nápověda. Kliknutím na ŘEŠENÍ se zobrazí řešení.</a:t>
                      </a:r>
                    </a:p>
                    <a:p>
                      <a:r>
                        <a:rPr lang="cs-CZ" dirty="0" smtClean="0"/>
                        <a:t>Správné řešení  je vždy na následujícím snímku, popř. přiletí na kliknutí. </a:t>
                      </a:r>
                    </a:p>
                    <a:p>
                      <a:r>
                        <a:rPr lang="cs-CZ" dirty="0" smtClean="0"/>
                        <a:t>Prezentace obsahuje animace.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0570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450703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2060"/>
                </a:solidFill>
              </a:rPr>
              <a:t>PSANÍ ČÍSLOVEK</a:t>
            </a:r>
            <a:endParaRPr lang="cs-CZ" sz="9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41168"/>
            <a:ext cx="6400800" cy="697632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154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u="sng" dirty="0" smtClean="0">
                <a:solidFill>
                  <a:srgbClr val="FFFF00"/>
                </a:solidFill>
              </a:rPr>
              <a:t>NAPIŠ SPRÁVNĚ SLOVY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400" u="sng" dirty="0" smtClean="0">
                <a:solidFill>
                  <a:srgbClr val="002060"/>
                </a:solidFill>
              </a:rPr>
              <a:t> 56</a:t>
            </a:r>
          </a:p>
          <a:p>
            <a:pPr marL="137160" indent="0">
              <a:buNone/>
            </a:pPr>
            <a:r>
              <a:rPr lang="cs-CZ" sz="4400" dirty="0" smtClean="0">
                <a:solidFill>
                  <a:srgbClr val="002060"/>
                </a:solidFill>
              </a:rPr>
              <a:t>       </a:t>
            </a:r>
            <a:r>
              <a:rPr lang="cs-CZ" sz="4400" dirty="0" smtClean="0">
                <a:solidFill>
                  <a:srgbClr val="00B0F0"/>
                </a:solidFill>
              </a:rPr>
              <a:t>Padesát šest / šestapadesát</a:t>
            </a:r>
          </a:p>
          <a:p>
            <a:pPr>
              <a:buFont typeface="Wingdings" pitchFamily="2" charset="2"/>
              <a:buChar char="v"/>
            </a:pPr>
            <a:r>
              <a:rPr lang="cs-CZ" sz="4400" u="sng" dirty="0" smtClean="0">
                <a:solidFill>
                  <a:srgbClr val="002060"/>
                </a:solidFill>
              </a:rPr>
              <a:t> 1100</a:t>
            </a:r>
          </a:p>
          <a:p>
            <a:pPr marL="137160" indent="0">
              <a:buNone/>
            </a:pPr>
            <a:r>
              <a:rPr lang="cs-CZ" sz="4400" dirty="0" smtClean="0">
                <a:solidFill>
                  <a:srgbClr val="002060"/>
                </a:solidFill>
              </a:rPr>
              <a:t>           </a:t>
            </a:r>
            <a:r>
              <a:rPr lang="cs-CZ" sz="4400" dirty="0" smtClean="0">
                <a:solidFill>
                  <a:srgbClr val="00B0F0"/>
                </a:solidFill>
              </a:rPr>
              <a:t>Tisíc sto / jedenáct set</a:t>
            </a:r>
          </a:p>
          <a:p>
            <a:pPr>
              <a:buFont typeface="Wingdings" pitchFamily="2" charset="2"/>
              <a:buChar char="v"/>
            </a:pPr>
            <a:r>
              <a:rPr lang="cs-CZ" sz="4400" u="sng" dirty="0" smtClean="0">
                <a:solidFill>
                  <a:srgbClr val="002060"/>
                </a:solidFill>
              </a:rPr>
              <a:t> 1 258 836</a:t>
            </a:r>
          </a:p>
          <a:p>
            <a:pPr marL="137160" indent="0">
              <a:buNone/>
            </a:pPr>
            <a:r>
              <a:rPr lang="cs-CZ" sz="4400" dirty="0" smtClean="0">
                <a:solidFill>
                  <a:srgbClr val="00B0F0"/>
                </a:solidFill>
              </a:rPr>
              <a:t>jeden milion dvě stě padesát osm tisíc osm set třicet šest</a:t>
            </a:r>
            <a:endParaRPr lang="cs-CZ" sz="4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672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49275"/>
            <a:ext cx="9144000" cy="5576888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sz="6000" b="1" u="sng" dirty="0" smtClean="0">
                <a:solidFill>
                  <a:srgbClr val="002060"/>
                </a:solidFill>
              </a:rPr>
              <a:t>Číslovky píšeme vždy zvlášť </a:t>
            </a:r>
            <a:endParaRPr lang="cs-CZ" sz="6000" b="1" u="sng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5" y="2852937"/>
            <a:ext cx="8064897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dirty="0">
                <a:solidFill>
                  <a:srgbClr val="002060"/>
                </a:solidFill>
              </a:rPr>
              <a:t>Výjimkou jsou </a:t>
            </a:r>
            <a:endParaRPr lang="cs-CZ" sz="5400" dirty="0" smtClean="0">
              <a:solidFill>
                <a:srgbClr val="002060"/>
              </a:solidFill>
            </a:endParaRPr>
          </a:p>
          <a:p>
            <a:r>
              <a:rPr lang="cs-CZ" sz="5400" dirty="0" smtClean="0">
                <a:solidFill>
                  <a:srgbClr val="002060"/>
                </a:solidFill>
              </a:rPr>
              <a:t>složenky </a:t>
            </a:r>
            <a:r>
              <a:rPr lang="cs-CZ" sz="5400" dirty="0">
                <a:solidFill>
                  <a:srgbClr val="002060"/>
                </a:solidFill>
              </a:rPr>
              <a:t>a jiné </a:t>
            </a:r>
            <a:endParaRPr lang="cs-CZ" sz="5400" dirty="0" smtClean="0">
              <a:solidFill>
                <a:srgbClr val="002060"/>
              </a:solidFill>
            </a:endParaRPr>
          </a:p>
          <a:p>
            <a:r>
              <a:rPr lang="cs-CZ" sz="5400" dirty="0" smtClean="0">
                <a:solidFill>
                  <a:srgbClr val="002060"/>
                </a:solidFill>
              </a:rPr>
              <a:t>důležité dokumenty</a:t>
            </a:r>
          </a:p>
          <a:p>
            <a:r>
              <a:rPr lang="cs-CZ" sz="6000" dirty="0" smtClean="0"/>
              <a:t>    </a:t>
            </a:r>
            <a:r>
              <a:rPr lang="cs-CZ" sz="6000" dirty="0"/>
              <a:t> </a:t>
            </a:r>
            <a:r>
              <a:rPr lang="cs-CZ" sz="6000" dirty="0" smtClean="0"/>
              <a:t>    </a:t>
            </a:r>
            <a:endParaRPr lang="cs-CZ" sz="5400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Steidlová\AppData\Local\Microsoft\Windows\Temporary Internet Files\Content.IE5\I0MNFDV6\MC9002338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357" y="2564904"/>
            <a:ext cx="3528392" cy="2253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37933" y="6273225"/>
            <a:ext cx="102112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  BEZPEČNOSTNÍCH  DŮVODŮ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 rot="19707394">
            <a:off x="1558120" y="4392716"/>
            <a:ext cx="493276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solidFill>
                  <a:srgbClr val="FFC000"/>
                </a:solidFill>
              </a:rPr>
              <a:t>VÍŠ PROČ? 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41910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FF00"/>
                </a:solidFill>
              </a:rPr>
              <a:t>DOPLŇ TEČKY  TAM, KAM PATŘÍ 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Narodil jsem se  9 ledna 1995.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Gól padl  v 16 minutě a zápas skončil v 15 hodin.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Část od 3 odstavce do odstavce 7 je možno vynechat.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Chodím do 9 třídy.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Na straně 10 je doplňovací cvičení.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Doplňovací cvičení je na 10 straně.</a:t>
            </a:r>
          </a:p>
          <a:p>
            <a:r>
              <a:rPr lang="cs-CZ" sz="3200" dirty="0" smtClean="0">
                <a:solidFill>
                  <a:srgbClr val="002060"/>
                </a:solidFill>
              </a:rPr>
              <a:t>Tento obraz je ze 17 století.</a:t>
            </a:r>
          </a:p>
        </p:txBody>
      </p:sp>
    </p:spTree>
    <p:extLst>
      <p:ext uri="{BB962C8B-B14F-4D97-AF65-F5344CB8AC3E}">
        <p14:creationId xmlns:p14="http://schemas.microsoft.com/office/powerpoint/2010/main" val="173471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FF00"/>
                </a:solidFill>
              </a:rPr>
              <a:t>ŘEŠENÍ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709160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Narodil jsem se  9</a:t>
            </a:r>
            <a:r>
              <a:rPr lang="cs-CZ" sz="4000" dirty="0" smtClean="0">
                <a:solidFill>
                  <a:srgbClr val="FFFF00"/>
                </a:solidFill>
              </a:rPr>
              <a:t>.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ledna 1995.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Gól padl  v 16</a:t>
            </a:r>
            <a:r>
              <a:rPr lang="cs-CZ" sz="4000" dirty="0" smtClean="0">
                <a:solidFill>
                  <a:srgbClr val="FFFF00"/>
                </a:solidFill>
              </a:rPr>
              <a:t>.</a:t>
            </a:r>
            <a:r>
              <a:rPr lang="cs-CZ" dirty="0" smtClean="0">
                <a:solidFill>
                  <a:srgbClr val="002060"/>
                </a:solidFill>
              </a:rPr>
              <a:t> minutě a zápas skončil v 15 hodin.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Část od 3</a:t>
            </a:r>
            <a:r>
              <a:rPr lang="cs-CZ" sz="4000" dirty="0" smtClean="0">
                <a:solidFill>
                  <a:srgbClr val="FFFF00"/>
                </a:solidFill>
              </a:rPr>
              <a:t>.</a:t>
            </a:r>
            <a:r>
              <a:rPr lang="cs-CZ" dirty="0" smtClean="0">
                <a:solidFill>
                  <a:srgbClr val="002060"/>
                </a:solidFill>
              </a:rPr>
              <a:t> odstavce do odstavce 7 je možno vynechat.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Chodím do 9</a:t>
            </a:r>
            <a:r>
              <a:rPr lang="cs-CZ" sz="4000" dirty="0" smtClean="0">
                <a:solidFill>
                  <a:srgbClr val="FFFF00"/>
                </a:solidFill>
              </a:rPr>
              <a:t>.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třídy.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Na straně  10 je doplňovací cvičení.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Doplňovací cvičení je na 10</a:t>
            </a:r>
            <a:r>
              <a:rPr lang="cs-CZ" sz="4000" dirty="0" smtClean="0">
                <a:solidFill>
                  <a:srgbClr val="FFFF00"/>
                </a:solidFill>
              </a:rPr>
              <a:t>.</a:t>
            </a:r>
            <a:r>
              <a:rPr lang="cs-CZ" dirty="0" smtClean="0">
                <a:solidFill>
                  <a:srgbClr val="002060"/>
                </a:solidFill>
              </a:rPr>
              <a:t> straně.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Tento obraz je ze 17</a:t>
            </a:r>
            <a:r>
              <a:rPr lang="cs-CZ" sz="4000" dirty="0" smtClean="0">
                <a:solidFill>
                  <a:srgbClr val="FFFF00"/>
                </a:solidFill>
              </a:rPr>
              <a:t>.</a:t>
            </a:r>
            <a:r>
              <a:rPr lang="cs-CZ" dirty="0" smtClean="0">
                <a:solidFill>
                  <a:srgbClr val="002060"/>
                </a:solidFill>
              </a:rPr>
              <a:t> století.</a:t>
            </a:r>
          </a:p>
        </p:txBody>
      </p:sp>
    </p:spTree>
    <p:extLst>
      <p:ext uri="{BB962C8B-B14F-4D97-AF65-F5344CB8AC3E}">
        <p14:creationId xmlns:p14="http://schemas.microsoft.com/office/powerpoint/2010/main" val="2439674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FF00"/>
                </a:solidFill>
              </a:rPr>
              <a:t>JAKÝ VÝZNAMOVÝ ROZDÍL JE MEZI VĚTAMI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 Vypracujte 2 cvičení na této straně.</a:t>
            </a:r>
          </a:p>
          <a:p>
            <a:endParaRPr lang="cs-CZ" sz="5400" dirty="0"/>
          </a:p>
          <a:p>
            <a:r>
              <a:rPr lang="cs-CZ" sz="5400" dirty="0" smtClean="0"/>
              <a:t> Vypracujte 2. cvičení na této straně. 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83197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FFFF00"/>
                </a:solidFill>
              </a:rPr>
              <a:t>ŘEŠENÍ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 </a:t>
            </a:r>
            <a:r>
              <a:rPr lang="cs-CZ" sz="3200" u="sng" dirty="0" smtClean="0"/>
              <a:t>Vypracujte 2 cvičení na této straně.</a:t>
            </a:r>
          </a:p>
          <a:p>
            <a:pPr marL="137160" indent="0">
              <a:buNone/>
            </a:pPr>
            <a:r>
              <a:rPr lang="cs-CZ" sz="5400" dirty="0" smtClean="0"/>
              <a:t>= vypracujte dvě cvičení</a:t>
            </a:r>
            <a:endParaRPr lang="cs-CZ" sz="5400" dirty="0"/>
          </a:p>
          <a:p>
            <a:r>
              <a:rPr lang="cs-CZ" sz="5400" dirty="0" smtClean="0"/>
              <a:t> </a:t>
            </a:r>
            <a:r>
              <a:rPr lang="cs-CZ" sz="3200" u="sng" dirty="0" smtClean="0"/>
              <a:t>Vypracujte 2. cvičení na této straně. </a:t>
            </a:r>
          </a:p>
          <a:p>
            <a:pPr marL="137160" indent="0">
              <a:buNone/>
            </a:pPr>
            <a:r>
              <a:rPr lang="cs-CZ" sz="3200" dirty="0" smtClean="0"/>
              <a:t>= </a:t>
            </a:r>
            <a:r>
              <a:rPr lang="cs-CZ" sz="5400" dirty="0" smtClean="0"/>
              <a:t>vypracujte druhé cvičení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449169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FF00"/>
                </a:solidFill>
              </a:rPr>
              <a:t>Použij tyto výrazy ve větách, aby byl patrný jejich významový rozdíl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772816"/>
            <a:ext cx="4532312" cy="4785395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4400" u="sng" dirty="0" smtClean="0">
                <a:solidFill>
                  <a:srgbClr val="002060"/>
                </a:solidFill>
              </a:rPr>
              <a:t>čtyři hodiny</a:t>
            </a:r>
          </a:p>
          <a:p>
            <a:endParaRPr lang="cs-CZ" sz="4000" dirty="0" smtClean="0">
              <a:solidFill>
                <a:srgbClr val="002060"/>
              </a:solidFill>
            </a:endParaRPr>
          </a:p>
          <a:p>
            <a:endParaRPr lang="cs-CZ" sz="4000" dirty="0" smtClean="0">
              <a:solidFill>
                <a:srgbClr val="002060"/>
              </a:solidFill>
            </a:endParaRPr>
          </a:p>
          <a:p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28800"/>
            <a:ext cx="4968552" cy="4495993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6000" u="sng" dirty="0" smtClean="0">
                <a:solidFill>
                  <a:srgbClr val="002060"/>
                </a:solidFill>
              </a:rPr>
              <a:t> </a:t>
            </a:r>
            <a:r>
              <a:rPr lang="cs-CZ" sz="4400" u="sng" dirty="0" smtClean="0">
                <a:solidFill>
                  <a:srgbClr val="002060"/>
                </a:solidFill>
              </a:rPr>
              <a:t>čtvery hodiny</a:t>
            </a:r>
          </a:p>
          <a:p>
            <a:endParaRPr lang="cs-CZ" sz="4000" dirty="0" smtClean="0">
              <a:solidFill>
                <a:srgbClr val="002060"/>
              </a:solidFill>
            </a:endParaRPr>
          </a:p>
          <a:p>
            <a:endParaRPr lang="cs-CZ" sz="4000" dirty="0" smtClean="0">
              <a:solidFill>
                <a:srgbClr val="002060"/>
              </a:solidFill>
            </a:endParaRPr>
          </a:p>
        </p:txBody>
      </p:sp>
      <p:pic>
        <p:nvPicPr>
          <p:cNvPr id="1033" name="Picture 9" descr="C:\Users\Steidlová\AppData\Local\Microsoft\Windows\Temporary Internet Files\Content.IE5\MWC4CGKO\MC9002504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43644"/>
            <a:ext cx="917287" cy="1829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teidlová\AppData\Local\Microsoft\Windows\Temporary Internet Files\Content.IE5\I0MNFDV6\MC90044146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225" y="2863790"/>
            <a:ext cx="345638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Steidlová\AppData\Local\Microsoft\Windows\Temporary Internet Files\Content.IE5\I0MNFDV6\MC9000371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232" y="3278815"/>
            <a:ext cx="604418" cy="183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teidlová\AppData\Local\Microsoft\Windows\Temporary Internet Files\Content.IE5\FZ28GJ0J\MC9002505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017" y="4108725"/>
            <a:ext cx="1843673" cy="2016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teidlová\AppData\Local\Microsoft\Windows\Temporary Internet Files\Content.IE5\I0MNFDV6\MC9004124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121" y="4134530"/>
            <a:ext cx="1778896" cy="225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3262" y="5347996"/>
            <a:ext cx="45863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Přišli ve čtyři hodiny.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95935" y="6273225"/>
            <a:ext cx="5250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Máme doma čtvery hodiny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556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FF00"/>
                </a:solidFill>
              </a:rPr>
              <a:t>Použij tyto výrazy ve větách, aby byl patrný jejich významový rozdíl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2060848"/>
            <a:ext cx="3884240" cy="4065315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4400" u="sng" dirty="0" smtClean="0">
                <a:solidFill>
                  <a:srgbClr val="002060"/>
                </a:solidFill>
              </a:rPr>
              <a:t>tři boty</a:t>
            </a:r>
            <a:endParaRPr lang="cs-CZ" sz="4400" u="sng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988840"/>
            <a:ext cx="4355976" cy="4137323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4400" u="sng" dirty="0" smtClean="0">
                <a:solidFill>
                  <a:srgbClr val="002060"/>
                </a:solidFill>
              </a:rPr>
              <a:t>troje boty</a:t>
            </a:r>
            <a:endParaRPr lang="cs-CZ" sz="4400" u="sng" dirty="0">
              <a:solidFill>
                <a:srgbClr val="002060"/>
              </a:solidFill>
            </a:endParaRPr>
          </a:p>
        </p:txBody>
      </p:sp>
      <p:pic>
        <p:nvPicPr>
          <p:cNvPr id="1035" name="Picture 11" descr="C:\Users\Steidlová\AppData\Local\Microsoft\Windows\Temporary Internet Files\Content.IE5\4U95V8UI\MC9004400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239" y="3573016"/>
            <a:ext cx="1271170" cy="1156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teidlová\AppData\Local\Microsoft\Windows\Temporary Internet Files\Content.IE5\FZ28GJ0J\MC9003101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196603"/>
            <a:ext cx="1787652" cy="1474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Steidlová\AppData\Local\Microsoft\Windows\Temporary Internet Files\Content.IE5\MWC4CGKO\MC9003347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89847"/>
            <a:ext cx="1697410" cy="1241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Steidlová\AppData\Local\Microsoft\Windows\Temporary Internet Files\Content.IE5\I0MNFDV6\MC9003548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55771"/>
            <a:ext cx="1559966" cy="1775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Steidlová\AppData\Local\Microsoft\Windows\Temporary Internet Files\Content.IE5\4U95V8UI\MC9004400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824" y="3164660"/>
            <a:ext cx="1073034" cy="986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Steidlová\AppData\Local\Microsoft\Windows\Temporary Internet Files\Content.IE5\MWC4CGKO\MC9004400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39999"/>
            <a:ext cx="1275608" cy="903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5301208"/>
            <a:ext cx="47632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V šatně zůstaly tři boty.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43869" y="6093296"/>
            <a:ext cx="5920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Na tábor jsme si vzal troje boty.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901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FF00"/>
                </a:solidFill>
              </a:rPr>
              <a:t>ROZLUŠTI TAKTO NAPSANÉ ČÍSLO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1237" y="1628800"/>
            <a:ext cx="8579296" cy="4709160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6600" dirty="0" smtClean="0">
                <a:solidFill>
                  <a:srgbClr val="002060"/>
                </a:solidFill>
              </a:rPr>
              <a:t>      MDCCCXXII </a:t>
            </a:r>
          </a:p>
          <a:p>
            <a:pPr marL="137160" indent="0">
              <a:buNone/>
            </a:pPr>
            <a:r>
              <a:rPr lang="cs-CZ" sz="6600" dirty="0" smtClean="0">
                <a:solidFill>
                  <a:srgbClr val="002060"/>
                </a:solidFill>
              </a:rPr>
              <a:t>                        </a:t>
            </a:r>
            <a:endParaRPr lang="cs-CZ" sz="6600" dirty="0" smtClean="0">
              <a:solidFill>
                <a:srgbClr val="00206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91680" y="1556792"/>
            <a:ext cx="5256584" cy="1152128"/>
          </a:xfrm>
          <a:prstGeom prst="rect">
            <a:avLst/>
          </a:prstGeom>
          <a:noFill/>
          <a:ln w="4762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3" descr="C:\Users\Steidlová\AppData\Local\Microsoft\Windows\Temporary Internet Files\Content.IE5\MUYZAM3Q\MC90043469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47063"/>
            <a:ext cx="1914525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878525" y="2564904"/>
            <a:ext cx="1733167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hlinkClick r:id="rId4" action="ppaction://hlinksldjump"/>
              </a:rPr>
              <a:t>ŘEŠENÍ</a:t>
            </a:r>
            <a:endParaRPr lang="cs-CZ" sz="3200" b="1" cap="none" spc="0" dirty="0">
              <a:ln w="50800"/>
              <a:solidFill>
                <a:schemeClr val="bg2"/>
              </a:solidFill>
              <a:effectLst/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2843808" y="3592709"/>
            <a:ext cx="5646712" cy="2408281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880110" indent="-742950">
              <a:buFont typeface="+mj-lt"/>
              <a:buAutoNum type="arabicParenR"/>
            </a:pPr>
            <a:r>
              <a:rPr lang="cs-CZ" sz="3200" u="sng" dirty="0">
                <a:solidFill>
                  <a:srgbClr val="FFFF00"/>
                </a:solidFill>
                <a:hlinkClick r:id="rId5" action="ppaction://hlinksldjump"/>
              </a:rPr>
              <a:t>Co je to za </a:t>
            </a:r>
            <a:r>
              <a:rPr lang="cs-CZ" sz="3200" u="sng" dirty="0" smtClean="0">
                <a:solidFill>
                  <a:srgbClr val="FFFF00"/>
                </a:solidFill>
                <a:hlinkClick r:id="rId5" action="ppaction://hlinksldjump"/>
              </a:rPr>
              <a:t>číslice?</a:t>
            </a:r>
            <a:endParaRPr lang="cs-CZ" sz="3200" u="sng" dirty="0">
              <a:solidFill>
                <a:srgbClr val="FFFF00"/>
              </a:solidFill>
              <a:hlinkClick r:id="rId5" action="ppaction://hlinksldjump"/>
            </a:endParaRPr>
          </a:p>
          <a:p>
            <a:pPr marL="880110" indent="-742950">
              <a:buFont typeface="+mj-lt"/>
              <a:buAutoNum type="arabicParenR"/>
            </a:pPr>
            <a:r>
              <a:rPr lang="cs-CZ" sz="3200" u="sng" dirty="0">
                <a:solidFill>
                  <a:srgbClr val="FFFF00"/>
                </a:solidFill>
                <a:hlinkClick r:id="rId5" action="ppaction://hlinksldjump"/>
              </a:rPr>
              <a:t>Kdo tato čísla používal? </a:t>
            </a:r>
          </a:p>
          <a:p>
            <a:pPr marL="880110" indent="-742950">
              <a:buFont typeface="+mj-lt"/>
              <a:buAutoNum type="arabicParenR"/>
            </a:pPr>
            <a:r>
              <a:rPr lang="cs-CZ" sz="3200" u="sng" dirty="0">
                <a:solidFill>
                  <a:srgbClr val="FFFF00"/>
                </a:solidFill>
                <a:hlinkClick r:id="rId5" action="ppaction://hlinksldjump"/>
              </a:rPr>
              <a:t>Kde se tato čísla používají ještě dnes?</a:t>
            </a:r>
            <a:endParaRPr lang="cs-CZ" sz="3200" u="sng" dirty="0">
              <a:solidFill>
                <a:srgbClr val="FFFF00"/>
              </a:solidFill>
            </a:endParaRPr>
          </a:p>
        </p:txBody>
      </p:sp>
      <p:sp>
        <p:nvSpPr>
          <p:cNvPr id="9" name="Obdélník 8">
            <a:hlinkClick r:id="rId5" action="ppaction://hlinksldjump"/>
          </p:cNvPr>
          <p:cNvSpPr/>
          <p:nvPr/>
        </p:nvSpPr>
        <p:spPr>
          <a:xfrm>
            <a:off x="7327240" y="5986035"/>
            <a:ext cx="1733167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hlinkClick r:id="rId5" action="ppaction://hlinksldjump"/>
              </a:rPr>
              <a:t>ŘEŠENÍ</a:t>
            </a:r>
            <a:endParaRPr lang="cs-CZ" sz="3200" b="1" cap="none" spc="0" dirty="0">
              <a:ln w="50800"/>
              <a:solidFill>
                <a:schemeClr val="bg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758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47692" y="168099"/>
            <a:ext cx="3983276" cy="5760640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b="1" u="sng" dirty="0">
                <a:solidFill>
                  <a:srgbClr val="00B0F0"/>
                </a:solidFill>
              </a:rPr>
              <a:t>NÁPOVĚDA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>
                <a:solidFill>
                  <a:srgbClr val="00B0F0"/>
                </a:solidFill>
              </a:rPr>
              <a:t>I = 1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>
                <a:solidFill>
                  <a:srgbClr val="00B0F0"/>
                </a:solidFill>
              </a:rPr>
              <a:t>V = 5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>
                <a:solidFill>
                  <a:srgbClr val="00B0F0"/>
                </a:solidFill>
              </a:rPr>
              <a:t>X = 10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>
                <a:solidFill>
                  <a:srgbClr val="00B0F0"/>
                </a:solidFill>
              </a:rPr>
              <a:t>L = 50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>
                <a:solidFill>
                  <a:srgbClr val="00B0F0"/>
                </a:solidFill>
              </a:rPr>
              <a:t>C = 100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>
                <a:solidFill>
                  <a:srgbClr val="00B0F0"/>
                </a:solidFill>
              </a:rPr>
              <a:t>D = 500 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>
                <a:solidFill>
                  <a:srgbClr val="00B0F0"/>
                </a:solidFill>
              </a:rPr>
              <a:t>M = 1000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91430" y="188640"/>
            <a:ext cx="4464496" cy="6494085"/>
          </a:xfrm>
          <a:prstGeom prst="rect">
            <a:avLst/>
          </a:prstGeom>
          <a:scene3d>
            <a:camera prst="isometricOffAxis2Left"/>
            <a:lightRig rig="threePt" dir="t"/>
          </a:scene3d>
          <a:sp3d>
            <a:bevelT w="139700" prst="cross"/>
          </a:sp3d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u="sng" dirty="0">
                <a:solidFill>
                  <a:schemeClr val="bg1"/>
                </a:solidFill>
              </a:rPr>
              <a:t>Pro snazší zapamatování se dají používat pomůcky- </a:t>
            </a:r>
          </a:p>
          <a:p>
            <a:pPr algn="ctr"/>
            <a:r>
              <a:rPr lang="cs-CZ" sz="3200" dirty="0"/>
              <a:t> </a:t>
            </a:r>
          </a:p>
          <a:p>
            <a:r>
              <a:rPr lang="cs-CZ" sz="3200" b="1" dirty="0">
                <a:solidFill>
                  <a:srgbClr val="FFFF00"/>
                </a:solidFill>
              </a:rPr>
              <a:t>- I</a:t>
            </a:r>
            <a:r>
              <a:rPr lang="cs-CZ" sz="3200" dirty="0"/>
              <a:t>van </a:t>
            </a:r>
            <a:r>
              <a:rPr lang="cs-CZ" sz="3200" b="1" dirty="0">
                <a:solidFill>
                  <a:srgbClr val="FFFF00"/>
                </a:solidFill>
              </a:rPr>
              <a:t>V</a:t>
            </a:r>
            <a:r>
              <a:rPr lang="cs-CZ" sz="3200" dirty="0"/>
              <a:t>edl </a:t>
            </a:r>
            <a:r>
              <a:rPr lang="cs-CZ" sz="3200" b="1" dirty="0">
                <a:solidFill>
                  <a:srgbClr val="FFFF00"/>
                </a:solidFill>
              </a:rPr>
              <a:t>X</a:t>
            </a:r>
            <a:r>
              <a:rPr lang="cs-CZ" sz="3200" dirty="0"/>
              <a:t>énii </a:t>
            </a:r>
            <a:r>
              <a:rPr lang="cs-CZ" sz="3200" b="1" dirty="0">
                <a:solidFill>
                  <a:srgbClr val="FFFF00"/>
                </a:solidFill>
              </a:rPr>
              <a:t>L</a:t>
            </a:r>
            <a:r>
              <a:rPr lang="cs-CZ" sz="3200" dirty="0"/>
              <a:t>esní </a:t>
            </a:r>
            <a:r>
              <a:rPr lang="cs-CZ" sz="3200" b="1" dirty="0">
                <a:solidFill>
                  <a:srgbClr val="FFFF00"/>
                </a:solidFill>
              </a:rPr>
              <a:t>C</a:t>
            </a:r>
            <a:r>
              <a:rPr lang="cs-CZ" sz="3200" dirty="0"/>
              <a:t>estou</a:t>
            </a:r>
            <a:r>
              <a:rPr lang="cs-CZ" sz="3200" dirty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D</a:t>
            </a:r>
            <a:r>
              <a:rPr lang="cs-CZ" sz="3200" dirty="0"/>
              <a:t>o </a:t>
            </a:r>
            <a:r>
              <a:rPr lang="cs-CZ" sz="3200" b="1" dirty="0">
                <a:solidFill>
                  <a:srgbClr val="FFFF00"/>
                </a:solidFill>
              </a:rPr>
              <a:t>M</a:t>
            </a:r>
            <a:r>
              <a:rPr lang="cs-CZ" sz="3200" dirty="0"/>
              <a:t>ěsta</a:t>
            </a:r>
          </a:p>
          <a:p>
            <a:endParaRPr lang="cs-CZ" sz="3200" dirty="0"/>
          </a:p>
          <a:p>
            <a:r>
              <a:rPr lang="cs-CZ" sz="3200" dirty="0"/>
              <a:t>- </a:t>
            </a:r>
            <a:r>
              <a:rPr lang="cs-CZ" sz="3200" b="1" dirty="0">
                <a:solidFill>
                  <a:srgbClr val="FFFF00"/>
                </a:solidFill>
              </a:rPr>
              <a:t>I</a:t>
            </a:r>
            <a:r>
              <a:rPr lang="cs-CZ" sz="3200" dirty="0"/>
              <a:t>van, </a:t>
            </a:r>
            <a:r>
              <a:rPr lang="cs-CZ" sz="3200" b="1" dirty="0">
                <a:solidFill>
                  <a:srgbClr val="FFFF00"/>
                </a:solidFill>
              </a:rPr>
              <a:t>V</a:t>
            </a:r>
            <a:r>
              <a:rPr lang="cs-CZ" sz="3200" dirty="0"/>
              <a:t>ašek, </a:t>
            </a:r>
            <a:r>
              <a:rPr lang="cs-CZ" sz="3200" b="1" dirty="0">
                <a:solidFill>
                  <a:srgbClr val="FFFF00"/>
                </a:solidFill>
              </a:rPr>
              <a:t>X</a:t>
            </a:r>
            <a:r>
              <a:rPr lang="cs-CZ" sz="3200" dirty="0"/>
              <a:t>énie </a:t>
            </a:r>
            <a:r>
              <a:rPr lang="cs-CZ" sz="3200" b="1" dirty="0">
                <a:solidFill>
                  <a:srgbClr val="FFFF00"/>
                </a:solidFill>
              </a:rPr>
              <a:t>L</a:t>
            </a:r>
            <a:r>
              <a:rPr lang="cs-CZ" sz="3200" dirty="0"/>
              <a:t>ijí </a:t>
            </a:r>
            <a:r>
              <a:rPr lang="cs-CZ" sz="3200" b="1" dirty="0">
                <a:solidFill>
                  <a:srgbClr val="FFFF00"/>
                </a:solidFill>
              </a:rPr>
              <a:t>C</a:t>
            </a:r>
            <a:r>
              <a:rPr lang="cs-CZ" sz="3200" dirty="0"/>
              <a:t>ín </a:t>
            </a:r>
            <a:r>
              <a:rPr lang="cs-CZ" sz="3200" b="1" dirty="0">
                <a:solidFill>
                  <a:srgbClr val="FFFF00"/>
                </a:solidFill>
              </a:rPr>
              <a:t>D</a:t>
            </a:r>
            <a:r>
              <a:rPr lang="cs-CZ" sz="3200" dirty="0"/>
              <a:t>o</a:t>
            </a:r>
            <a:r>
              <a:rPr lang="cs-CZ" sz="3200" dirty="0">
                <a:solidFill>
                  <a:srgbClr val="FFFF00"/>
                </a:solidFill>
              </a:rPr>
              <a:t> </a:t>
            </a:r>
            <a:r>
              <a:rPr lang="cs-CZ" sz="3200" b="1" dirty="0">
                <a:solidFill>
                  <a:srgbClr val="FFFF00"/>
                </a:solidFill>
              </a:rPr>
              <a:t>M</a:t>
            </a:r>
            <a:r>
              <a:rPr lang="cs-CZ" sz="3200" dirty="0"/>
              <a:t>umie</a:t>
            </a:r>
          </a:p>
          <a:p>
            <a:endParaRPr lang="cs-CZ" sz="3200" dirty="0"/>
          </a:p>
          <a:p>
            <a:r>
              <a:rPr lang="cs-CZ" sz="3200" dirty="0"/>
              <a:t> /první písmena určují jak jdou římské číslice po sobě/</a:t>
            </a:r>
          </a:p>
        </p:txBody>
      </p:sp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2339331" y="6009928"/>
            <a:ext cx="1872629" cy="769441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  <a:hlinkClick r:id="rId2" action="ppaction://hlinksldjump"/>
              </a:rPr>
              <a:t>zpět</a:t>
            </a:r>
            <a:endParaRPr lang="cs-CZ" sz="4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6648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FF00"/>
                </a:solidFill>
              </a:rPr>
              <a:t>ŘEŠENÍ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268760"/>
            <a:ext cx="8507288" cy="5040600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I = 1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V = 5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X = 10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L = 50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C = 100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D = 500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M = 1000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3" y="1124744"/>
            <a:ext cx="2304255" cy="3960440"/>
          </a:xfrm>
          <a:prstGeom prst="rect">
            <a:avLst/>
          </a:prstGeom>
          <a:noFill/>
          <a:ln w="4762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F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491880" y="1767006"/>
            <a:ext cx="4889480" cy="286232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MDCCCXXII</a:t>
            </a:r>
          </a:p>
          <a:p>
            <a:r>
              <a:rPr lang="cs-CZ" sz="6000" b="1" dirty="0">
                <a:solidFill>
                  <a:srgbClr val="002060"/>
                </a:solidFill>
              </a:rPr>
              <a:t>= 1822</a:t>
            </a:r>
          </a:p>
          <a:p>
            <a:endParaRPr lang="cs-CZ" sz="6000" dirty="0"/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3851920" y="5085184"/>
            <a:ext cx="1872629" cy="769441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  <a:hlinkClick r:id="rId2" action="ppaction://hlinksldjump"/>
              </a:rPr>
              <a:t>zpět</a:t>
            </a:r>
            <a:endParaRPr lang="cs-CZ" sz="4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2298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K OTÁZKÁM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1. 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ŘÍMSKÉ ČÍSLICE</a:t>
            </a:r>
          </a:p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2. ČÍSLA POUŽÍVALI STAŘÍ ŘÍMANÉ</a:t>
            </a:r>
          </a:p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3. POUŽÍVAJÍ SE  I  DNES  NAPŘ. PŘI OZNAČOVÁNÍ </a:t>
            </a:r>
          </a:p>
          <a:p>
            <a:pPr marL="651510" indent="-514350">
              <a:buFont typeface="+mj-lt"/>
              <a:buAutoNum type="alphaLcParenR"/>
            </a:pP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dílů </a:t>
            </a:r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čí 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sérií </a:t>
            </a:r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knih či filmů </a:t>
            </a:r>
          </a:p>
          <a:p>
            <a:pPr marL="651510" indent="-514350">
              <a:buFont typeface="+mj-lt"/>
              <a:buAutoNum type="alphaLcParenR"/>
            </a:pP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ročníků </a:t>
            </a:r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časopisů či novin </a:t>
            </a:r>
          </a:p>
          <a:p>
            <a:pPr marL="651510" indent="-514350">
              <a:buFont typeface="+mj-lt"/>
              <a:buAutoNum type="alphaLcParenR"/>
            </a:pP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kapitol </a:t>
            </a:r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v knihách či článcích </a:t>
            </a:r>
          </a:p>
          <a:p>
            <a:pPr marL="651510" indent="-514350">
              <a:buFont typeface="+mj-lt"/>
              <a:buAutoNum type="alphaLcParenR"/>
            </a:pP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opakovaných společenských, sportovních akcích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651510" indent="-514350">
              <a:buFont typeface="+mj-lt"/>
              <a:buAutoNum type="alphaLcParenR"/>
            </a:pP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pořadí  </a:t>
            </a:r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panovníků (např. Karel IV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.)</a:t>
            </a:r>
          </a:p>
          <a:p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020272" y="5860661"/>
            <a:ext cx="1872629" cy="769441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  <a:hlinkClick r:id="rId2" action="ppaction://hlinksldjump"/>
              </a:rPr>
              <a:t>zpět</a:t>
            </a:r>
            <a:endParaRPr lang="cs-CZ" sz="4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7344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1143000"/>
          </a:xfrm>
        </p:spPr>
        <p:txBody>
          <a:bodyPr/>
          <a:lstStyle/>
          <a:p>
            <a:r>
              <a:rPr lang="cs-CZ" dirty="0"/>
              <a:t>ZDROJE A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136904" cy="398780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STÝBLÍK</a:t>
            </a:r>
            <a:r>
              <a:rPr lang="cs-CZ" dirty="0"/>
              <a:t>, Vlastimil a kol. </a:t>
            </a:r>
            <a:r>
              <a:rPr lang="cs-CZ" i="1" dirty="0"/>
              <a:t>Český jazyk pro 7.ročník základní školy</a:t>
            </a:r>
            <a:r>
              <a:rPr lang="cs-CZ" dirty="0"/>
              <a:t>. Praha: SPN - pedagogické nakladatelství, 1997, ISBN 80-85937-70-0.</a:t>
            </a:r>
          </a:p>
          <a:p>
            <a:r>
              <a:rPr lang="cs-CZ" dirty="0"/>
              <a:t>STÝBLÍK, Vlastimil a kol. </a:t>
            </a:r>
            <a:r>
              <a:rPr lang="cs-CZ" i="1" dirty="0"/>
              <a:t>Český jazyk pro 9.ročník základní školy</a:t>
            </a:r>
            <a:r>
              <a:rPr lang="cs-CZ" dirty="0"/>
              <a:t>. Praha: SPN - pedagogické nakladatelství, 1998, ISBN 80-85937-87-5</a:t>
            </a:r>
            <a:r>
              <a:rPr lang="cs-CZ" dirty="0" smtClean="0"/>
              <a:t>.</a:t>
            </a:r>
          </a:p>
          <a:p>
            <a:r>
              <a:rPr lang="cs-CZ" dirty="0"/>
              <a:t>Ilustrace</a:t>
            </a:r>
            <a:r>
              <a:rPr lang="cs-CZ" dirty="0" smtClean="0"/>
              <a:t>: </a:t>
            </a:r>
            <a:r>
              <a:rPr lang="cs-CZ" dirty="0" smtClean="0">
                <a:hlinkClick r:id="rId2"/>
              </a:rPr>
              <a:t>-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1345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</TotalTime>
  <Words>661</Words>
  <Application>Microsoft Office PowerPoint</Application>
  <PresentationFormat>Předvádění na obrazovce (4:3)</PresentationFormat>
  <Paragraphs>120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Vrchol</vt:lpstr>
      <vt:lpstr>Prezentace aplikace PowerPoint</vt:lpstr>
      <vt:lpstr>Anotace</vt:lpstr>
      <vt:lpstr>PSANÍ ČÍSLOVEK</vt:lpstr>
      <vt:lpstr>NAPIŠ SPRÁVNĚ SLOVY</vt:lpstr>
      <vt:lpstr>Prezentace aplikace PowerPoint</vt:lpstr>
      <vt:lpstr>DOPLŇ TEČKY  TAM, KAM PATŘÍ </vt:lpstr>
      <vt:lpstr>ŘEŠENÍ</vt:lpstr>
      <vt:lpstr>JAKÝ VÝZNAMOVÝ ROZDÍL JE MEZI VĚTAMI</vt:lpstr>
      <vt:lpstr>ŘEŠENÍ</vt:lpstr>
      <vt:lpstr>Použij tyto výrazy ve větách, aby byl patrný jejich významový rozdíl</vt:lpstr>
      <vt:lpstr>Použij tyto výrazy ve větách, aby byl patrný jejich významový rozdíl</vt:lpstr>
      <vt:lpstr>ROZLUŠTI TAKTO NAPSANÉ ČÍSLO</vt:lpstr>
      <vt:lpstr>Prezentace aplikace PowerPoint</vt:lpstr>
      <vt:lpstr>ŘEŠENÍ</vt:lpstr>
      <vt:lpstr>ODPOVĚDI K OTÁZKÁM</vt:lpstr>
      <vt:lpstr>ZDROJE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PSANÍ SLOVEK</dc:title>
  <dc:creator>Steidlová</dc:creator>
  <cp:lastModifiedBy>Steidlová</cp:lastModifiedBy>
  <cp:revision>21</cp:revision>
  <dcterms:created xsi:type="dcterms:W3CDTF">2012-08-10T20:00:44Z</dcterms:created>
  <dcterms:modified xsi:type="dcterms:W3CDTF">2012-09-02T10:49:51Z</dcterms:modified>
</cp:coreProperties>
</file>