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78" r:id="rId2"/>
    <p:sldId id="279" r:id="rId3"/>
    <p:sldId id="256" r:id="rId4"/>
    <p:sldId id="268" r:id="rId5"/>
    <p:sldId id="265" r:id="rId6"/>
    <p:sldId id="266" r:id="rId7"/>
    <p:sldId id="267" r:id="rId8"/>
    <p:sldId id="272" r:id="rId9"/>
    <p:sldId id="270" r:id="rId10"/>
    <p:sldId id="274" r:id="rId11"/>
    <p:sldId id="271" r:id="rId12"/>
    <p:sldId id="276" r:id="rId13"/>
    <p:sldId id="275" r:id="rId14"/>
    <p:sldId id="277" r:id="rId15"/>
    <p:sldId id="280" r:id="rId16"/>
    <p:sldId id="260" r:id="rId17"/>
    <p:sldId id="269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Vendula </a:t>
          </a:r>
          <a:r>
            <a:rPr lang="cs-CZ" dirty="0" err="1" smtClean="0"/>
            <a:t>Steidlová</a:t>
          </a:r>
          <a:r>
            <a:rPr lang="cs-CZ" dirty="0" smtClean="0"/>
            <a:t>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VY_32_INOVACE_11_PRAVOPIS PŘEJATÝCH SLOV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PRAVOPIS PŘEJATÝCH SLOV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ČESKÝ JAZYK 8.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 custLinFactNeighborX="0" custLinFactNeighborY="0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C2CBF72-982D-4BDE-B1B9-8ECDE2D044A0}" type="presOf" srcId="{445C7998-7549-48B0-BD68-D4F0167F02E5}" destId="{BC35EE03-4121-4EF9-923D-7CB6D30D358D}" srcOrd="0" destOrd="0" presId="urn:microsoft.com/office/officeart/2005/8/layout/target3"/>
    <dgm:cxn modelId="{ADF8F26E-0D4A-4689-B593-E18A259C41DE}" type="presOf" srcId="{EBC41103-E2E5-4D48-9B4B-425520D3D098}" destId="{50C2F88D-8688-44C2-A854-691F34009D3B}" srcOrd="0" destOrd="0" presId="urn:microsoft.com/office/officeart/2005/8/layout/target3"/>
    <dgm:cxn modelId="{7E303E69-D553-407D-89BB-5787C1072214}" type="presOf" srcId="{C73C7642-F245-4585-8F88-243F9FAEF6CA}" destId="{AA41A67C-3D3F-4AE9-9E0F-5D7F7BB2E741}" srcOrd="1" destOrd="0" presId="urn:microsoft.com/office/officeart/2005/8/layout/target3"/>
    <dgm:cxn modelId="{020EC7DC-619D-42C5-86A7-5C0908E9C0EB}" type="presOf" srcId="{C73C7642-F245-4585-8F88-243F9FAEF6CA}" destId="{97289DF2-90F4-4EC2-A9FC-633B00BAB610}" srcOrd="0" destOrd="0" presId="urn:microsoft.com/office/officeart/2005/8/layout/target3"/>
    <dgm:cxn modelId="{B706D7D3-B54A-49A6-9FF7-A97550EA14C0}" type="presOf" srcId="{445C7998-7549-48B0-BD68-D4F0167F02E5}" destId="{4D19AB04-24FA-40C2-B203-52AE3D15E17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979E8D66-8AFD-48E0-A499-0706C49E9B62}" type="presOf" srcId="{39F8B381-5807-488E-AC22-73DD4140ED4A}" destId="{71045F8C-00FA-488E-A7BD-E2E6753D979D}" srcOrd="0" destOrd="0" presId="urn:microsoft.com/office/officeart/2005/8/layout/target3"/>
    <dgm:cxn modelId="{506B5D1B-E2B0-412B-81C1-D0E5D397B8EB}" type="presOf" srcId="{EBC41103-E2E5-4D48-9B4B-425520D3D098}" destId="{F969C235-9271-4D34-B740-D627A121CAD0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466BAE0F-EF25-4693-B3C9-D42CAEC4527A}" type="presOf" srcId="{DAEA276B-ECF9-46F6-A7D3-4693B2D32BC4}" destId="{CDED6FE3-AD8F-4ACC-B6B8-710EDDD97598}" srcOrd="0" destOrd="0" presId="urn:microsoft.com/office/officeart/2005/8/layout/target3"/>
    <dgm:cxn modelId="{60101F55-B6D3-4D12-983A-2182ACACC506}" type="presOf" srcId="{FBBFC3EA-9D9D-4F3A-BEA6-9C2C0E46BF20}" destId="{643EA938-EDE0-4533-ACCC-D2BD6F3A527C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6B18E0A-9565-4802-8611-960F871A173E}" type="presOf" srcId="{019433A1-1324-4DE1-9E6F-32B851095F74}" destId="{A3817367-F2BC-482F-8832-FA00B51DCCF3}" srcOrd="0" destOrd="0" presId="urn:microsoft.com/office/officeart/2005/8/layout/target3"/>
    <dgm:cxn modelId="{B88464A2-CE37-4803-AE0D-FD35C3E12E4B}" type="presOf" srcId="{FBBFC3EA-9D9D-4F3A-BEA6-9C2C0E46BF20}" destId="{832BF48F-0145-4429-9E02-8FCA946CCE9E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D9171BDB-911C-4E59-B82B-3ADCABA02716}" type="presOf" srcId="{019433A1-1324-4DE1-9E6F-32B851095F74}" destId="{E7297F21-D4FD-4A41-AE58-814D01A6B5E7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7EFF6C56-77FD-404F-B8D0-3370D219DF26}" type="presOf" srcId="{DAEA276B-ECF9-46F6-A7D3-4693B2D32BC4}" destId="{F69A1436-182C-465B-AD7F-FE48E0C090C1}" srcOrd="1" destOrd="0" presId="urn:microsoft.com/office/officeart/2005/8/layout/target3"/>
    <dgm:cxn modelId="{8FDF115F-B640-428A-94D9-E65CE40D36A2}" type="presParOf" srcId="{71045F8C-00FA-488E-A7BD-E2E6753D979D}" destId="{3577EC6B-C980-4F34-8C69-4365E7B8FC8C}" srcOrd="0" destOrd="0" presId="urn:microsoft.com/office/officeart/2005/8/layout/target3"/>
    <dgm:cxn modelId="{F0AA672F-DC65-4CB2-934B-E8152D26CA5F}" type="presParOf" srcId="{71045F8C-00FA-488E-A7BD-E2E6753D979D}" destId="{6940EB87-DC1D-4BC3-9408-9AC2E1FFC039}" srcOrd="1" destOrd="0" presId="urn:microsoft.com/office/officeart/2005/8/layout/target3"/>
    <dgm:cxn modelId="{69D5B750-0173-441E-B88B-168C5F19B7CE}" type="presParOf" srcId="{71045F8C-00FA-488E-A7BD-E2E6753D979D}" destId="{BC35EE03-4121-4EF9-923D-7CB6D30D358D}" srcOrd="2" destOrd="0" presId="urn:microsoft.com/office/officeart/2005/8/layout/target3"/>
    <dgm:cxn modelId="{C4230E7D-4E18-42F1-90DE-F7042DA43E63}" type="presParOf" srcId="{71045F8C-00FA-488E-A7BD-E2E6753D979D}" destId="{C95EEA27-3CBF-4645-A92D-9D8AF5C1CBFC}" srcOrd="3" destOrd="0" presId="urn:microsoft.com/office/officeart/2005/8/layout/target3"/>
    <dgm:cxn modelId="{72DE5DF9-B80D-49BC-BAEC-AAD79FF50B6F}" type="presParOf" srcId="{71045F8C-00FA-488E-A7BD-E2E6753D979D}" destId="{851BB866-B6AE-4566-893F-4C635BA974FC}" srcOrd="4" destOrd="0" presId="urn:microsoft.com/office/officeart/2005/8/layout/target3"/>
    <dgm:cxn modelId="{62F9BAB5-5C51-40B0-9AB6-2A470A972F79}" type="presParOf" srcId="{71045F8C-00FA-488E-A7BD-E2E6753D979D}" destId="{643EA938-EDE0-4533-ACCC-D2BD6F3A527C}" srcOrd="5" destOrd="0" presId="urn:microsoft.com/office/officeart/2005/8/layout/target3"/>
    <dgm:cxn modelId="{04DBB490-3CF2-4EC6-BCB5-C611695BF76B}" type="presParOf" srcId="{71045F8C-00FA-488E-A7BD-E2E6753D979D}" destId="{92F31B18-D66D-4CC7-89B9-378928DE877D}" srcOrd="6" destOrd="0" presId="urn:microsoft.com/office/officeart/2005/8/layout/target3"/>
    <dgm:cxn modelId="{4E117427-BFDC-4DB0-9959-F13216DDF336}" type="presParOf" srcId="{71045F8C-00FA-488E-A7BD-E2E6753D979D}" destId="{902074E1-B931-4618-97F1-FADBE82E9C3C}" srcOrd="7" destOrd="0" presId="urn:microsoft.com/office/officeart/2005/8/layout/target3"/>
    <dgm:cxn modelId="{624F3383-8727-46F6-8782-7412F8E63E9E}" type="presParOf" srcId="{71045F8C-00FA-488E-A7BD-E2E6753D979D}" destId="{A3817367-F2BC-482F-8832-FA00B51DCCF3}" srcOrd="8" destOrd="0" presId="urn:microsoft.com/office/officeart/2005/8/layout/target3"/>
    <dgm:cxn modelId="{B126EAA3-DF98-4CFD-AD26-24B65CFEDEEF}" type="presParOf" srcId="{71045F8C-00FA-488E-A7BD-E2E6753D979D}" destId="{626ABFF6-56C8-4386-B662-68EC364EED9D}" srcOrd="9" destOrd="0" presId="urn:microsoft.com/office/officeart/2005/8/layout/target3"/>
    <dgm:cxn modelId="{48E96027-8590-4222-A636-BE7D7386722B}" type="presParOf" srcId="{71045F8C-00FA-488E-A7BD-E2E6753D979D}" destId="{6DB11F1C-D028-4800-9625-6611CA9DE6D4}" srcOrd="10" destOrd="0" presId="urn:microsoft.com/office/officeart/2005/8/layout/target3"/>
    <dgm:cxn modelId="{21524A29-3E16-4D35-9437-627612BEE354}" type="presParOf" srcId="{71045F8C-00FA-488E-A7BD-E2E6753D979D}" destId="{CDED6FE3-AD8F-4ACC-B6B8-710EDDD97598}" srcOrd="11" destOrd="0" presId="urn:microsoft.com/office/officeart/2005/8/layout/target3"/>
    <dgm:cxn modelId="{C720EDAF-A905-4DA6-9E2F-CD21D1C6EE06}" type="presParOf" srcId="{71045F8C-00FA-488E-A7BD-E2E6753D979D}" destId="{397AC6D7-84A6-4150-958F-83C92D9ACF38}" srcOrd="12" destOrd="0" presId="urn:microsoft.com/office/officeart/2005/8/layout/target3"/>
    <dgm:cxn modelId="{F8D9090D-8F5E-471F-88E0-A55F90E4A814}" type="presParOf" srcId="{71045F8C-00FA-488E-A7BD-E2E6753D979D}" destId="{D7419528-33A6-416D-9E64-B3F7915C5149}" srcOrd="13" destOrd="0" presId="urn:microsoft.com/office/officeart/2005/8/layout/target3"/>
    <dgm:cxn modelId="{A65C377A-6C52-4672-90A2-F51A1F81A4AB}" type="presParOf" srcId="{71045F8C-00FA-488E-A7BD-E2E6753D979D}" destId="{97289DF2-90F4-4EC2-A9FC-633B00BAB610}" srcOrd="14" destOrd="0" presId="urn:microsoft.com/office/officeart/2005/8/layout/target3"/>
    <dgm:cxn modelId="{BBFE4C40-FC1D-4ED0-9D29-7FCD6757BE8D}" type="presParOf" srcId="{71045F8C-00FA-488E-A7BD-E2E6753D979D}" destId="{234EBA9D-95B4-4C20-A84E-6F65F1085DC6}" srcOrd="15" destOrd="0" presId="urn:microsoft.com/office/officeart/2005/8/layout/target3"/>
    <dgm:cxn modelId="{D4AACE93-9845-46E1-ABCF-19C3C7F840BD}" type="presParOf" srcId="{71045F8C-00FA-488E-A7BD-E2E6753D979D}" destId="{12255512-213F-41DF-90A6-8B4CD74A2B52}" srcOrd="16" destOrd="0" presId="urn:microsoft.com/office/officeart/2005/8/layout/target3"/>
    <dgm:cxn modelId="{A2788D2D-41AE-41B2-962F-39520811D8C5}" type="presParOf" srcId="{71045F8C-00FA-488E-A7BD-E2E6753D979D}" destId="{50C2F88D-8688-44C2-A854-691F34009D3B}" srcOrd="17" destOrd="0" presId="urn:microsoft.com/office/officeart/2005/8/layout/target3"/>
    <dgm:cxn modelId="{2121D9FF-C0D0-4EF9-B19A-32458854FF93}" type="presParOf" srcId="{71045F8C-00FA-488E-A7BD-E2E6753D979D}" destId="{4D19AB04-24FA-40C2-B203-52AE3D15E171}" srcOrd="18" destOrd="0" presId="urn:microsoft.com/office/officeart/2005/8/layout/target3"/>
    <dgm:cxn modelId="{64407808-3F8A-4614-BBA1-0F90BD8A29E9}" type="presParOf" srcId="{71045F8C-00FA-488E-A7BD-E2E6753D979D}" destId="{832BF48F-0145-4429-9E02-8FCA946CCE9E}" srcOrd="19" destOrd="0" presId="urn:microsoft.com/office/officeart/2005/8/layout/target3"/>
    <dgm:cxn modelId="{4F5D1BD6-9D1C-4796-AEF3-E3BE48233894}" type="presParOf" srcId="{71045F8C-00FA-488E-A7BD-E2E6753D979D}" destId="{E7297F21-D4FD-4A41-AE58-814D01A6B5E7}" srcOrd="20" destOrd="0" presId="urn:microsoft.com/office/officeart/2005/8/layout/target3"/>
    <dgm:cxn modelId="{78C5ADCE-06B5-4EFC-8507-1C752AD12D25}" type="presParOf" srcId="{71045F8C-00FA-488E-A7BD-E2E6753D979D}" destId="{F69A1436-182C-465B-AD7F-FE48E0C090C1}" srcOrd="21" destOrd="0" presId="urn:microsoft.com/office/officeart/2005/8/layout/target3"/>
    <dgm:cxn modelId="{B6548784-A18B-4C82-A644-7AE847C6CFA6}" type="presParOf" srcId="{71045F8C-00FA-488E-A7BD-E2E6753D979D}" destId="{AA41A67C-3D3F-4AE9-9E0F-5D7F7BB2E741}" srcOrd="22" destOrd="0" presId="urn:microsoft.com/office/officeart/2005/8/layout/target3"/>
    <dgm:cxn modelId="{85BD48A9-672D-403E-8373-70A054E18F9F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Vendula </a:t>
          </a:r>
          <a:r>
            <a:rPr lang="cs-CZ" sz="1400" kern="1200" dirty="0" err="1" smtClean="0"/>
            <a:t>Steidlová</a:t>
          </a:r>
          <a:r>
            <a:rPr lang="cs-CZ" sz="1400" kern="1200" dirty="0" smtClean="0"/>
            <a:t>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VY_32_INOVACE_11_PRAVOPIS PŘEJATÝCH SLOV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ČESKÝ JAZYK 8.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PRAVOPIS PŘEJATÝCH SLOV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avidla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2927198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848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6456434"/>
              </p:ext>
            </p:extLst>
          </p:nvPr>
        </p:nvGraphicFramePr>
        <p:xfrm>
          <a:off x="1403648" y="1988840"/>
          <a:ext cx="7200800" cy="293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256"/>
                <a:gridCol w="489654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na inter.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Inter. tabule,  Pravidla českého pravopisu – tištěná, on-line (počítač, internet. připojení)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materiálu /Inovace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Shrnout základní poznatky o psaní cizích slov, procvičit vyhledávání v Pravidlech č. pravopisu – možno použít tištěná  i  on-line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Správné řešení  je vždy na následujícím snímku.</a:t>
                      </a:r>
                    </a:p>
                    <a:p>
                      <a:r>
                        <a:rPr lang="cs-CZ" dirty="0" smtClean="0"/>
                        <a:t>Prezentace obsahuje </a:t>
                      </a:r>
                      <a:r>
                        <a:rPr lang="cs-CZ" dirty="0" smtClean="0"/>
                        <a:t>animace</a:t>
                      </a: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131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2420888"/>
            <a:ext cx="7772400" cy="2609850"/>
          </a:xfrm>
        </p:spPr>
        <p:txBody>
          <a:bodyPr>
            <a:noAutofit/>
          </a:bodyPr>
          <a:lstStyle/>
          <a:p>
            <a:r>
              <a:rPr lang="cs-CZ" sz="8800" dirty="0" smtClean="0">
                <a:solidFill>
                  <a:srgbClr val="FFC000"/>
                </a:solidFill>
              </a:rPr>
              <a:t>PRAVOPIS PŘEJATÝCH SLOV</a:t>
            </a:r>
            <a:endParaRPr lang="cs-CZ" sz="88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674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1143000"/>
          </a:xfrm>
        </p:spPr>
        <p:txBody>
          <a:bodyPr>
            <a:noAutofit/>
          </a:bodyPr>
          <a:lstStyle/>
          <a:p>
            <a:pPr marL="685800" indent="-685800">
              <a:buFont typeface="Wingdings" pitchFamily="2" charset="2"/>
              <a:buChar char="v"/>
            </a:pPr>
            <a:r>
              <a:rPr lang="cs-CZ" sz="4400" b="1" u="sng" dirty="0" smtClean="0">
                <a:solidFill>
                  <a:srgbClr val="FF0000"/>
                </a:solidFill>
              </a:rPr>
              <a:t>PO TVRDÝCH SOUHLÁSKÁCH PÍŠEME MĚKKÉ  -I</a:t>
            </a:r>
            <a:endParaRPr lang="cs-CZ" sz="44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buNone/>
            </a:pPr>
            <a:r>
              <a:rPr lang="cs-CZ" sz="6000" dirty="0" smtClean="0">
                <a:solidFill>
                  <a:srgbClr val="FF0000"/>
                </a:solidFill>
              </a:rPr>
              <a:t>   </a:t>
            </a:r>
            <a:r>
              <a:rPr lang="cs-CZ" dirty="0" smtClean="0"/>
              <a:t>         </a:t>
            </a:r>
            <a:endParaRPr lang="cs-CZ" dirty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9233132"/>
              </p:ext>
            </p:extLst>
          </p:nvPr>
        </p:nvGraphicFramePr>
        <p:xfrm>
          <a:off x="1115616" y="2276872"/>
          <a:ext cx="7200801" cy="410030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3059973"/>
                <a:gridCol w="4140828"/>
              </a:tblGrid>
              <a:tr h="1025076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solidFill>
                            <a:srgbClr val="00B050"/>
                          </a:solidFill>
                        </a:rPr>
                        <a:t>PÍŠEME</a:t>
                      </a:r>
                      <a:endParaRPr lang="cs-CZ" sz="40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solidFill>
                            <a:srgbClr val="00B050"/>
                          </a:solidFill>
                        </a:rPr>
                        <a:t>VYSLOVUJEME</a:t>
                      </a:r>
                      <a:endParaRPr lang="cs-CZ" sz="40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1025076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turistika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[</a:t>
                      </a:r>
                      <a:r>
                        <a:rPr lang="cs-CZ" sz="4000" dirty="0" err="1" smtClean="0"/>
                        <a:t>turystyka</a:t>
                      </a:r>
                      <a:r>
                        <a:rPr lang="en-US" sz="4000" dirty="0" smtClean="0"/>
                        <a:t>]</a:t>
                      </a:r>
                      <a:r>
                        <a:rPr lang="cs-CZ" sz="4000" dirty="0" smtClean="0"/>
                        <a:t> </a:t>
                      </a:r>
                      <a:endParaRPr lang="cs-CZ" sz="4000" dirty="0"/>
                    </a:p>
                  </a:txBody>
                  <a:tcPr/>
                </a:tc>
              </a:tr>
              <a:tr h="1025076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kronika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[</a:t>
                      </a:r>
                      <a:r>
                        <a:rPr lang="cs-CZ" sz="4000" dirty="0" err="1" smtClean="0"/>
                        <a:t>kronyka</a:t>
                      </a:r>
                      <a:r>
                        <a:rPr lang="en-US" sz="4000" dirty="0" smtClean="0"/>
                        <a:t>]</a:t>
                      </a:r>
                      <a:r>
                        <a:rPr lang="cs-CZ" sz="4000" dirty="0" smtClean="0"/>
                        <a:t> </a:t>
                      </a:r>
                      <a:endParaRPr lang="cs-CZ" sz="4000" dirty="0"/>
                    </a:p>
                  </a:txBody>
                  <a:tcPr/>
                </a:tc>
              </a:tr>
              <a:tr h="1025076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diktát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[</a:t>
                      </a:r>
                      <a:r>
                        <a:rPr lang="cs-CZ" sz="4000" dirty="0" err="1" smtClean="0"/>
                        <a:t>dyktát</a:t>
                      </a:r>
                      <a:r>
                        <a:rPr lang="en-US" sz="4000" dirty="0" smtClean="0"/>
                        <a:t>]</a:t>
                      </a:r>
                      <a:r>
                        <a:rPr lang="cs-CZ" sz="4000" dirty="0" smtClean="0"/>
                        <a:t> </a:t>
                      </a:r>
                      <a:endParaRPr lang="cs-CZ" sz="4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0251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936104"/>
          </a:xfrm>
        </p:spPr>
        <p:txBody>
          <a:bodyPr>
            <a:noAutofit/>
          </a:bodyPr>
          <a:lstStyle/>
          <a:p>
            <a:pPr marL="857250" indent="-857250">
              <a:buFont typeface="Wingdings" pitchFamily="2" charset="2"/>
              <a:buChar char="v"/>
            </a:pPr>
            <a:r>
              <a:rPr lang="cs-CZ" sz="5400" u="sng" dirty="0">
                <a:solidFill>
                  <a:srgbClr val="FF0000"/>
                </a:solidFill>
              </a:rPr>
              <a:t>PO </a:t>
            </a:r>
            <a:r>
              <a:rPr lang="cs-CZ" sz="5400" u="sng" dirty="0" smtClean="0">
                <a:solidFill>
                  <a:srgbClr val="FF0000"/>
                </a:solidFill>
              </a:rPr>
              <a:t>C-  </a:t>
            </a:r>
            <a:r>
              <a:rPr lang="cs-CZ" sz="5400" u="sng" dirty="0">
                <a:solidFill>
                  <a:srgbClr val="FF0000"/>
                </a:solidFill>
              </a:rPr>
              <a:t>PÍŠEME </a:t>
            </a:r>
            <a:r>
              <a:rPr lang="cs-CZ" sz="5400" u="sng" dirty="0" smtClean="0">
                <a:solidFill>
                  <a:srgbClr val="FF0000"/>
                </a:solidFill>
              </a:rPr>
              <a:t>TVRDÉ -Y</a:t>
            </a:r>
            <a:endParaRPr lang="cs-CZ" sz="54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buNone/>
            </a:pPr>
            <a:r>
              <a:rPr lang="cs-CZ" sz="6000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         </a:t>
            </a:r>
            <a:endParaRPr lang="cs-CZ" dirty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2755317"/>
              </p:ext>
            </p:extLst>
          </p:nvPr>
        </p:nvGraphicFramePr>
        <p:xfrm>
          <a:off x="1979712" y="2060848"/>
          <a:ext cx="3275997" cy="4011332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3275997"/>
              </a:tblGrid>
              <a:tr h="936104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solidFill>
                            <a:srgbClr val="00B050"/>
                          </a:solidFill>
                        </a:rPr>
                        <a:t>PÍŠEME</a:t>
                      </a:r>
                      <a:endParaRPr lang="cs-CZ" sz="40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1025076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cyklista</a:t>
                      </a:r>
                      <a:endParaRPr lang="cs-CZ" sz="4000" dirty="0"/>
                    </a:p>
                  </a:txBody>
                  <a:tcPr/>
                </a:tc>
              </a:tr>
              <a:tr h="1025076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encyklopedie</a:t>
                      </a:r>
                      <a:endParaRPr lang="cs-CZ" sz="4000" dirty="0"/>
                    </a:p>
                  </a:txBody>
                  <a:tcPr/>
                </a:tc>
              </a:tr>
              <a:tr h="1025076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cyklus</a:t>
                      </a:r>
                      <a:endParaRPr lang="cs-CZ" sz="4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128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title"/>
          </p:nvPr>
        </p:nvSpPr>
        <p:spPr>
          <a:xfrm>
            <a:off x="395536" y="1700808"/>
            <a:ext cx="8229600" cy="1143000"/>
          </a:xfrm>
        </p:spPr>
        <p:txBody>
          <a:bodyPr>
            <a:noAutofit/>
          </a:bodyPr>
          <a:lstStyle/>
          <a:p>
            <a:pPr marL="857250" indent="-857250">
              <a:buFont typeface="Wingdings" pitchFamily="2" charset="2"/>
              <a:buChar char="v"/>
            </a:pPr>
            <a:r>
              <a:rPr lang="cs-CZ" sz="5400" b="1" u="sng" dirty="0" smtClean="0">
                <a:solidFill>
                  <a:srgbClr val="FF0000"/>
                </a:solidFill>
              </a:rPr>
              <a:t>UPROSTŘED SLOVA PÍŠEME Ú</a:t>
            </a:r>
            <a:br>
              <a:rPr lang="cs-CZ" sz="5400" b="1" u="sng" dirty="0" smtClean="0">
                <a:solidFill>
                  <a:srgbClr val="FF0000"/>
                </a:solidFill>
              </a:rPr>
            </a:br>
            <a:endParaRPr lang="cs-CZ" sz="54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buNone/>
            </a:pPr>
            <a:r>
              <a:rPr lang="cs-CZ" sz="6000" dirty="0" smtClean="0">
                <a:solidFill>
                  <a:srgbClr val="FF0000"/>
                </a:solidFill>
              </a:rPr>
              <a:t>   </a:t>
            </a:r>
            <a:r>
              <a:rPr lang="cs-CZ" dirty="0" smtClean="0"/>
              <a:t>         </a:t>
            </a:r>
            <a:endParaRPr lang="cs-CZ" dirty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8341820"/>
              </p:ext>
            </p:extLst>
          </p:nvPr>
        </p:nvGraphicFramePr>
        <p:xfrm>
          <a:off x="899592" y="2420888"/>
          <a:ext cx="7416825" cy="3360792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3275997"/>
                <a:gridCol w="4140828"/>
              </a:tblGrid>
              <a:tr h="1025076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múza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skútr</a:t>
                      </a:r>
                      <a:endParaRPr lang="cs-CZ" sz="4000" dirty="0"/>
                    </a:p>
                  </a:txBody>
                  <a:tcPr/>
                </a:tc>
              </a:tr>
              <a:tr h="1025076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túra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ocún</a:t>
                      </a:r>
                      <a:endParaRPr lang="cs-CZ" sz="4000" dirty="0"/>
                    </a:p>
                  </a:txBody>
                  <a:tcPr/>
                </a:tc>
              </a:tr>
              <a:tr h="1025076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kúra</a:t>
                      </a:r>
                    </a:p>
                    <a:p>
                      <a:pPr algn="ctr"/>
                      <a:r>
                        <a:rPr lang="cs-CZ" sz="4000" dirty="0" smtClean="0"/>
                        <a:t>(léčebná)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pedikúra</a:t>
                      </a:r>
                    </a:p>
                    <a:p>
                      <a:pPr algn="ctr"/>
                      <a:r>
                        <a:rPr lang="cs-CZ" sz="4000" dirty="0" smtClean="0"/>
                        <a:t>manikúra</a:t>
                      </a:r>
                      <a:endParaRPr lang="cs-CZ" sz="4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972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title"/>
          </p:nvPr>
        </p:nvSpPr>
        <p:spPr>
          <a:xfrm>
            <a:off x="323528" y="1700808"/>
            <a:ext cx="8229600" cy="1143000"/>
          </a:xfrm>
        </p:spPr>
        <p:txBody>
          <a:bodyPr>
            <a:noAutofit/>
          </a:bodyPr>
          <a:lstStyle/>
          <a:p>
            <a:pPr marL="857250" indent="-857250">
              <a:buFont typeface="Wingdings" pitchFamily="2" charset="2"/>
              <a:buChar char="v"/>
            </a:pPr>
            <a:r>
              <a:rPr lang="cs-CZ" sz="5400" b="1" u="sng" dirty="0" smtClean="0">
                <a:solidFill>
                  <a:srgbClr val="FF0000"/>
                </a:solidFill>
              </a:rPr>
              <a:t>MEZI 2 SAMOHLÁSKY NEVKLÁDÁME -J</a:t>
            </a:r>
            <a:br>
              <a:rPr lang="cs-CZ" sz="5400" b="1" u="sng" dirty="0" smtClean="0">
                <a:solidFill>
                  <a:srgbClr val="FF0000"/>
                </a:solidFill>
              </a:rPr>
            </a:br>
            <a:endParaRPr lang="cs-CZ" sz="54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buNone/>
            </a:pPr>
            <a:r>
              <a:rPr lang="cs-CZ" sz="6000" dirty="0" smtClean="0">
                <a:solidFill>
                  <a:srgbClr val="FF0000"/>
                </a:solidFill>
              </a:rPr>
              <a:t>   </a:t>
            </a:r>
            <a:r>
              <a:rPr lang="cs-CZ" dirty="0" smtClean="0"/>
              <a:t>         </a:t>
            </a:r>
            <a:endParaRPr lang="cs-CZ" dirty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0899325"/>
              </p:ext>
            </p:extLst>
          </p:nvPr>
        </p:nvGraphicFramePr>
        <p:xfrm>
          <a:off x="755576" y="2348879"/>
          <a:ext cx="7416825" cy="3888432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3275997"/>
                <a:gridCol w="4140828"/>
              </a:tblGrid>
              <a:tr h="881060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solidFill>
                            <a:srgbClr val="00B050"/>
                          </a:solidFill>
                        </a:rPr>
                        <a:t>PÍŠEME</a:t>
                      </a:r>
                      <a:endParaRPr lang="cs-CZ" sz="40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solidFill>
                            <a:srgbClr val="00B050"/>
                          </a:solidFill>
                        </a:rPr>
                        <a:t>VYSLOVUJEME</a:t>
                      </a:r>
                      <a:endParaRPr lang="cs-CZ" sz="40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1025076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fialka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[</a:t>
                      </a:r>
                      <a:r>
                        <a:rPr lang="cs-CZ" sz="4000" dirty="0" err="1" smtClean="0"/>
                        <a:t>fijalka</a:t>
                      </a:r>
                      <a:r>
                        <a:rPr lang="en-US" sz="4000" dirty="0" smtClean="0"/>
                        <a:t>]</a:t>
                      </a:r>
                      <a:r>
                        <a:rPr lang="cs-CZ" sz="4000" dirty="0" smtClean="0"/>
                        <a:t> </a:t>
                      </a:r>
                      <a:endParaRPr lang="cs-CZ" sz="4000" dirty="0"/>
                    </a:p>
                  </a:txBody>
                  <a:tcPr/>
                </a:tc>
              </a:tr>
              <a:tr h="1025076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encyklopedie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[</a:t>
                      </a:r>
                      <a:r>
                        <a:rPr lang="cs-CZ" sz="4000" dirty="0" err="1" smtClean="0"/>
                        <a:t>enciklopedije</a:t>
                      </a:r>
                      <a:r>
                        <a:rPr lang="en-US" sz="4000" dirty="0" smtClean="0"/>
                        <a:t>]</a:t>
                      </a:r>
                      <a:r>
                        <a:rPr lang="cs-CZ" sz="4000" dirty="0" smtClean="0"/>
                        <a:t> </a:t>
                      </a:r>
                      <a:endParaRPr lang="cs-CZ" sz="4000" dirty="0"/>
                    </a:p>
                  </a:txBody>
                  <a:tcPr/>
                </a:tc>
              </a:tr>
              <a:tr h="957220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fantazie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000" dirty="0" smtClean="0"/>
                        <a:t>[</a:t>
                      </a:r>
                      <a:r>
                        <a:rPr lang="cs-CZ" sz="4000" dirty="0" err="1" smtClean="0"/>
                        <a:t>fantazije</a:t>
                      </a:r>
                      <a:r>
                        <a:rPr lang="en-US" sz="4000" dirty="0" smtClean="0"/>
                        <a:t>]</a:t>
                      </a:r>
                      <a:r>
                        <a:rPr lang="cs-CZ" sz="4000" dirty="0" smtClean="0"/>
                        <a:t> 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5124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title"/>
          </p:nvPr>
        </p:nvSpPr>
        <p:spPr>
          <a:xfrm>
            <a:off x="107505" y="0"/>
            <a:ext cx="9060516" cy="2060848"/>
          </a:xfrm>
        </p:spPr>
        <p:txBody>
          <a:bodyPr>
            <a:noAutofit/>
          </a:bodyPr>
          <a:lstStyle/>
          <a:p>
            <a:pPr marL="857250" indent="-857250">
              <a:buFont typeface="Wingdings" pitchFamily="2" charset="2"/>
              <a:buChar char="v"/>
            </a:pPr>
            <a:r>
              <a:rPr lang="cs-CZ" sz="5400" b="1" u="sng" dirty="0" smtClean="0">
                <a:solidFill>
                  <a:srgbClr val="FF0000"/>
                </a:solidFill>
              </a:rPr>
              <a:t>PÍŠEME PŘÍPONU</a:t>
            </a:r>
            <a:br>
              <a:rPr lang="cs-CZ" sz="5400" b="1" u="sng" dirty="0" smtClean="0">
                <a:solidFill>
                  <a:srgbClr val="FF0000"/>
                </a:solidFill>
              </a:rPr>
            </a:br>
            <a:r>
              <a:rPr lang="cs-CZ" sz="5400" b="1" u="sng" dirty="0" smtClean="0">
                <a:solidFill>
                  <a:srgbClr val="FF0000"/>
                </a:solidFill>
              </a:rPr>
              <a:t> -ISMUS/-IZMUS</a:t>
            </a:r>
            <a:endParaRPr lang="cs-CZ" sz="54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052736"/>
            <a:ext cx="8229600" cy="4525963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cs-CZ" sz="6000" dirty="0" smtClean="0">
                <a:solidFill>
                  <a:srgbClr val="FF0000"/>
                </a:solidFill>
              </a:rPr>
              <a:t>   </a:t>
            </a:r>
            <a:r>
              <a:rPr lang="cs-CZ" dirty="0" smtClean="0"/>
              <a:t>         </a:t>
            </a:r>
            <a:endParaRPr lang="cs-CZ" dirty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6812585"/>
              </p:ext>
            </p:extLst>
          </p:nvPr>
        </p:nvGraphicFramePr>
        <p:xfrm>
          <a:off x="899592" y="2420888"/>
          <a:ext cx="7416825" cy="3646356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3275997"/>
                <a:gridCol w="4140828"/>
              </a:tblGrid>
              <a:tr h="1025076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solidFill>
                            <a:srgbClr val="00B050"/>
                          </a:solidFill>
                        </a:rPr>
                        <a:t>PÍŠEME</a:t>
                      </a:r>
                      <a:endParaRPr lang="cs-CZ" sz="40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solidFill>
                            <a:srgbClr val="00B050"/>
                          </a:solidFill>
                        </a:rPr>
                        <a:t>VYSLOVUJEME</a:t>
                      </a:r>
                      <a:endParaRPr lang="cs-CZ" sz="40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1025076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romantismus</a:t>
                      </a:r>
                    </a:p>
                    <a:p>
                      <a:pPr algn="ctr"/>
                      <a:r>
                        <a:rPr lang="cs-CZ" sz="4000" dirty="0" smtClean="0"/>
                        <a:t>romantizmus 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[</a:t>
                      </a:r>
                      <a:r>
                        <a:rPr lang="cs-CZ" sz="4000" dirty="0" smtClean="0"/>
                        <a:t>romantizmus</a:t>
                      </a:r>
                      <a:r>
                        <a:rPr lang="en-US" sz="4000" dirty="0" smtClean="0"/>
                        <a:t>]</a:t>
                      </a:r>
                      <a:r>
                        <a:rPr lang="cs-CZ" sz="4000" dirty="0" smtClean="0"/>
                        <a:t> </a:t>
                      </a:r>
                      <a:endParaRPr lang="cs-CZ" sz="4000" dirty="0"/>
                    </a:p>
                  </a:txBody>
                  <a:tcPr/>
                </a:tc>
              </a:tr>
              <a:tr h="1025076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komunismus</a:t>
                      </a:r>
                    </a:p>
                    <a:p>
                      <a:pPr algn="ctr"/>
                      <a:r>
                        <a:rPr lang="cs-CZ" sz="4000" dirty="0" smtClean="0"/>
                        <a:t>komunizmus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[</a:t>
                      </a:r>
                      <a:r>
                        <a:rPr lang="cs-CZ" sz="4000" dirty="0" smtClean="0"/>
                        <a:t>komunizmus</a:t>
                      </a:r>
                      <a:r>
                        <a:rPr lang="en-US" sz="4000" dirty="0" smtClean="0"/>
                        <a:t>]</a:t>
                      </a:r>
                      <a:r>
                        <a:rPr lang="cs-CZ" sz="4000" dirty="0" smtClean="0"/>
                        <a:t> </a:t>
                      </a:r>
                      <a:endParaRPr lang="cs-CZ" sz="4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120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OPRAV CHYBY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 motocykl</a:t>
            </a:r>
          </a:p>
          <a:p>
            <a:r>
              <a:rPr lang="cs-CZ" sz="4400" dirty="0" smtClean="0"/>
              <a:t> </a:t>
            </a:r>
            <a:r>
              <a:rPr lang="cs-CZ" sz="4400" dirty="0" err="1" smtClean="0"/>
              <a:t>manikůra</a:t>
            </a:r>
            <a:endParaRPr lang="cs-CZ" sz="4400" dirty="0"/>
          </a:p>
          <a:p>
            <a:r>
              <a:rPr lang="cs-CZ" sz="4400" dirty="0" smtClean="0"/>
              <a:t> puls</a:t>
            </a:r>
          </a:p>
          <a:p>
            <a:r>
              <a:rPr lang="cs-CZ" sz="4400" dirty="0" smtClean="0"/>
              <a:t> </a:t>
            </a:r>
            <a:r>
              <a:rPr lang="cs-CZ" sz="4400" dirty="0" err="1" smtClean="0"/>
              <a:t>hystorije</a:t>
            </a:r>
            <a:endParaRPr lang="cs-CZ" sz="4400" dirty="0" smtClean="0"/>
          </a:p>
          <a:p>
            <a:r>
              <a:rPr lang="cs-CZ" sz="4400" dirty="0" smtClean="0"/>
              <a:t> </a:t>
            </a:r>
            <a:r>
              <a:rPr lang="cs-CZ" sz="4400" dirty="0" err="1" smtClean="0"/>
              <a:t>inventůra</a:t>
            </a:r>
            <a:endParaRPr lang="cs-CZ" sz="4400" dirty="0" smtClean="0"/>
          </a:p>
          <a:p>
            <a:r>
              <a:rPr lang="cs-CZ" sz="4400" dirty="0" smtClean="0"/>
              <a:t> optimizmus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 </a:t>
            </a:r>
            <a:r>
              <a:rPr lang="cs-CZ" sz="4400" dirty="0" err="1" smtClean="0"/>
              <a:t>fizika</a:t>
            </a:r>
            <a:endParaRPr lang="cs-CZ" sz="4400" dirty="0"/>
          </a:p>
          <a:p>
            <a:r>
              <a:rPr lang="cs-CZ" sz="4400" dirty="0" smtClean="0"/>
              <a:t> filozofie</a:t>
            </a:r>
            <a:endParaRPr lang="cs-CZ" sz="4400" dirty="0"/>
          </a:p>
          <a:p>
            <a:r>
              <a:rPr lang="cs-CZ" sz="4400" dirty="0" smtClean="0"/>
              <a:t> meteorit</a:t>
            </a:r>
          </a:p>
          <a:p>
            <a:r>
              <a:rPr lang="cs-CZ" sz="4400" dirty="0" smtClean="0"/>
              <a:t> </a:t>
            </a:r>
            <a:r>
              <a:rPr lang="cs-CZ" sz="4400" dirty="0" err="1" smtClean="0"/>
              <a:t>literatůra</a:t>
            </a:r>
            <a:endParaRPr lang="cs-CZ" sz="4400" dirty="0"/>
          </a:p>
          <a:p>
            <a:r>
              <a:rPr lang="cs-CZ" sz="4400" dirty="0" smtClean="0"/>
              <a:t> </a:t>
            </a:r>
            <a:r>
              <a:rPr lang="cs-CZ" sz="4400" dirty="0" err="1" smtClean="0"/>
              <a:t>pedikura</a:t>
            </a:r>
            <a:endParaRPr lang="cs-CZ" sz="4400" dirty="0"/>
          </a:p>
          <a:p>
            <a:r>
              <a:rPr lang="cs-CZ" sz="4400" dirty="0" smtClean="0"/>
              <a:t> kurz</a:t>
            </a:r>
            <a:endParaRPr lang="cs-CZ" sz="4400" dirty="0"/>
          </a:p>
          <a:p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40025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4400" dirty="0" smtClean="0"/>
              <a:t> motocykl</a:t>
            </a:r>
          </a:p>
          <a:p>
            <a:r>
              <a:rPr lang="cs-CZ" sz="4400" dirty="0" smtClean="0"/>
              <a:t> manik</a:t>
            </a:r>
            <a:r>
              <a:rPr lang="cs-CZ" sz="4400" dirty="0" smtClean="0">
                <a:solidFill>
                  <a:srgbClr val="FF0000"/>
                </a:solidFill>
              </a:rPr>
              <a:t>ú</a:t>
            </a:r>
            <a:r>
              <a:rPr lang="cs-CZ" sz="4400" dirty="0" smtClean="0"/>
              <a:t>ra</a:t>
            </a:r>
          </a:p>
          <a:p>
            <a:r>
              <a:rPr lang="cs-CZ" sz="4400" dirty="0" smtClean="0"/>
              <a:t> pul</a:t>
            </a:r>
            <a:r>
              <a:rPr lang="cs-CZ" sz="4400" dirty="0" smtClean="0">
                <a:solidFill>
                  <a:srgbClr val="FF0000"/>
                </a:solidFill>
              </a:rPr>
              <a:t>z</a:t>
            </a:r>
          </a:p>
          <a:p>
            <a:r>
              <a:rPr lang="cs-CZ" sz="4400" dirty="0" smtClean="0"/>
              <a:t> </a:t>
            </a:r>
            <a:r>
              <a:rPr lang="cs-CZ" sz="4400" dirty="0" err="1" smtClean="0"/>
              <a:t>h</a:t>
            </a:r>
            <a:r>
              <a:rPr lang="cs-CZ" sz="4400" dirty="0" err="1" smtClean="0">
                <a:solidFill>
                  <a:srgbClr val="FF0000"/>
                </a:solidFill>
              </a:rPr>
              <a:t>i</a:t>
            </a:r>
            <a:r>
              <a:rPr lang="cs-CZ" sz="4400" dirty="0" err="1" smtClean="0"/>
              <a:t>stori</a:t>
            </a:r>
            <a:r>
              <a:rPr lang="cs-CZ" sz="4400" u="sng" strike="sngStrike" dirty="0" err="1" smtClean="0">
                <a:solidFill>
                  <a:srgbClr val="FF0000"/>
                </a:solidFill>
              </a:rPr>
              <a:t>j</a:t>
            </a:r>
            <a:r>
              <a:rPr lang="cs-CZ" sz="4400" dirty="0" err="1" smtClean="0"/>
              <a:t>e</a:t>
            </a:r>
            <a:endParaRPr lang="cs-CZ" sz="4400" dirty="0" smtClean="0"/>
          </a:p>
          <a:p>
            <a:r>
              <a:rPr lang="cs-CZ" sz="4400" dirty="0" smtClean="0"/>
              <a:t> invent</a:t>
            </a:r>
            <a:r>
              <a:rPr lang="cs-CZ" sz="4400" dirty="0" smtClean="0">
                <a:solidFill>
                  <a:srgbClr val="FF0000"/>
                </a:solidFill>
              </a:rPr>
              <a:t>u</a:t>
            </a:r>
            <a:r>
              <a:rPr lang="cs-CZ" sz="4400" dirty="0" smtClean="0"/>
              <a:t>ra</a:t>
            </a:r>
          </a:p>
          <a:p>
            <a:r>
              <a:rPr lang="cs-CZ" sz="4400" dirty="0" smtClean="0"/>
              <a:t> optimizmus,  </a:t>
            </a:r>
          </a:p>
          <a:p>
            <a:pPr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 optimismus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sz="4400" dirty="0" smtClean="0"/>
              <a:t> f</a:t>
            </a:r>
            <a:r>
              <a:rPr lang="cs-CZ" sz="4400" dirty="0" smtClean="0">
                <a:solidFill>
                  <a:srgbClr val="FF0000"/>
                </a:solidFill>
              </a:rPr>
              <a:t>y</a:t>
            </a:r>
            <a:r>
              <a:rPr lang="cs-CZ" sz="4400" dirty="0" smtClean="0"/>
              <a:t>zika</a:t>
            </a:r>
            <a:endParaRPr lang="cs-CZ" sz="4400" dirty="0"/>
          </a:p>
          <a:p>
            <a:r>
              <a:rPr lang="cs-CZ" sz="4400" dirty="0" smtClean="0"/>
              <a:t> filozofie</a:t>
            </a:r>
            <a:endParaRPr lang="cs-CZ" sz="4400" dirty="0"/>
          </a:p>
          <a:p>
            <a:r>
              <a:rPr lang="cs-CZ" sz="4400" dirty="0" smtClean="0"/>
              <a:t> meteorit</a:t>
            </a:r>
          </a:p>
          <a:p>
            <a:r>
              <a:rPr lang="cs-CZ" sz="4400" dirty="0" smtClean="0"/>
              <a:t> literat</a:t>
            </a:r>
            <a:r>
              <a:rPr lang="cs-CZ" sz="4400" dirty="0" smtClean="0">
                <a:solidFill>
                  <a:srgbClr val="FF0000"/>
                </a:solidFill>
              </a:rPr>
              <a:t>u</a:t>
            </a:r>
            <a:r>
              <a:rPr lang="cs-CZ" sz="4400" dirty="0" smtClean="0"/>
              <a:t>ra</a:t>
            </a:r>
            <a:endParaRPr lang="cs-CZ" sz="4400" dirty="0"/>
          </a:p>
          <a:p>
            <a:r>
              <a:rPr lang="cs-CZ" sz="4400" dirty="0" smtClean="0"/>
              <a:t> pedik</a:t>
            </a:r>
            <a:r>
              <a:rPr lang="cs-CZ" sz="4400" dirty="0" smtClean="0">
                <a:solidFill>
                  <a:srgbClr val="FF0000"/>
                </a:solidFill>
              </a:rPr>
              <a:t>ú</a:t>
            </a:r>
            <a:r>
              <a:rPr lang="cs-CZ" sz="4400" dirty="0" smtClean="0"/>
              <a:t>ra</a:t>
            </a:r>
            <a:endParaRPr lang="cs-CZ" sz="4400" dirty="0"/>
          </a:p>
          <a:p>
            <a:r>
              <a:rPr lang="cs-CZ" sz="4400" dirty="0" smtClean="0"/>
              <a:t> kurz</a:t>
            </a:r>
          </a:p>
          <a:p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170735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–i, -y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jun</a:t>
            </a:r>
            <a:r>
              <a:rPr lang="cs-CZ" dirty="0" smtClean="0"/>
              <a:t>__ </a:t>
            </a:r>
            <a:r>
              <a:rPr lang="cs-CZ" dirty="0" err="1" smtClean="0"/>
              <a:t>or</a:t>
            </a:r>
            <a:r>
              <a:rPr lang="cs-CZ" dirty="0" smtClean="0"/>
              <a:t>,   k__ </a:t>
            </a:r>
            <a:r>
              <a:rPr lang="cs-CZ" dirty="0" err="1" smtClean="0"/>
              <a:t>lometr</a:t>
            </a:r>
            <a:r>
              <a:rPr lang="cs-CZ" dirty="0" smtClean="0"/>
              <a:t>,   </a:t>
            </a:r>
            <a:r>
              <a:rPr lang="cs-CZ" dirty="0" err="1" smtClean="0"/>
              <a:t>fotos</a:t>
            </a:r>
            <a:r>
              <a:rPr lang="cs-CZ" dirty="0" smtClean="0"/>
              <a:t>__ </a:t>
            </a:r>
            <a:r>
              <a:rPr lang="cs-CZ" dirty="0" err="1" smtClean="0"/>
              <a:t>ntéza</a:t>
            </a:r>
            <a:r>
              <a:rPr lang="cs-CZ" dirty="0" smtClean="0"/>
              <a:t>,   p_ </a:t>
            </a:r>
            <a:r>
              <a:rPr lang="cs-CZ" dirty="0" err="1" smtClean="0"/>
              <a:t>ram</a:t>
            </a:r>
            <a:r>
              <a:rPr lang="cs-CZ" dirty="0" smtClean="0"/>
              <a:t>_ da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d__ </a:t>
            </a:r>
            <a:r>
              <a:rPr lang="cs-CZ" dirty="0" err="1" smtClean="0"/>
              <a:t>sciplína</a:t>
            </a:r>
            <a:r>
              <a:rPr lang="cs-CZ" dirty="0" smtClean="0"/>
              <a:t>,   r__ </a:t>
            </a:r>
            <a:r>
              <a:rPr lang="cs-CZ" dirty="0" err="1" smtClean="0"/>
              <a:t>tmus</a:t>
            </a:r>
            <a:r>
              <a:rPr lang="cs-CZ" dirty="0" smtClean="0"/>
              <a:t>,   </a:t>
            </a:r>
            <a:r>
              <a:rPr lang="cs-CZ" dirty="0" err="1" smtClean="0"/>
              <a:t>pneumat</a:t>
            </a:r>
            <a:r>
              <a:rPr lang="cs-CZ" dirty="0" smtClean="0"/>
              <a:t>__ </a:t>
            </a:r>
            <a:r>
              <a:rPr lang="cs-CZ" dirty="0" err="1" smtClean="0"/>
              <a:t>ka</a:t>
            </a:r>
            <a:r>
              <a:rPr lang="cs-CZ" dirty="0" smtClean="0"/>
              <a:t>,  r__ </a:t>
            </a:r>
            <a:r>
              <a:rPr lang="cs-CZ" dirty="0" err="1" smtClean="0"/>
              <a:t>fle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c__ </a:t>
            </a:r>
            <a:r>
              <a:rPr lang="cs-CZ" dirty="0" err="1" smtClean="0"/>
              <a:t>klostezka</a:t>
            </a:r>
            <a:r>
              <a:rPr lang="cs-CZ" dirty="0" smtClean="0"/>
              <a:t> ,  h__ </a:t>
            </a:r>
            <a:r>
              <a:rPr lang="cs-CZ" dirty="0" err="1" smtClean="0"/>
              <a:t>pnóza</a:t>
            </a:r>
            <a:r>
              <a:rPr lang="cs-CZ" dirty="0" smtClean="0"/>
              <a:t>,   c__ </a:t>
            </a:r>
            <a:r>
              <a:rPr lang="cs-CZ" dirty="0" err="1" smtClean="0"/>
              <a:t>rkus</a:t>
            </a:r>
            <a:r>
              <a:rPr lang="cs-CZ" dirty="0" smtClean="0"/>
              <a:t>,   p_ </a:t>
            </a:r>
            <a:r>
              <a:rPr lang="cs-CZ" dirty="0" err="1" smtClean="0"/>
              <a:t>žamo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ol</a:t>
            </a:r>
            <a:r>
              <a:rPr lang="cs-CZ" dirty="0" smtClean="0"/>
              <a:t>_ mp_ </a:t>
            </a:r>
            <a:r>
              <a:rPr lang="cs-CZ" dirty="0" err="1" smtClean="0"/>
              <a:t>áda</a:t>
            </a:r>
            <a:r>
              <a:rPr lang="cs-CZ" dirty="0" smtClean="0"/>
              <a:t>,   v_ </a:t>
            </a:r>
            <a:r>
              <a:rPr lang="cs-CZ" dirty="0" err="1" smtClean="0"/>
              <a:t>tr</a:t>
            </a:r>
            <a:r>
              <a:rPr lang="cs-CZ" dirty="0" smtClean="0"/>
              <a:t>_ na,   s_ </a:t>
            </a:r>
            <a:r>
              <a:rPr lang="cs-CZ" dirty="0" err="1" smtClean="0"/>
              <a:t>mfon</a:t>
            </a:r>
            <a:r>
              <a:rPr lang="cs-CZ" dirty="0" smtClean="0"/>
              <a:t>__e,   </a:t>
            </a:r>
            <a:r>
              <a:rPr lang="cs-CZ" dirty="0" err="1" smtClean="0"/>
              <a:t>lab</a:t>
            </a:r>
            <a:r>
              <a:rPr lang="cs-CZ" dirty="0" smtClean="0"/>
              <a:t>_ r_ </a:t>
            </a:r>
            <a:r>
              <a:rPr lang="cs-CZ" dirty="0" err="1" smtClean="0"/>
              <a:t>nt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885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junior,   kilometr,   fotosyntéza,   pyramida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disciplína,   rytmus,   pneumatika,  rifle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cyklostezka ,  hypnóza,   cirkus,   pyžamo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olympiáda,   vitrína,   symfonie,   labyrint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4816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DOPLŇ –s, -z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r>
              <a:rPr lang="cs-CZ" dirty="0" smtClean="0"/>
              <a:t>disku__ e, </a:t>
            </a:r>
            <a:r>
              <a:rPr lang="cs-CZ" dirty="0" err="1" smtClean="0"/>
              <a:t>konkur</a:t>
            </a:r>
            <a:r>
              <a:rPr lang="cs-CZ" dirty="0" smtClean="0"/>
              <a:t>__,  kur__,  pul__,  </a:t>
            </a:r>
            <a:r>
              <a:rPr lang="cs-CZ" dirty="0" err="1" smtClean="0"/>
              <a:t>poe</a:t>
            </a:r>
            <a:r>
              <a:rPr lang="cs-CZ" dirty="0" smtClean="0"/>
              <a:t>__</a:t>
            </a:r>
            <a:r>
              <a:rPr lang="cs-CZ" dirty="0" err="1" smtClean="0"/>
              <a:t>ie</a:t>
            </a:r>
            <a:r>
              <a:rPr lang="cs-CZ" dirty="0" smtClean="0"/>
              <a:t>    </a:t>
            </a:r>
          </a:p>
          <a:p>
            <a:endParaRPr lang="cs-CZ" dirty="0" smtClean="0"/>
          </a:p>
          <a:p>
            <a:r>
              <a:rPr lang="cs-CZ" dirty="0" smtClean="0"/>
              <a:t> </a:t>
            </a:r>
            <a:r>
              <a:rPr lang="cs-CZ" dirty="0" err="1" smtClean="0"/>
              <a:t>pre</a:t>
            </a:r>
            <a:r>
              <a:rPr lang="cs-CZ" dirty="0" smtClean="0"/>
              <a:t>__ </a:t>
            </a:r>
            <a:r>
              <a:rPr lang="cs-CZ" dirty="0" err="1" smtClean="0"/>
              <a:t>ident</a:t>
            </a:r>
            <a:r>
              <a:rPr lang="cs-CZ" dirty="0" smtClean="0"/>
              <a:t> , </a:t>
            </a:r>
            <a:r>
              <a:rPr lang="cs-CZ" dirty="0" err="1" smtClean="0"/>
              <a:t>gymná</a:t>
            </a:r>
            <a:r>
              <a:rPr lang="cs-CZ" dirty="0" smtClean="0"/>
              <a:t>__</a:t>
            </a:r>
            <a:r>
              <a:rPr lang="cs-CZ" dirty="0" err="1" smtClean="0"/>
              <a:t>ium</a:t>
            </a:r>
            <a:r>
              <a:rPr lang="cs-CZ" dirty="0" smtClean="0"/>
              <a:t>,  </a:t>
            </a:r>
            <a:r>
              <a:rPr lang="cs-CZ" dirty="0" err="1"/>
              <a:t>mechani</a:t>
            </a:r>
            <a:r>
              <a:rPr lang="cs-CZ" dirty="0"/>
              <a:t>__</a:t>
            </a:r>
            <a:r>
              <a:rPr lang="cs-CZ" dirty="0" err="1"/>
              <a:t>mus</a:t>
            </a:r>
            <a:r>
              <a:rPr lang="cs-CZ" dirty="0"/>
              <a:t> </a:t>
            </a:r>
            <a:endParaRPr lang="cs-CZ" dirty="0" smtClean="0"/>
          </a:p>
          <a:p>
            <a:pPr indent="0" algn="ctr">
              <a:buNone/>
            </a:pPr>
            <a:endParaRPr lang="cs-CZ" sz="48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indent="0" algn="ctr">
              <a:buNone/>
            </a:pPr>
            <a:r>
              <a:rPr lang="cs-CZ" sz="4800" b="1" u="sng" dirty="0" smtClean="0">
                <a:solidFill>
                  <a:srgbClr val="002060"/>
                </a:solidFill>
              </a:rPr>
              <a:t>Doplň –u, ů, -ú</a:t>
            </a:r>
          </a:p>
          <a:p>
            <a:pPr marL="685800" indent="-685800">
              <a:buFont typeface="Arial" pitchFamily="34" charset="0"/>
              <a:buChar char="•"/>
            </a:pPr>
            <a:endParaRPr lang="cs-CZ" dirty="0" smtClean="0"/>
          </a:p>
          <a:p>
            <a:pPr marL="685800" indent="-685800">
              <a:buFont typeface="Arial" pitchFamily="34" charset="0"/>
              <a:buChar char="•"/>
            </a:pPr>
            <a:r>
              <a:rPr lang="cs-CZ" dirty="0" err="1" smtClean="0"/>
              <a:t>invent</a:t>
            </a:r>
            <a:r>
              <a:rPr lang="cs-CZ" dirty="0" smtClean="0"/>
              <a:t>__</a:t>
            </a:r>
            <a:r>
              <a:rPr lang="cs-CZ" dirty="0" err="1" smtClean="0"/>
              <a:t>ra</a:t>
            </a:r>
            <a:r>
              <a:rPr lang="cs-CZ" dirty="0" smtClean="0"/>
              <a:t>,    </a:t>
            </a:r>
            <a:r>
              <a:rPr lang="cs-CZ" dirty="0" err="1" smtClean="0"/>
              <a:t>r__ž</a:t>
            </a:r>
            <a:r>
              <a:rPr lang="cs-CZ" dirty="0" smtClean="0"/>
              <a:t>,    </a:t>
            </a:r>
            <a:r>
              <a:rPr lang="cs-CZ" dirty="0" err="1" smtClean="0"/>
              <a:t>rag</a:t>
            </a:r>
            <a:r>
              <a:rPr lang="cs-CZ" dirty="0" smtClean="0"/>
              <a:t>__,    kult__</a:t>
            </a:r>
            <a:r>
              <a:rPr lang="cs-CZ" dirty="0" err="1" smtClean="0"/>
              <a:t>ra</a:t>
            </a:r>
            <a:r>
              <a:rPr lang="cs-CZ" dirty="0" smtClean="0"/>
              <a:t>,   </a:t>
            </a:r>
            <a:r>
              <a:rPr lang="cs-CZ" dirty="0" err="1" smtClean="0"/>
              <a:t>pedik</a:t>
            </a:r>
            <a:r>
              <a:rPr lang="cs-CZ" dirty="0" smtClean="0"/>
              <a:t>__</a:t>
            </a:r>
            <a:r>
              <a:rPr lang="cs-CZ" dirty="0" err="1" smtClean="0"/>
              <a:t>ra</a:t>
            </a:r>
            <a:endParaRPr lang="cs-CZ" dirty="0" smtClean="0"/>
          </a:p>
          <a:p>
            <a:pPr marL="685800" indent="-685800">
              <a:buFont typeface="Arial" pitchFamily="34" charset="0"/>
              <a:buChar char="•"/>
            </a:pPr>
            <a:endParaRPr lang="cs-CZ" dirty="0" smtClean="0"/>
          </a:p>
          <a:p>
            <a:pPr marL="685800" indent="-685800">
              <a:buFont typeface="Arial" pitchFamily="34" charset="0"/>
              <a:buChar char="•"/>
            </a:pPr>
            <a:r>
              <a:rPr lang="cs-CZ" dirty="0" err="1" smtClean="0"/>
              <a:t>literat</a:t>
            </a:r>
            <a:r>
              <a:rPr lang="cs-CZ" dirty="0" smtClean="0"/>
              <a:t>__</a:t>
            </a:r>
            <a:r>
              <a:rPr lang="cs-CZ" dirty="0" err="1" smtClean="0"/>
              <a:t>ra</a:t>
            </a:r>
            <a:r>
              <a:rPr lang="cs-CZ" dirty="0" smtClean="0"/>
              <a:t>,    lázeňská k__</a:t>
            </a:r>
            <a:r>
              <a:rPr lang="cs-CZ" dirty="0" err="1" smtClean="0"/>
              <a:t>ra</a:t>
            </a:r>
            <a:r>
              <a:rPr lang="cs-CZ" dirty="0" smtClean="0"/>
              <a:t>,   </a:t>
            </a:r>
            <a:r>
              <a:rPr lang="cs-CZ" dirty="0" err="1" smtClean="0"/>
              <a:t>sk</a:t>
            </a:r>
            <a:r>
              <a:rPr lang="cs-CZ" dirty="0"/>
              <a:t>__</a:t>
            </a:r>
            <a:r>
              <a:rPr lang="cs-CZ" dirty="0" err="1" smtClean="0"/>
              <a:t>tr</a:t>
            </a:r>
            <a:r>
              <a:rPr lang="cs-CZ" dirty="0" smtClean="0"/>
              <a:t>, brož__</a:t>
            </a:r>
            <a:r>
              <a:rPr lang="cs-CZ" dirty="0" err="1" smtClean="0"/>
              <a:t>ra</a:t>
            </a:r>
            <a:r>
              <a:rPr lang="cs-CZ" dirty="0" smtClean="0"/>
              <a:t>   </a:t>
            </a:r>
          </a:p>
          <a:p>
            <a:pPr indent="0" algn="ctr">
              <a:buNone/>
            </a:pPr>
            <a:endParaRPr lang="cs-CZ" sz="48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16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5069160"/>
          </a:xfrm>
        </p:spPr>
        <p:txBody>
          <a:bodyPr>
            <a:normAutofit/>
          </a:bodyPr>
          <a:lstStyle/>
          <a:p>
            <a:r>
              <a:rPr lang="cs-CZ" dirty="0" smtClean="0"/>
              <a:t>diskuse i diskuze, konkurz, kurz, pulz, poezie</a:t>
            </a:r>
          </a:p>
          <a:p>
            <a:endParaRPr lang="cs-CZ" dirty="0" smtClean="0"/>
          </a:p>
          <a:p>
            <a:r>
              <a:rPr lang="cs-CZ" dirty="0" smtClean="0"/>
              <a:t> prezident , gymnázium, mechanismus i mechanizmus</a:t>
            </a:r>
          </a:p>
          <a:p>
            <a:endParaRPr lang="cs-CZ" dirty="0" smtClean="0"/>
          </a:p>
          <a:p>
            <a:pPr indent="0" algn="ctr">
              <a:buNone/>
            </a:pPr>
            <a:endParaRPr lang="cs-CZ" sz="48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indent="0" algn="ctr">
              <a:buNone/>
            </a:pPr>
            <a:r>
              <a:rPr lang="cs-CZ" sz="4800" b="1" dirty="0" smtClean="0">
                <a:solidFill>
                  <a:srgbClr val="002060"/>
                </a:solidFill>
              </a:rPr>
              <a:t>ŘEŠENÍ</a:t>
            </a:r>
          </a:p>
          <a:p>
            <a:pPr marL="685800" indent="-685800">
              <a:buFont typeface="Arial" pitchFamily="34" charset="0"/>
              <a:buChar char="•"/>
            </a:pPr>
            <a:endParaRPr lang="cs-CZ" dirty="0" smtClean="0"/>
          </a:p>
          <a:p>
            <a:pPr marL="685800" indent="-685800">
              <a:buFont typeface="Arial" pitchFamily="34" charset="0"/>
              <a:buChar char="•"/>
            </a:pPr>
            <a:r>
              <a:rPr lang="cs-CZ" dirty="0" smtClean="0"/>
              <a:t>inventura, růž, ragú, kultura, pedikúra</a:t>
            </a:r>
          </a:p>
          <a:p>
            <a:pPr marL="685800" indent="-685800">
              <a:buFont typeface="Arial" pitchFamily="34" charset="0"/>
              <a:buChar char="•"/>
            </a:pPr>
            <a:endParaRPr lang="cs-CZ" dirty="0" smtClean="0"/>
          </a:p>
          <a:p>
            <a:pPr marL="685800" indent="-685800">
              <a:buFont typeface="Arial" pitchFamily="34" charset="0"/>
              <a:buChar char="•"/>
            </a:pPr>
            <a:r>
              <a:rPr lang="cs-CZ" dirty="0" smtClean="0"/>
              <a:t>literatura, lázeňská kúra, skútr, brožura</a:t>
            </a:r>
          </a:p>
          <a:p>
            <a:pPr indent="0" algn="ctr">
              <a:buNone/>
            </a:pPr>
            <a:endParaRPr lang="cs-CZ" sz="48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780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296144"/>
          </a:xfrm>
        </p:spPr>
        <p:txBody>
          <a:bodyPr>
            <a:noAutofit/>
          </a:bodyPr>
          <a:lstStyle/>
          <a:p>
            <a:r>
              <a:rPr lang="cs-CZ" sz="3600" u="sng" dirty="0" smtClean="0"/>
              <a:t>ŠKRTNI SLOVA NAPSANÁ ŠPATNĚ A PŘEPIŠ JE DO SPRÁVNÉHO TVARU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536504"/>
          </a:xfrm>
        </p:spPr>
        <p:txBody>
          <a:bodyPr/>
          <a:lstStyle/>
          <a:p>
            <a:pPr marL="240030" indent="-514350">
              <a:buSzPct val="91000"/>
              <a:buFont typeface="+mj-lt"/>
              <a:buAutoNum type="arabicPeriod"/>
            </a:pPr>
            <a:r>
              <a:rPr lang="cs-CZ" i="1" dirty="0" smtClean="0"/>
              <a:t>pirueta, kopie, </a:t>
            </a:r>
            <a:r>
              <a:rPr lang="cs-CZ" i="1" dirty="0" err="1" smtClean="0"/>
              <a:t>hiena</a:t>
            </a:r>
            <a:r>
              <a:rPr lang="cs-CZ" i="1" dirty="0" smtClean="0"/>
              <a:t>,  alergie, hydrant</a:t>
            </a:r>
          </a:p>
          <a:p>
            <a:pPr marL="240030" indent="-514350">
              <a:buSzPct val="91000"/>
              <a:buFont typeface="+mj-lt"/>
              <a:buAutoNum type="arabicPeriod"/>
            </a:pPr>
            <a:endParaRPr lang="cs-CZ" i="1" dirty="0"/>
          </a:p>
          <a:p>
            <a:pPr marL="240030" indent="-514350">
              <a:buSzPct val="91000"/>
              <a:buFont typeface="+mj-lt"/>
              <a:buAutoNum type="arabicPeriod"/>
            </a:pPr>
            <a:r>
              <a:rPr lang="cs-CZ" i="1" dirty="0" err="1" smtClean="0"/>
              <a:t>pynzeta</a:t>
            </a:r>
            <a:r>
              <a:rPr lang="cs-CZ" i="1" dirty="0" smtClean="0"/>
              <a:t>,  synonymum,  mýtus,  spirála</a:t>
            </a:r>
          </a:p>
          <a:p>
            <a:pPr marL="240030" indent="-514350">
              <a:buSzPct val="91000"/>
              <a:buFont typeface="+mj-lt"/>
              <a:buAutoNum type="arabicPeriod"/>
            </a:pPr>
            <a:endParaRPr lang="cs-CZ" i="1" dirty="0" smtClean="0"/>
          </a:p>
          <a:p>
            <a:pPr marL="240030" indent="-514350">
              <a:buSzPct val="91000"/>
              <a:buFont typeface="+mj-lt"/>
              <a:buAutoNum type="arabicPeriod"/>
            </a:pPr>
            <a:r>
              <a:rPr lang="cs-CZ" i="1" dirty="0" smtClean="0"/>
              <a:t>prémie, puding, túra, lilie, </a:t>
            </a:r>
            <a:r>
              <a:rPr lang="cs-CZ" i="1" dirty="0" err="1" smtClean="0"/>
              <a:t>ryzoto</a:t>
            </a:r>
            <a:r>
              <a:rPr lang="cs-CZ" i="1" dirty="0" smtClean="0"/>
              <a:t>, hypnóza</a:t>
            </a:r>
          </a:p>
          <a:p>
            <a:pPr marL="240030" indent="-514350">
              <a:buSzPct val="91000"/>
              <a:buFont typeface="+mj-lt"/>
              <a:buAutoNum type="arabicPeriod"/>
            </a:pPr>
            <a:endParaRPr lang="cs-CZ" i="1" dirty="0" smtClean="0"/>
          </a:p>
          <a:p>
            <a:pPr marL="240030" indent="-514350">
              <a:buSzPct val="91000"/>
              <a:buFont typeface="+mj-lt"/>
              <a:buAutoNum type="arabicPeriod"/>
            </a:pPr>
            <a:r>
              <a:rPr lang="cs-CZ" i="1" dirty="0" smtClean="0"/>
              <a:t>markýz, diskuze, systém, koryto, azyl, </a:t>
            </a:r>
            <a:r>
              <a:rPr lang="cs-CZ" i="1" dirty="0" err="1" smtClean="0"/>
              <a:t>byznis</a:t>
            </a:r>
            <a:r>
              <a:rPr lang="cs-CZ" i="1" dirty="0" smtClean="0"/>
              <a:t>    </a:t>
            </a:r>
          </a:p>
          <a:p>
            <a:pPr marL="240030" indent="-514350">
              <a:buSzPct val="91000"/>
              <a:buFont typeface="+mj-lt"/>
              <a:buAutoNum type="arabicPeriod"/>
            </a:pPr>
            <a:endParaRPr lang="cs-CZ" i="1" dirty="0" smtClean="0"/>
          </a:p>
          <a:p>
            <a:pPr marL="240030" indent="-514350">
              <a:buSzPct val="91000"/>
              <a:buFont typeface="+mj-lt"/>
              <a:buAutoNum type="arabicPeriod"/>
            </a:pPr>
            <a:r>
              <a:rPr lang="cs-CZ" i="1" dirty="0" err="1" smtClean="0"/>
              <a:t>Marjánské</a:t>
            </a:r>
            <a:r>
              <a:rPr lang="cs-CZ" i="1" dirty="0" smtClean="0"/>
              <a:t> Lázně, charakteristika, konkurz, archiv</a:t>
            </a:r>
          </a:p>
          <a:p>
            <a:pPr indent="0">
              <a:buNone/>
            </a:pPr>
            <a:r>
              <a:rPr lang="cs-CZ" i="1" dirty="0"/>
              <a:t> </a:t>
            </a:r>
            <a:r>
              <a:rPr lang="cs-CZ" i="1" dirty="0" smtClean="0"/>
              <a:t>                                                                   </a:t>
            </a:r>
          </a:p>
          <a:p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88951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296144"/>
          </a:xfrm>
        </p:spPr>
        <p:txBody>
          <a:bodyPr>
            <a:normAutofit/>
          </a:bodyPr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536504"/>
          </a:xfrm>
        </p:spPr>
        <p:txBody>
          <a:bodyPr/>
          <a:lstStyle/>
          <a:p>
            <a:r>
              <a:rPr lang="cs-CZ" i="1" dirty="0" smtClean="0"/>
              <a:t>pirueta, kopie, </a:t>
            </a:r>
            <a:r>
              <a:rPr lang="cs-CZ" i="1" strike="sngStrike" dirty="0" err="1" smtClean="0"/>
              <a:t>hiena</a:t>
            </a:r>
            <a:r>
              <a:rPr lang="cs-CZ" i="1" dirty="0" smtClean="0"/>
              <a:t>,  alergie, hydrant      HYENA</a:t>
            </a:r>
          </a:p>
          <a:p>
            <a:endParaRPr lang="cs-CZ" i="1" dirty="0" smtClean="0"/>
          </a:p>
          <a:p>
            <a:r>
              <a:rPr lang="cs-CZ" i="1" strike="sngStrike" dirty="0" err="1" smtClean="0"/>
              <a:t>pynzeta</a:t>
            </a:r>
            <a:r>
              <a:rPr lang="cs-CZ" i="1" dirty="0" smtClean="0"/>
              <a:t>,  synonymum,  mýtus,  spirála       PINZETA</a:t>
            </a:r>
          </a:p>
          <a:p>
            <a:endParaRPr lang="cs-CZ" i="1" dirty="0" smtClean="0"/>
          </a:p>
          <a:p>
            <a:r>
              <a:rPr lang="cs-CZ" i="1" dirty="0" smtClean="0"/>
              <a:t>prémie, puding, túra, lilie, </a:t>
            </a:r>
            <a:r>
              <a:rPr lang="cs-CZ" i="1" strike="sngStrike" dirty="0" err="1" smtClean="0"/>
              <a:t>ryzoto</a:t>
            </a:r>
            <a:r>
              <a:rPr lang="cs-CZ" i="1" dirty="0" smtClean="0"/>
              <a:t>, hypnóza    RIZOTO</a:t>
            </a:r>
          </a:p>
          <a:p>
            <a:pPr indent="0">
              <a:buNone/>
            </a:pPr>
            <a:r>
              <a:rPr lang="cs-CZ" i="1" dirty="0" smtClean="0"/>
              <a:t> </a:t>
            </a:r>
          </a:p>
          <a:p>
            <a:r>
              <a:rPr lang="cs-CZ" i="1" dirty="0" smtClean="0"/>
              <a:t>markýz, diskuze, systém, koryto, azyl, </a:t>
            </a:r>
            <a:r>
              <a:rPr lang="cs-CZ" i="1" strike="sngStrike" dirty="0" err="1" smtClean="0"/>
              <a:t>byznis</a:t>
            </a:r>
            <a:r>
              <a:rPr lang="cs-CZ" i="1" strike="sngStrike" dirty="0" smtClean="0"/>
              <a:t>    </a:t>
            </a:r>
            <a:r>
              <a:rPr lang="cs-CZ" i="1" dirty="0" smtClean="0"/>
              <a:t>BYZNYS</a:t>
            </a:r>
          </a:p>
          <a:p>
            <a:endParaRPr lang="cs-CZ" i="1" dirty="0" smtClean="0"/>
          </a:p>
          <a:p>
            <a:r>
              <a:rPr lang="cs-CZ" i="1" strike="sngStrike" dirty="0" err="1" smtClean="0"/>
              <a:t>Marjánské</a:t>
            </a:r>
            <a:r>
              <a:rPr lang="cs-CZ" i="1" strike="sngStrike" dirty="0" smtClean="0"/>
              <a:t> Lázně</a:t>
            </a:r>
            <a:r>
              <a:rPr lang="cs-CZ" i="1" dirty="0" smtClean="0"/>
              <a:t>, charakteristika, konkurz, archiv</a:t>
            </a:r>
          </a:p>
          <a:p>
            <a:pPr indent="0">
              <a:buNone/>
            </a:pPr>
            <a:r>
              <a:rPr lang="cs-CZ" i="1" dirty="0"/>
              <a:t> </a:t>
            </a:r>
            <a:r>
              <a:rPr lang="cs-CZ" i="1" dirty="0" smtClean="0"/>
              <a:t>                                                                   MARIÁNSKÉ LÁZNĚ </a:t>
            </a:r>
          </a:p>
          <a:p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14208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ZDROJE,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http://www.pravidla.cz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  <a:p>
            <a:r>
              <a:rPr lang="cs-CZ" dirty="0"/>
              <a:t>STÝBLÍK, Vlastimil a kol. </a:t>
            </a:r>
            <a:r>
              <a:rPr lang="cs-CZ" i="1" dirty="0"/>
              <a:t>Český jazyk pro 8.ročník základní školy</a:t>
            </a:r>
            <a:r>
              <a:rPr lang="cs-CZ" dirty="0"/>
              <a:t>. Praha: SPN - pedagogické nakladatelství, 1998, ISBN 80-85937-92-1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7893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Lidský motiv</Template>
  <TotalTime>2298</TotalTime>
  <Words>615</Words>
  <Application>Microsoft Office PowerPoint</Application>
  <PresentationFormat>Předvádění na obrazovce (4:3)</PresentationFormat>
  <Paragraphs>160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Human</vt:lpstr>
      <vt:lpstr>Prezentace aplikace PowerPoint</vt:lpstr>
      <vt:lpstr>Anotace</vt:lpstr>
      <vt:lpstr>PRAVOPIS PŘEJATÝCH SLOV</vt:lpstr>
      <vt:lpstr>PO TVRDÝCH SOUHLÁSKÁCH PÍŠEME MĚKKÉ  -I</vt:lpstr>
      <vt:lpstr>PO C-  PÍŠEME TVRDÉ -Y</vt:lpstr>
      <vt:lpstr>UPROSTŘED SLOVA PÍŠEME Ú </vt:lpstr>
      <vt:lpstr>MEZI 2 SAMOHLÁSKY NEVKLÁDÁME -J </vt:lpstr>
      <vt:lpstr>PÍŠEME PŘÍPONU  -ISMUS/-IZMUS</vt:lpstr>
      <vt:lpstr>OPRAV CHYBY </vt:lpstr>
      <vt:lpstr>ŘEŠENÍ </vt:lpstr>
      <vt:lpstr>DOPLŇ –i, -y </vt:lpstr>
      <vt:lpstr>ŘEŠENÍ </vt:lpstr>
      <vt:lpstr>DOPLŇ –s, -z</vt:lpstr>
      <vt:lpstr>ŘEŠENÍ</vt:lpstr>
      <vt:lpstr>ŠKRTNI SLOVA NAPSANÁ ŠPATNĚ A PŘEPIŠ JE DO SPRÁVNÉHO TVARU</vt:lpstr>
      <vt:lpstr>ŘEŠENÍ</vt:lpstr>
      <vt:lpstr>ZDROJE, 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PRAVOPIS PŘEJATÝCH SLOV</dc:title>
  <dc:creator>Steidlová</dc:creator>
  <cp:lastModifiedBy>Steidlová</cp:lastModifiedBy>
  <cp:revision>28</cp:revision>
  <cp:lastPrinted>2012-09-02T14:34:58Z</cp:lastPrinted>
  <dcterms:created xsi:type="dcterms:W3CDTF">2012-06-25T19:07:34Z</dcterms:created>
  <dcterms:modified xsi:type="dcterms:W3CDTF">2012-09-02T14:35:20Z</dcterms:modified>
</cp:coreProperties>
</file>